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FD9C-9D23-AEF3-6DA3-1477183FB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58B16-F6EA-7CBE-4B82-A0D9A7647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45AC0-960C-6BE9-125F-5E819899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56F-80AE-42AD-AEFA-B0BB62E49BAD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67266-E536-57C4-9CFD-B35D53C9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59B2E-9D5E-3B70-C7F9-D92DEAEE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3F85-D5B3-4377-B320-E62D9391D9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21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A9FD-7508-E060-EF4A-F67A1ACE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BBB4C-9ED6-EECD-E756-050489A93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1B928-54DC-F930-4B48-2A2EEDF8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56F-80AE-42AD-AEFA-B0BB62E49BAD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1E6FF-BAF5-E4BB-18A8-52EFD6C2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56A6-7C21-535D-1408-3B045FBB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3F85-D5B3-4377-B320-E62D9391D9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134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B5AE78-232B-8723-381D-1BA6C1993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B4785-2F2E-0807-2BB7-C8C61F040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C756F-0209-883B-F9C8-E4A5C968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56F-80AE-42AD-AEFA-B0BB62E49BAD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35826-74E3-DED9-0AFD-41197732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AF80C-2AE4-D350-FB11-49634DCCD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3F85-D5B3-4377-B320-E62D9391D9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217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18BB-AD86-519A-0FB3-AA17CE6C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DA09-3900-8643-43D4-B9749D290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B3324-4F53-BB53-DDC5-08D6FD652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56F-80AE-42AD-AEFA-B0BB62E49BAD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53BC9-5C8A-ACAD-91A9-2E8FA5AD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41175-2506-D11D-52E7-5F44FB3C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3F85-D5B3-4377-B320-E62D9391D9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966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A858-A381-42D2-36B3-7FA1611F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265E5-3642-E6B0-AB44-EF5561FDC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814CA-E737-2A22-3C31-BFDFC0E1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56F-80AE-42AD-AEFA-B0BB62E49BAD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B2CF-C122-08BA-2D50-63A73A15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2C4EA-0B76-62EF-C78D-168A1276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3F85-D5B3-4377-B320-E62D9391D9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152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FE70-AA91-8844-104C-14BC1A8B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7995D-9221-4BDB-0FDC-FA3849D12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79D22-7437-39B3-27B5-0593A3BE2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D4646-29A1-351C-6DC3-2D4F0352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56F-80AE-42AD-AEFA-B0BB62E49BAD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A8139-5001-CC50-D8D6-4623B8F0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BA2D1-95DD-8976-7529-C5E6C5AA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3F85-D5B3-4377-B320-E62D9391D9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968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0A96-5FD1-4AD8-4C17-9AE7E49F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F4AF-AAAF-0FCE-0566-A2279CC54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6F8C5-CFD8-9651-86E9-2AA0CDEC5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E04CC-C3B7-FC17-1448-3CB6F7DFA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2DF3C-72BF-CE99-7E93-0920D18D4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ABEFE-BAF2-3782-0C12-9BCBC53D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56F-80AE-42AD-AEFA-B0BB62E49BAD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C2E108-6B06-0F0B-BEC4-C390D641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00D49-3031-21F4-5F22-680DAB14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3F85-D5B3-4377-B320-E62D9391D9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65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499E-E745-AD87-78C6-3E14FAC5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F85A6-5581-AA12-DA00-AB9E0345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56F-80AE-42AD-AEFA-B0BB62E49BAD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EC171-6105-FECA-7913-A46E2F55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19A79-9EBB-223C-8A06-E1541D4D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3F85-D5B3-4377-B320-E62D9391D9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303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B20799-608B-FC60-C18A-52B44ABD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56F-80AE-42AD-AEFA-B0BB62E49BAD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835AA-1840-2C94-400F-E40ADB08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A2836-D57F-9218-C48A-1C6670F9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3F85-D5B3-4377-B320-E62D9391D9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830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5DEF-6B5B-EC05-F674-911C8F0B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3B7DE-0D91-F5A1-FA80-21B2F4A1E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6AAF0-539E-D191-9AE1-684535D9F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07170-DDAA-1401-CD2E-CC240F20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56F-80AE-42AD-AEFA-B0BB62E49BAD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0778D-D939-4720-105E-D2C15450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DDDEA-B2DE-6907-9670-B2755342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3F85-D5B3-4377-B320-E62D9391D9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346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C662-8659-FC46-31D6-15817161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B0183C-B08B-0F8B-F3CE-35AAFB3E5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A0F94-7F59-D836-6F0F-29B9DEE9A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7C277-5952-95B5-03AF-E8E70B35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256F-80AE-42AD-AEFA-B0BB62E49BAD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ABC72-92AC-D8D5-4EDC-84055B5B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92B94-9780-9268-5528-E26969CF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3F85-D5B3-4377-B320-E62D9391D9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9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D7959-5618-F2F1-3026-5CDF2486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8062C-B1DD-2F80-CAA5-63F2D083C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F6B98-5BF3-C66C-19DE-BCFF728B7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256F-80AE-42AD-AEFA-B0BB62E49BAD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A9E45-CBC8-D963-EBA0-3E61726B8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7DED5-496C-560C-E50D-EF4458D16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63F85-D5B3-4377-B320-E62D9391D9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407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E7BA-FF9B-3945-102E-E73F15D96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0319"/>
            <a:ext cx="9144000" cy="1518603"/>
          </a:xfrm>
        </p:spPr>
        <p:txBody>
          <a:bodyPr>
            <a:normAutofit/>
          </a:bodyPr>
          <a:lstStyle/>
          <a:p>
            <a:r>
              <a:rPr lang="en-IN" sz="8000" b="1" dirty="0">
                <a:latin typeface="Algerian" panose="04020705040A02060702" pitchFamily="82" charset="0"/>
              </a:rPr>
              <a:t>PULLEYS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C9D2F63-CEB1-A0BE-FB1A-5DC00D8CF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IN" sz="2400" b="1" dirty="0"/>
              <a:t>BY:</a:t>
            </a:r>
          </a:p>
          <a:p>
            <a:r>
              <a:rPr lang="en-IN" sz="2400" b="1" dirty="0"/>
              <a:t>DR. DIGVIJAY SHARMA</a:t>
            </a:r>
          </a:p>
          <a:p>
            <a:r>
              <a:rPr lang="en-IN" sz="2400" b="1" dirty="0"/>
              <a:t>DIRECTOR</a:t>
            </a:r>
          </a:p>
          <a:p>
            <a:r>
              <a:rPr lang="en-IN" sz="2400" b="1" dirty="0"/>
              <a:t>SCHOOL OF HEALTH SCIENCES, CSJMU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727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5F4F8-4748-F99A-F628-9372FC09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EXAMPLES IN LOWER LIMB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6069A-FBC5-70C5-0AC4-A128C9DF8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84375"/>
          </a:xfrm>
        </p:spPr>
        <p:txBody>
          <a:bodyPr/>
          <a:lstStyle/>
          <a:p>
            <a:r>
              <a:rPr lang="en-IN" dirty="0"/>
              <a:t>The quadriceps muscle pulls proximally towards their bellies and get the knee action from flexion to extension</a:t>
            </a:r>
          </a:p>
          <a:p>
            <a:r>
              <a:rPr lang="en-IN" dirty="0"/>
              <a:t>The muscular action around the malleolus on the medial and lateral side of the ankle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F3762-7FF7-8DD3-E0DD-52A58B673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17" y="3429000"/>
            <a:ext cx="5930583" cy="32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7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27D7-2C94-0A14-5115-AFD6D4AE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1" dirty="0">
                <a:latin typeface="Algerian" panose="04020705040A02060702" pitchFamily="82" charset="0"/>
              </a:rPr>
              <a:t>PULLEYS</a:t>
            </a:r>
            <a:endParaRPr lang="en-IN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C7A-F24C-B012-E57E-9E008950E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3095"/>
          </a:xfrm>
        </p:spPr>
        <p:txBody>
          <a:bodyPr/>
          <a:lstStyle/>
          <a:p>
            <a:r>
              <a:rPr lang="en-IN" dirty="0"/>
              <a:t>A Pulley is a grooved wheel which is rotated about a fixed axis by a rope which passes round it</a:t>
            </a:r>
          </a:p>
          <a:p>
            <a:r>
              <a:rPr lang="en-IN" dirty="0"/>
              <a:t>The axis is supported by a framework or block and the whole structure may be used either as a fixed pulley or a movable pulley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D6171-456F-A5D9-8413-1542089D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280" y="3509162"/>
            <a:ext cx="3395526" cy="3348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5623A-D497-F392-E086-782483A0F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390" y="3527195"/>
            <a:ext cx="1950929" cy="3330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A272EB-0BC1-E655-9554-71D59CE2F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724" y="3527195"/>
            <a:ext cx="1976705" cy="32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3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83D30-9056-8734-F747-61F96207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400" b="1" dirty="0">
                <a:latin typeface="Algerian" panose="04020705040A02060702" pitchFamily="82" charset="0"/>
              </a:rPr>
              <a:t>FIXED PULLEYS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82EE1-DEC5-0BE9-B07D-B52DEE8B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39975"/>
          </a:xfrm>
        </p:spPr>
        <p:txBody>
          <a:bodyPr/>
          <a:lstStyle/>
          <a:p>
            <a:r>
              <a:rPr lang="en-IN" dirty="0"/>
              <a:t>This is used to alter the direction of a force and enables traction or weight to be applied at any angle</a:t>
            </a:r>
          </a:p>
          <a:p>
            <a:r>
              <a:rPr lang="en-IN" dirty="0"/>
              <a:t>The pulley block is fixed to some suitable support and the rope which passes round the wheel is attached to the weight at one end and effort on the other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5CB3C-1915-9F89-48F3-A4DF11B68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20" y="3711233"/>
            <a:ext cx="2313804" cy="2781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0CDB2-C72E-CDE7-ABC2-46676FA23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521" y="3510279"/>
            <a:ext cx="2867025" cy="32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5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3D6D-55A2-AF74-39C9-5E81B8B8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400" b="1" dirty="0">
                <a:latin typeface="Algerian" panose="04020705040A02060702" pitchFamily="82" charset="0"/>
              </a:rPr>
              <a:t>MOVABLE PULLEYS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76EB-473F-A266-1ACF-B452801A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80477" cy="4900295"/>
          </a:xfrm>
        </p:spPr>
        <p:txBody>
          <a:bodyPr>
            <a:normAutofit/>
          </a:bodyPr>
          <a:lstStyle/>
          <a:p>
            <a:r>
              <a:rPr lang="en-IN" dirty="0"/>
              <a:t>This is used to gain the Mechanical advantage to lift the heavy weight</a:t>
            </a:r>
          </a:p>
          <a:p>
            <a:r>
              <a:rPr lang="en-IN" dirty="0"/>
              <a:t>The upper pulley is fixed to an overhead support to which the rope is attached</a:t>
            </a:r>
          </a:p>
          <a:p>
            <a:r>
              <a:rPr lang="en-IN" dirty="0"/>
              <a:t>The rope is then wound round the movable pulley, to which the weight is attached</a:t>
            </a:r>
          </a:p>
          <a:p>
            <a:r>
              <a:rPr lang="en-IN" dirty="0"/>
              <a:t>The effort being applied at the free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0742C-EF8B-F124-0503-1813CD90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277" y="1579562"/>
            <a:ext cx="3103683" cy="4587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A2496E-E7DC-51C9-E43C-C72A7FEEE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677" y="1861185"/>
            <a:ext cx="3276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0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85E5-2ACC-AAF0-A1D4-B8F67B53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EXAMPLE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BFD11-22FD-6A54-E3B3-1568DF412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Example: assume that friction is negligible the tension is same in all parts of the rope then if the weight (W) is 10kg, the tension in each supporting rope will be 5 kg and the effort required will be 5kg. This can be expressed as: </a:t>
            </a:r>
          </a:p>
          <a:p>
            <a:pPr marL="0" indent="0" algn="ctr">
              <a:buNone/>
            </a:pPr>
            <a:r>
              <a:rPr lang="en-IN" dirty="0"/>
              <a:t>MA= Weight/ Effort </a:t>
            </a:r>
          </a:p>
          <a:p>
            <a:pPr marL="0" indent="0" algn="ctr">
              <a:buNone/>
            </a:pPr>
            <a:r>
              <a:rPr lang="en-IN" dirty="0"/>
              <a:t>= 10/5= 2</a:t>
            </a:r>
          </a:p>
          <a:p>
            <a:pPr marL="0" indent="0">
              <a:buNone/>
            </a:pPr>
            <a:r>
              <a:rPr lang="en-IN" dirty="0"/>
              <a:t>This combination is in common use for lifting the body parts for suspension exercises in Physiotherapy</a:t>
            </a:r>
          </a:p>
        </p:txBody>
      </p:sp>
    </p:spTree>
    <p:extLst>
      <p:ext uri="{BB962C8B-B14F-4D97-AF65-F5344CB8AC3E}">
        <p14:creationId xmlns:p14="http://schemas.microsoft.com/office/powerpoint/2010/main" val="125456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3181-60C5-2ADF-64A8-125245AB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ANATOMICAL </a:t>
            </a:r>
            <a:r>
              <a:rPr lang="en-IN" sz="4400" b="1" dirty="0">
                <a:latin typeface="Algerian" panose="04020705040A02060702" pitchFamily="82" charset="0"/>
              </a:rPr>
              <a:t> PULLEYS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CF772-6EBD-68FE-D81E-F48459CF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Something analogous to a fixed pulley system is used in the body by some muscles allow them to be inserted at a more advantageous angle</a:t>
            </a:r>
          </a:p>
          <a:p>
            <a:r>
              <a:rPr lang="en-IN" dirty="0"/>
              <a:t>The main function of pulley system with the body is to change the effective direction of the applied force</a:t>
            </a:r>
          </a:p>
          <a:p>
            <a:r>
              <a:rPr lang="en-IN" dirty="0"/>
              <a:t>When the direction of pull of a muscle is altered the bone or bony prominence causes the deflection forms an anatomical pulley</a:t>
            </a:r>
          </a:p>
          <a:p>
            <a:r>
              <a:rPr lang="en-IN" dirty="0"/>
              <a:t>The pulley changes the direction without changing the magnitude of applied force</a:t>
            </a:r>
          </a:p>
        </p:txBody>
      </p:sp>
    </p:spTree>
    <p:extLst>
      <p:ext uri="{BB962C8B-B14F-4D97-AF65-F5344CB8AC3E}">
        <p14:creationId xmlns:p14="http://schemas.microsoft.com/office/powerpoint/2010/main" val="143718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514BC-E11F-4ECE-D8D5-D2A19D7EFC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0240" y="559434"/>
            <a:ext cx="11135360" cy="6014085"/>
          </a:xfrm>
        </p:spPr>
        <p:txBody>
          <a:bodyPr>
            <a:normAutofit/>
          </a:bodyPr>
          <a:lstStyle/>
          <a:p>
            <a:r>
              <a:rPr lang="en-IN" dirty="0"/>
              <a:t>Because anatomical pulleys are commonly encountered by muscles in the body, the pull of a muscle (</a:t>
            </a:r>
            <a:r>
              <a:rPr lang="en-IN" dirty="0" err="1"/>
              <a:t>Fms</a:t>
            </a:r>
            <a:r>
              <a:rPr lang="en-IN" dirty="0"/>
              <a:t>) or muscle segment is considered in such a way that: </a:t>
            </a:r>
          </a:p>
          <a:p>
            <a:pPr lvl="1"/>
            <a:r>
              <a:rPr lang="en-IN" dirty="0"/>
              <a:t>The point of application is located on the segment under consideration</a:t>
            </a:r>
          </a:p>
          <a:p>
            <a:pPr lvl="1"/>
            <a:r>
              <a:rPr lang="en-IN" dirty="0"/>
              <a:t>At the point of attachment of the muscle on that segment</a:t>
            </a:r>
          </a:p>
          <a:p>
            <a:pPr lvl="1"/>
            <a:r>
              <a:rPr lang="en-IN" dirty="0"/>
              <a:t>The muscle action line is in the direction of pull that the fibres or tendons of the muscle create at the point of application</a:t>
            </a:r>
          </a:p>
          <a:p>
            <a:pPr lvl="1"/>
            <a:r>
              <a:rPr lang="en-IN" dirty="0"/>
              <a:t>Vectors are straight lines and also must change directions, regardless of any change in direction at the muscle fibre or tendon</a:t>
            </a:r>
          </a:p>
          <a:p>
            <a:pPr lvl="1"/>
            <a:r>
              <a:rPr lang="en-IN" dirty="0"/>
              <a:t>Magnitude or length of muscle vector unless given a specific hypothetical value one usually arbitrary because we cant measure the absolute force of a muscle’s pull on bone in most living subjects</a:t>
            </a:r>
          </a:p>
        </p:txBody>
      </p:sp>
    </p:spTree>
    <p:extLst>
      <p:ext uri="{BB962C8B-B14F-4D97-AF65-F5344CB8AC3E}">
        <p14:creationId xmlns:p14="http://schemas.microsoft.com/office/powerpoint/2010/main" val="117750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Anatomical pulley? Example of Anatomical pulley">
            <a:extLst>
              <a:ext uri="{FF2B5EF4-FFF2-40B4-BE49-F238E27FC236}">
                <a16:creationId xmlns:a16="http://schemas.microsoft.com/office/drawing/2014/main" id="{687C9668-4DF4-02B0-1676-7CE589CC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478980"/>
            <a:ext cx="6949440" cy="5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68D008-AAD5-861C-DAE9-E9D7BCC96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0" y="148908"/>
            <a:ext cx="3830320" cy="612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6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3A00-DD0A-F52E-82E2-A43B44B2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EXAMPLES IN UPPER LIMB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7E84A-9286-2DB7-639C-D2CA59399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72615"/>
          </a:xfrm>
        </p:spPr>
        <p:txBody>
          <a:bodyPr/>
          <a:lstStyle/>
          <a:p>
            <a:r>
              <a:rPr lang="en-IN" dirty="0"/>
              <a:t>Action line of Deltoid muscle on a schematic representation of the clavicle and humerus</a:t>
            </a:r>
          </a:p>
          <a:p>
            <a:r>
              <a:rPr lang="en-IN" dirty="0"/>
              <a:t>Action line of Deltoid is deflected by the bony contours that form the anatomical pulley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A710D-2B79-D68C-A291-3FD5A2387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3561080"/>
            <a:ext cx="3081020" cy="3081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C836F-D54C-4012-ECC1-BF230A4BC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160" y="3429000"/>
            <a:ext cx="3901440" cy="3312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132152-6028-2827-5E42-BF1A99AD8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380" y="3190240"/>
            <a:ext cx="3614420" cy="36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3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524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Office Theme</vt:lpstr>
      <vt:lpstr>PULLEYS</vt:lpstr>
      <vt:lpstr>PULLEYS</vt:lpstr>
      <vt:lpstr>FIXED PULLEYS</vt:lpstr>
      <vt:lpstr>MOVABLE PULLEYS</vt:lpstr>
      <vt:lpstr>EXAMPLE</vt:lpstr>
      <vt:lpstr>ANATOMICAL  PULLEYS</vt:lpstr>
      <vt:lpstr>PowerPoint Presentation</vt:lpstr>
      <vt:lpstr>PowerPoint Presentation</vt:lpstr>
      <vt:lpstr>EXAMPLES IN UPPER LIMB</vt:lpstr>
      <vt:lpstr>EXAMPLES IN LOWER LIMB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PULLEYS</dc:title>
  <dc:creator>apoorva srivastava</dc:creator>
  <cp:lastModifiedBy>apoorva srivastava</cp:lastModifiedBy>
  <cp:revision>4</cp:revision>
  <dcterms:created xsi:type="dcterms:W3CDTF">2022-11-02T19:40:40Z</dcterms:created>
  <dcterms:modified xsi:type="dcterms:W3CDTF">2022-11-15T09:54:08Z</dcterms:modified>
</cp:coreProperties>
</file>