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notesMasterIdLst>
    <p:notesMasterId r:id="rId22"/>
  </p:notesMasterIdLst>
  <p:sldIdLst>
    <p:sldId id="256" r:id="rId2"/>
    <p:sldId id="257" r:id="rId3"/>
    <p:sldId id="261" r:id="rId4"/>
    <p:sldId id="258" r:id="rId5"/>
    <p:sldId id="259" r:id="rId6"/>
    <p:sldId id="260" r:id="rId7"/>
    <p:sldId id="262" r:id="rId8"/>
    <p:sldId id="263" r:id="rId9"/>
    <p:sldId id="271" r:id="rId10"/>
    <p:sldId id="264" r:id="rId11"/>
    <p:sldId id="272" r:id="rId12"/>
    <p:sldId id="265" r:id="rId13"/>
    <p:sldId id="273" r:id="rId14"/>
    <p:sldId id="266" r:id="rId15"/>
    <p:sldId id="274" r:id="rId16"/>
    <p:sldId id="267" r:id="rId17"/>
    <p:sldId id="268" r:id="rId18"/>
    <p:sldId id="275" r:id="rId19"/>
    <p:sldId id="269" r:id="rId20"/>
    <p:sldId id="27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LL" initials="D"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4660"/>
  </p:normalViewPr>
  <p:slideViewPr>
    <p:cSldViewPr>
      <p:cViewPr varScale="1">
        <p:scale>
          <a:sx n="50" d="100"/>
          <a:sy n="50" d="100"/>
        </p:scale>
        <p:origin x="-128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C654C7-4152-42F9-97BB-F2BC4B59CC36}" type="datetimeFigureOut">
              <a:rPr lang="en-IN" smtClean="0"/>
              <a:t>19-03-2015</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872C1B-5123-434B-88DE-F0F56EBD9B09}" type="slidenum">
              <a:rPr lang="en-IN" smtClean="0"/>
              <a:t>‹#›</a:t>
            </a:fld>
            <a:endParaRPr lang="en-IN"/>
          </a:p>
        </p:txBody>
      </p:sp>
    </p:spTree>
    <p:extLst>
      <p:ext uri="{BB962C8B-B14F-4D97-AF65-F5344CB8AC3E}">
        <p14:creationId xmlns:p14="http://schemas.microsoft.com/office/powerpoint/2010/main" val="1863536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114146C-6327-492A-A5EC-8F67084CF072}" type="datetimeFigureOut">
              <a:rPr lang="en-IN" smtClean="0"/>
              <a:t>19-03-2015</a:t>
            </a:fld>
            <a:endParaRPr lang="en-IN"/>
          </a:p>
        </p:txBody>
      </p:sp>
      <p:sp>
        <p:nvSpPr>
          <p:cNvPr id="17" name="Footer Placeholder 16"/>
          <p:cNvSpPr>
            <a:spLocks noGrp="1"/>
          </p:cNvSpPr>
          <p:nvPr>
            <p:ph type="ftr" sz="quarter" idx="11"/>
          </p:nvPr>
        </p:nvSpPr>
        <p:spPr/>
        <p:txBody>
          <a:bodyPr/>
          <a:lstStyle/>
          <a:p>
            <a:endParaRPr lang="en-IN"/>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F8E7694-ED3B-49C4-A280-EB49CBC0FE55}" type="slidenum">
              <a:rPr lang="en-IN" smtClean="0"/>
              <a:t>‹#›</a:t>
            </a:fld>
            <a:endParaRPr lang="en-IN"/>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masterClrMapping/>
  </p:clrMapOvr>
  <p:transition spd="slow">
    <p:randomBar dir="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14146C-6327-492A-A5EC-8F67084CF072}" type="datetimeFigureOut">
              <a:rPr lang="en-IN" smtClean="0"/>
              <a:t>19-03-2015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F8E7694-ED3B-49C4-A280-EB49CBC0FE55}" type="slidenum">
              <a:rPr lang="en-IN" smtClean="0"/>
              <a:t>‹#›</a:t>
            </a:fld>
            <a:endParaRPr lang="en-IN"/>
          </a:p>
        </p:txBody>
      </p:sp>
    </p:spTree>
  </p:cSld>
  <p:clrMapOvr>
    <a:masterClrMapping/>
  </p:clrMapOvr>
  <p:transition spd="slow">
    <p:randomBar dir="vert"/>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F8E7694-ED3B-49C4-A280-EB49CBC0FE55}" type="slidenum">
              <a:rPr lang="en-IN" smtClean="0"/>
              <a:t>‹#›</a:t>
            </a:fld>
            <a:endParaRPr lang="en-IN"/>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14146C-6327-492A-A5EC-8F67084CF072}" type="datetimeFigureOut">
              <a:rPr lang="en-IN" smtClean="0"/>
              <a:t>19-03-2015</a:t>
            </a:fld>
            <a:endParaRPr lang="en-IN"/>
          </a:p>
        </p:txBody>
      </p:sp>
      <p:sp>
        <p:nvSpPr>
          <p:cNvPr id="5" name="Footer Placeholder 4"/>
          <p:cNvSpPr>
            <a:spLocks noGrp="1"/>
          </p:cNvSpPr>
          <p:nvPr>
            <p:ph type="ftr" sz="quarter" idx="11"/>
          </p:nvPr>
        </p:nvSpPr>
        <p:spPr/>
        <p:txBody>
          <a:bodyPr/>
          <a:lstStyle/>
          <a:p>
            <a:endParaRPr lang="en-IN"/>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masterClrMapping/>
  </p:clrMapOvr>
  <p:transition spd="slow">
    <p:randomBar dir="ver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114146C-6327-492A-A5EC-8F67084CF072}" type="datetimeFigureOut">
              <a:rPr lang="en-IN" smtClean="0"/>
              <a:t>19-03-2015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4361688" y="1026372"/>
            <a:ext cx="457200" cy="441325"/>
          </a:xfrm>
        </p:spPr>
        <p:txBody>
          <a:bodyPr/>
          <a:lstStyle/>
          <a:p>
            <a:fld id="{4F8E7694-ED3B-49C4-A280-EB49CBC0FE55}" type="slidenum">
              <a:rPr lang="en-IN" smtClean="0"/>
              <a:t>‹#›</a:t>
            </a:fld>
            <a:endParaRPr lang="en-IN"/>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randomBar dir="ver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IN"/>
          </a:p>
        </p:txBody>
      </p:sp>
      <p:sp>
        <p:nvSpPr>
          <p:cNvPr id="4" name="Date Placeholder 3"/>
          <p:cNvSpPr>
            <a:spLocks noGrp="1"/>
          </p:cNvSpPr>
          <p:nvPr>
            <p:ph type="dt" sz="half" idx="10"/>
          </p:nvPr>
        </p:nvSpPr>
        <p:spPr/>
        <p:txBody>
          <a:bodyPr/>
          <a:lstStyle/>
          <a:p>
            <a:fld id="{9114146C-6327-492A-A5EC-8F67084CF072}" type="datetimeFigureOut">
              <a:rPr lang="en-IN" smtClean="0"/>
              <a:t>19-03-2015</a:t>
            </a:fld>
            <a:endParaRPr lang="en-IN"/>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F8E7694-ED3B-49C4-A280-EB49CBC0FE55}" type="slidenum">
              <a:rPr lang="en-IN" smtClean="0"/>
              <a:t>‹#›</a:t>
            </a:fld>
            <a:endParaRPr lang="en-IN"/>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masterClrMapping/>
  </p:clrMapOvr>
  <p:transition spd="slow">
    <p:randomBar dir="vert"/>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114146C-6327-492A-A5EC-8F67084CF072}" type="datetimeFigureOut">
              <a:rPr lang="en-IN" smtClean="0"/>
              <a:t>19-03-2015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F8E7694-ED3B-49C4-A280-EB49CBC0FE55}" type="slidenum">
              <a:rPr lang="en-IN" smtClean="0"/>
              <a:t>‹#›</a:t>
            </a:fld>
            <a:endParaRPr lang="en-IN"/>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randomBar dir="ver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114146C-6327-492A-A5EC-8F67084CF072}" type="datetimeFigureOut">
              <a:rPr lang="en-IN" smtClean="0"/>
              <a:t>19-03-2015</a:t>
            </a:fld>
            <a:endParaRPr lang="en-IN"/>
          </a:p>
        </p:txBody>
      </p:sp>
      <p:sp>
        <p:nvSpPr>
          <p:cNvPr id="8" name="Footer Placeholder 7"/>
          <p:cNvSpPr>
            <a:spLocks noGrp="1"/>
          </p:cNvSpPr>
          <p:nvPr>
            <p:ph type="ftr" sz="quarter" idx="11"/>
          </p:nvPr>
        </p:nvSpPr>
        <p:spPr>
          <a:xfrm>
            <a:off x="304800" y="6409944"/>
            <a:ext cx="3581400" cy="365760"/>
          </a:xfrm>
        </p:spPr>
        <p:txBody>
          <a:bodyPr/>
          <a:lstStyle/>
          <a:p>
            <a:endParaRPr lang="en-IN"/>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F8E7694-ED3B-49C4-A280-EB49CBC0FE55}" type="slidenum">
              <a:rPr lang="en-IN" smtClean="0"/>
              <a:t>‹#›</a:t>
            </a:fld>
            <a:endParaRPr lang="en-IN"/>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transition spd="slow">
    <p:randomBar dir="vert"/>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114146C-6327-492A-A5EC-8F67084CF072}" type="datetimeFigureOut">
              <a:rPr lang="en-IN" smtClean="0"/>
              <a:t>19-03-2015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a:xfrm>
            <a:off x="4343400" y="1036020"/>
            <a:ext cx="457200" cy="441325"/>
          </a:xfrm>
        </p:spPr>
        <p:txBody>
          <a:bodyPr/>
          <a:lstStyle/>
          <a:p>
            <a:fld id="{4F8E7694-ED3B-49C4-A280-EB49CBC0FE55}" type="slidenum">
              <a:rPr lang="en-IN" smtClean="0"/>
              <a:t>‹#›</a:t>
            </a:fld>
            <a:endParaRPr lang="en-IN"/>
          </a:p>
        </p:txBody>
      </p:sp>
    </p:spTree>
  </p:cSld>
  <p:clrMapOvr>
    <a:masterClrMapping/>
  </p:clrMapOvr>
  <p:transition spd="slow">
    <p:randomBar dir="ver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114146C-6327-492A-A5EC-8F67084CF072}" type="datetimeFigureOut">
              <a:rPr lang="en-IN" smtClean="0"/>
              <a:t>19-03-2015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F8E7694-ED3B-49C4-A280-EB49CBC0FE55}" type="slidenum">
              <a:rPr lang="en-IN" smtClean="0"/>
              <a:t>‹#›</a:t>
            </a:fld>
            <a:endParaRPr lang="en-IN"/>
          </a:p>
        </p:txBody>
      </p:sp>
    </p:spTree>
  </p:cSld>
  <p:clrMapOvr>
    <a:masterClrMapping/>
  </p:clrMapOvr>
  <p:transition spd="slow">
    <p:randomBar dir="vert"/>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F8E7694-ED3B-49C4-A280-EB49CBC0FE55}" type="slidenum">
              <a:rPr lang="en-IN" smtClean="0"/>
              <a:t>‹#›</a:t>
            </a:fld>
            <a:endParaRPr lang="en-IN"/>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9114146C-6327-492A-A5EC-8F67084CF072}" type="datetimeFigureOut">
              <a:rPr lang="en-IN" smtClean="0"/>
              <a:t>19-03-2015</a:t>
            </a:fld>
            <a:endParaRPr lang="en-IN"/>
          </a:p>
        </p:txBody>
      </p:sp>
      <p:sp>
        <p:nvSpPr>
          <p:cNvPr id="6" name="Footer Placeholder 5"/>
          <p:cNvSpPr>
            <a:spLocks noGrp="1"/>
          </p:cNvSpPr>
          <p:nvPr>
            <p:ph type="ftr" sz="quarter" idx="11"/>
          </p:nvPr>
        </p:nvSpPr>
        <p:spPr>
          <a:xfrm>
            <a:off x="301752" y="6410848"/>
            <a:ext cx="3383280" cy="365760"/>
          </a:xfrm>
        </p:spPr>
        <p:txBody>
          <a:bodyPr/>
          <a:lstStyle/>
          <a:p>
            <a:endParaRPr lang="en-IN"/>
          </a:p>
        </p:txBody>
      </p:sp>
    </p:spTree>
  </p:cSld>
  <p:clrMapOvr>
    <a:masterClrMapping/>
  </p:clrMapOvr>
  <p:transition spd="slow">
    <p:randomBar dir="vert"/>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F8E7694-ED3B-49C4-A280-EB49CBC0FE55}" type="slidenum">
              <a:rPr lang="en-IN" smtClean="0"/>
              <a:t>‹#›</a:t>
            </a:fld>
            <a:endParaRPr lang="en-IN"/>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9114146C-6327-492A-A5EC-8F67084CF072}" type="datetimeFigureOut">
              <a:rPr lang="en-IN" smtClean="0"/>
              <a:t>19-03-2015</a:t>
            </a:fld>
            <a:endParaRPr lang="en-IN"/>
          </a:p>
        </p:txBody>
      </p:sp>
      <p:sp>
        <p:nvSpPr>
          <p:cNvPr id="6" name="Footer Placeholder 5"/>
          <p:cNvSpPr>
            <a:spLocks noGrp="1"/>
          </p:cNvSpPr>
          <p:nvPr>
            <p:ph type="ftr" sz="quarter" idx="11"/>
          </p:nvPr>
        </p:nvSpPr>
        <p:spPr>
          <a:xfrm>
            <a:off x="301752" y="6410848"/>
            <a:ext cx="3584448" cy="365760"/>
          </a:xfrm>
        </p:spPr>
        <p:txBody>
          <a:bodyPr/>
          <a:lstStyle/>
          <a:p>
            <a:endParaRPr lang="en-IN"/>
          </a:p>
        </p:txBody>
      </p:sp>
    </p:spTree>
  </p:cSld>
  <p:clrMapOvr>
    <a:masterClrMapping/>
  </p:clrMapOvr>
  <p:transition spd="slow">
    <p:randomBar dir="ver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accent1"/>
          </a:fgClr>
          <a:bgClr>
            <a:schemeClr val="accent3">
              <a:lumMod val="75000"/>
            </a:schemeClr>
          </a:bgClr>
        </a:pattFill>
        <a:effectLst/>
      </p:bgPr>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114146C-6327-492A-A5EC-8F67084CF072}" type="datetimeFigureOut">
              <a:rPr lang="en-IN" smtClean="0"/>
              <a:t>19-03-2015</a:t>
            </a:fld>
            <a:endParaRPr lang="en-IN"/>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IN"/>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F8E7694-ED3B-49C4-A280-EB49CBC0FE55}" type="slidenum">
              <a:rPr lang="en-IN" smtClean="0"/>
              <a:t>‹#›</a:t>
            </a:fld>
            <a:endParaRPr lang="en-IN"/>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ransition spd="slow">
    <p:randomBar dir="vert"/>
  </p:transition>
  <p:timing>
    <p:tnLst>
      <p:par>
        <p:cTn id="1" dur="indefinite" restart="never" nodeType="tmRoot"/>
      </p:par>
    </p:tnLst>
  </p:timing>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image" Target="../media/image7.jp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IN" dirty="0"/>
          </a:p>
        </p:txBody>
      </p:sp>
      <p:sp>
        <p:nvSpPr>
          <p:cNvPr id="2" name="Title 1"/>
          <p:cNvSpPr>
            <a:spLocks noGrp="1"/>
          </p:cNvSpPr>
          <p:nvPr>
            <p:ph type="ctrTitle"/>
          </p:nvPr>
        </p:nvSpPr>
        <p:spPr>
          <a:xfrm>
            <a:off x="611560" y="332656"/>
            <a:ext cx="7772400" cy="1752600"/>
          </a:xfrm>
          <a:solidFill>
            <a:schemeClr val="accent2"/>
          </a:solidFill>
          <a:ln>
            <a:solidFill>
              <a:schemeClr val="accent1"/>
            </a:solidFill>
          </a:ln>
        </p:spPr>
        <p:txBody>
          <a:bodyPr>
            <a:normAutofit/>
            <a:scene3d>
              <a:camera prst="orthographicFront"/>
              <a:lightRig rig="soft" dir="t">
                <a:rot lat="0" lon="0" rev="17220000"/>
              </a:lightRig>
            </a:scene3d>
            <a:sp3d extrusionH="57150" prstMaterial="softEdge">
              <a:bevelT w="82550" h="38100" prst="coolSlant"/>
              <a:bevelB w="38100" h="38100" prst="slope"/>
            </a:sp3d>
          </a:bodyPr>
          <a:lstStyle/>
          <a:p>
            <a:r>
              <a:rPr lang="en-IN" sz="5400" b="1" dirty="0" smtClean="0">
                <a:solidFill>
                  <a:schemeClr val="accent3">
                    <a:lumMod val="60000"/>
                    <a:lumOff val="40000"/>
                  </a:schemeClr>
                </a:solidFill>
              </a:rPr>
              <a:t>Passive movement</a:t>
            </a:r>
            <a:endParaRPr lang="en-IN" sz="5400" b="1" dirty="0">
              <a:solidFill>
                <a:schemeClr val="accent3">
                  <a:lumMod val="60000"/>
                  <a:lumOff val="40000"/>
                </a:schemeClr>
              </a:solidFill>
            </a:endParaRPr>
          </a:p>
        </p:txBody>
      </p:sp>
    </p:spTree>
    <p:extLst>
      <p:ext uri="{BB962C8B-B14F-4D97-AF65-F5344CB8AC3E}">
        <p14:creationId xmlns:p14="http://schemas.microsoft.com/office/powerpoint/2010/main" val="93270842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000" b="1" dirty="0" smtClean="0"/>
              <a:t>Classification</a:t>
            </a:r>
            <a:endParaRPr lang="en-IN" sz="4000" b="1" dirty="0"/>
          </a:p>
        </p:txBody>
      </p:sp>
      <p:sp>
        <p:nvSpPr>
          <p:cNvPr id="3" name="Content Placeholder 2"/>
          <p:cNvSpPr>
            <a:spLocks noGrp="1"/>
          </p:cNvSpPr>
          <p:nvPr>
            <p:ph sz="quarter" idx="1"/>
          </p:nvPr>
        </p:nvSpPr>
        <p:spPr>
          <a:xfrm>
            <a:off x="301752" y="1628800"/>
            <a:ext cx="8503920" cy="4752528"/>
          </a:xfrm>
          <a:ln w="38100">
            <a:solidFill>
              <a:schemeClr val="accent1"/>
            </a:solidFill>
          </a:ln>
        </p:spPr>
        <p:txBody>
          <a:bodyPr>
            <a:normAutofit/>
          </a:bodyPr>
          <a:lstStyle/>
          <a:p>
            <a:r>
              <a:rPr lang="en-IN" b="1" i="1" dirty="0" smtClean="0">
                <a:solidFill>
                  <a:schemeClr val="accent4">
                    <a:lumMod val="20000"/>
                    <a:lumOff val="80000"/>
                  </a:schemeClr>
                </a:solidFill>
              </a:rPr>
              <a:t>1-</a:t>
            </a:r>
            <a:r>
              <a:rPr lang="en-IN" dirty="0" smtClean="0">
                <a:solidFill>
                  <a:schemeClr val="accent4">
                    <a:lumMod val="20000"/>
                    <a:lumOff val="80000"/>
                  </a:schemeClr>
                </a:solidFill>
              </a:rPr>
              <a:t> </a:t>
            </a:r>
            <a:r>
              <a:rPr lang="en-IN" b="1" i="1" u="sng" dirty="0" smtClean="0">
                <a:solidFill>
                  <a:schemeClr val="accent4">
                    <a:lumMod val="20000"/>
                    <a:lumOff val="80000"/>
                  </a:schemeClr>
                </a:solidFill>
              </a:rPr>
              <a:t>Relaxed passive movement including Accessory movement:</a:t>
            </a:r>
          </a:p>
          <a:p>
            <a:endParaRPr lang="en-IN" b="1" i="1" u="sng" dirty="0" smtClean="0">
              <a:solidFill>
                <a:schemeClr val="accent4">
                  <a:lumMod val="20000"/>
                  <a:lumOff val="80000"/>
                </a:schemeClr>
              </a:solidFill>
            </a:endParaRPr>
          </a:p>
          <a:p>
            <a:r>
              <a:rPr lang="en-IN" b="1" dirty="0" smtClean="0">
                <a:solidFill>
                  <a:schemeClr val="accent4">
                    <a:lumMod val="20000"/>
                    <a:lumOff val="80000"/>
                  </a:schemeClr>
                </a:solidFill>
              </a:rPr>
              <a:t>a) Relaxed passive movement:</a:t>
            </a:r>
          </a:p>
          <a:p>
            <a:r>
              <a:rPr lang="en-IN" dirty="0"/>
              <a:t> </a:t>
            </a:r>
            <a:r>
              <a:rPr lang="en-IN" dirty="0" smtClean="0"/>
              <a:t>      These are movement performed accurately &amp; smoothly by the physiotherapist in the same range &amp; direction as active movement. The joint should be moved in the existing ROM &amp; within the pain limit.</a:t>
            </a:r>
          </a:p>
          <a:p>
            <a:endParaRPr lang="en-IN" dirty="0"/>
          </a:p>
          <a:p>
            <a:endParaRPr lang="en-IN" dirty="0"/>
          </a:p>
          <a:p>
            <a:endParaRPr lang="en-IN" dirty="0" smtClean="0"/>
          </a:p>
          <a:p>
            <a:endParaRPr lang="en-IN" dirty="0"/>
          </a:p>
          <a:p>
            <a:endParaRPr lang="en-IN" dirty="0" smtClean="0"/>
          </a:p>
        </p:txBody>
      </p:sp>
    </p:spTree>
    <p:extLst>
      <p:ext uri="{BB962C8B-B14F-4D97-AF65-F5344CB8AC3E}">
        <p14:creationId xmlns:p14="http://schemas.microsoft.com/office/powerpoint/2010/main" val="505654925"/>
      </p:ext>
    </p:extLst>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a:xfrm>
            <a:off x="301752" y="1700808"/>
            <a:ext cx="8503920" cy="4680520"/>
          </a:xfrm>
          <a:ln w="38100">
            <a:solidFill>
              <a:schemeClr val="accent1"/>
            </a:solidFill>
          </a:ln>
        </p:spPr>
        <p:txBody>
          <a:bodyPr/>
          <a:lstStyle/>
          <a:p>
            <a:r>
              <a:rPr lang="en-IN" b="1" dirty="0"/>
              <a:t>b) Accessory movement:</a:t>
            </a:r>
          </a:p>
          <a:p>
            <a:r>
              <a:rPr lang="en-IN" dirty="0"/>
              <a:t>        These occurs as a part of any normal joint movement but may be limited or absent in abnormal joint conditions. It consists of gliding or rotational movement which can’t be performed in isolation as voluntary movement but can be isolated by the therapist.</a:t>
            </a:r>
          </a:p>
        </p:txBody>
      </p:sp>
    </p:spTree>
    <p:extLst>
      <p:ext uri="{BB962C8B-B14F-4D97-AF65-F5344CB8AC3E}">
        <p14:creationId xmlns:p14="http://schemas.microsoft.com/office/powerpoint/2010/main" val="1184749722"/>
      </p:ext>
    </p:extLst>
  </p:cSld>
  <p:clrMapOvr>
    <a:masterClrMapping/>
  </p:clrMapOvr>
  <p:transition spd="slow">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a:xfrm>
            <a:off x="301752" y="1628800"/>
            <a:ext cx="8503920" cy="4752528"/>
          </a:xfrm>
          <a:ln w="38100">
            <a:solidFill>
              <a:schemeClr val="accent1"/>
            </a:solidFill>
          </a:ln>
        </p:spPr>
        <p:txBody>
          <a:bodyPr>
            <a:normAutofit/>
          </a:bodyPr>
          <a:lstStyle/>
          <a:p>
            <a:pPr marL="0" indent="0">
              <a:buNone/>
            </a:pPr>
            <a:r>
              <a:rPr lang="en-IN" sz="2800" b="1" i="1" dirty="0" smtClean="0"/>
              <a:t>2- </a:t>
            </a:r>
            <a:r>
              <a:rPr lang="en-IN" sz="2800" b="1" i="1" u="sng" dirty="0" smtClean="0"/>
              <a:t>Passive manual mobilization techniques</a:t>
            </a:r>
            <a:r>
              <a:rPr lang="en-IN" sz="2800" b="1" i="1" dirty="0" smtClean="0"/>
              <a:t>:</a:t>
            </a:r>
          </a:p>
          <a:p>
            <a:endParaRPr lang="en-IN" sz="2800" b="1" dirty="0" smtClean="0"/>
          </a:p>
          <a:p>
            <a:r>
              <a:rPr lang="en-IN" sz="2400" b="1" dirty="0" smtClean="0"/>
              <a:t>a) Mobilization of joints:                                     </a:t>
            </a:r>
          </a:p>
          <a:p>
            <a:r>
              <a:rPr lang="en-IN" dirty="0"/>
              <a:t> </a:t>
            </a:r>
            <a:r>
              <a:rPr lang="en-IN" dirty="0" smtClean="0"/>
              <a:t>   -These are usually small, repetitive, rhythmical, oscillatory, localised accessory or functional movement performed by the therapist.</a:t>
            </a:r>
          </a:p>
          <a:p>
            <a:r>
              <a:rPr lang="en-IN" dirty="0" smtClean="0"/>
              <a:t>    -These can be done gently or strongly according to the condition in various small amplitude within the available range under the control of therapist.</a:t>
            </a:r>
          </a:p>
          <a:p>
            <a:endParaRPr lang="en-IN" dirty="0"/>
          </a:p>
          <a:p>
            <a:endParaRPr lang="en-IN" dirty="0"/>
          </a:p>
          <a:p>
            <a:endParaRPr lang="en-IN" dirty="0"/>
          </a:p>
          <a:p>
            <a:endParaRPr lang="en-IN" dirty="0"/>
          </a:p>
        </p:txBody>
      </p:sp>
    </p:spTree>
    <p:extLst>
      <p:ext uri="{BB962C8B-B14F-4D97-AF65-F5344CB8AC3E}">
        <p14:creationId xmlns:p14="http://schemas.microsoft.com/office/powerpoint/2010/main" val="1083824909"/>
      </p:ext>
    </p:extLst>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a:xfrm>
            <a:off x="301752" y="1628800"/>
            <a:ext cx="8503920" cy="4752528"/>
          </a:xfrm>
          <a:ln w="38100">
            <a:solidFill>
              <a:schemeClr val="accent1"/>
            </a:solidFill>
          </a:ln>
        </p:spPr>
        <p:txBody>
          <a:bodyPr>
            <a:normAutofit fontScale="92500" lnSpcReduction="20000"/>
          </a:bodyPr>
          <a:lstStyle/>
          <a:p>
            <a:r>
              <a:rPr lang="en-IN" dirty="0" smtClean="0"/>
              <a:t>b) </a:t>
            </a:r>
            <a:r>
              <a:rPr lang="en-IN" sz="3300" b="1" i="1" u="sng" dirty="0" smtClean="0"/>
              <a:t>Manipulation:-</a:t>
            </a:r>
          </a:p>
          <a:p>
            <a:r>
              <a:rPr lang="en-IN" dirty="0" smtClean="0"/>
              <a:t> </a:t>
            </a:r>
            <a:r>
              <a:rPr lang="en-IN" b="1" u="sng" dirty="0" smtClean="0"/>
              <a:t>By </a:t>
            </a:r>
            <a:r>
              <a:rPr lang="en-IN" b="1" u="sng" dirty="0"/>
              <a:t>physiotherapist:</a:t>
            </a:r>
          </a:p>
          <a:p>
            <a:r>
              <a:rPr lang="en-IN" dirty="0"/>
              <a:t>     -These are accurately localised, single, quick movement of small amplitude &amp; high velocity completed before the patient can stop it.</a:t>
            </a:r>
          </a:p>
          <a:p>
            <a:r>
              <a:rPr lang="en-IN" b="1" dirty="0" smtClean="0"/>
              <a:t> </a:t>
            </a:r>
            <a:r>
              <a:rPr lang="en-IN" b="1" u="sng" dirty="0" smtClean="0"/>
              <a:t>By </a:t>
            </a:r>
            <a:r>
              <a:rPr lang="en-IN" b="1" u="sng" dirty="0"/>
              <a:t>surgeon:</a:t>
            </a:r>
          </a:p>
          <a:p>
            <a:r>
              <a:rPr lang="en-IN" dirty="0"/>
              <a:t>      -The movement are performed under anaesthesia by a surgeon to gain further range.</a:t>
            </a:r>
          </a:p>
          <a:p>
            <a:endParaRPr lang="en-IN" b="1" i="1" u="sng" dirty="0"/>
          </a:p>
          <a:p>
            <a:r>
              <a:rPr lang="en-IN" sz="2800" b="1" i="1" u="sng" dirty="0"/>
              <a:t>3- Controlled sustained stretching of tightened structures</a:t>
            </a:r>
            <a:r>
              <a:rPr lang="en-IN" b="1" i="1" u="sng" dirty="0"/>
              <a:t>:</a:t>
            </a:r>
          </a:p>
          <a:p>
            <a:pPr marL="0" indent="0">
              <a:buNone/>
            </a:pPr>
            <a:r>
              <a:rPr lang="en-IN" dirty="0" smtClean="0"/>
              <a:t>  </a:t>
            </a:r>
            <a:r>
              <a:rPr lang="en-IN" dirty="0"/>
              <a:t>Passive stretching  of muscles &amp; other soft tissues can be given to increase ROM.</a:t>
            </a:r>
          </a:p>
        </p:txBody>
      </p:sp>
    </p:spTree>
    <p:extLst>
      <p:ext uri="{BB962C8B-B14F-4D97-AF65-F5344CB8AC3E}">
        <p14:creationId xmlns:p14="http://schemas.microsoft.com/office/powerpoint/2010/main" val="2567435299"/>
      </p:ext>
    </p:extLst>
  </p:cSld>
  <p:clrMapOvr>
    <a:masterClrMapping/>
  </p:clrMapOvr>
  <p:transition spd="slow">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Principles </a:t>
            </a:r>
            <a:endParaRPr lang="en-IN" dirty="0"/>
          </a:p>
        </p:txBody>
      </p:sp>
      <p:sp>
        <p:nvSpPr>
          <p:cNvPr id="3" name="Content Placeholder 2"/>
          <p:cNvSpPr>
            <a:spLocks noGrp="1"/>
          </p:cNvSpPr>
          <p:nvPr>
            <p:ph sz="quarter" idx="1"/>
          </p:nvPr>
        </p:nvSpPr>
        <p:spPr>
          <a:xfrm>
            <a:off x="301752" y="1556792"/>
            <a:ext cx="8503920" cy="4824536"/>
          </a:xfrm>
          <a:ln w="38100">
            <a:solidFill>
              <a:schemeClr val="accent1"/>
            </a:solidFill>
          </a:ln>
        </p:spPr>
        <p:txBody>
          <a:bodyPr>
            <a:normAutofit fontScale="85000" lnSpcReduction="20000"/>
          </a:bodyPr>
          <a:lstStyle/>
          <a:p>
            <a:r>
              <a:rPr lang="en-IN" b="1" i="1" u="sng" dirty="0" smtClean="0"/>
              <a:t>-</a:t>
            </a:r>
            <a:r>
              <a:rPr lang="en-IN" sz="3000" b="1" i="1" u="sng" dirty="0" smtClean="0"/>
              <a:t>Relaxation</a:t>
            </a:r>
            <a:r>
              <a:rPr lang="en-IN" sz="3000" dirty="0" smtClean="0"/>
              <a:t>:-</a:t>
            </a:r>
          </a:p>
          <a:p>
            <a:r>
              <a:rPr lang="en-IN" sz="3000" dirty="0"/>
              <a:t> </a:t>
            </a:r>
            <a:r>
              <a:rPr lang="en-IN" sz="3000" dirty="0" smtClean="0"/>
              <a:t> Communicate with the patient. The movement which has to be given &amp; its effects should be briefly explained to the patient. The selection of suitable starting position ensures comfort &amp; support &amp; counselling by physiotherapist will inspire confidence &amp; co-operation in maintaining relaxation through out the movement.</a:t>
            </a:r>
          </a:p>
          <a:p>
            <a:endParaRPr lang="en-IN" sz="3000" dirty="0"/>
          </a:p>
          <a:p>
            <a:r>
              <a:rPr lang="en-IN" sz="3000" b="1" i="1" u="sng" dirty="0" smtClean="0"/>
              <a:t>-Fixation:-</a:t>
            </a:r>
          </a:p>
          <a:p>
            <a:r>
              <a:rPr lang="en-IN" sz="3000" dirty="0"/>
              <a:t> </a:t>
            </a:r>
            <a:r>
              <a:rPr lang="en-IN" sz="3000" dirty="0" smtClean="0"/>
              <a:t>   When movement is to be limited to a specific joint, the bone which lies proximal to it is fixed by the physiotherapist as close to the joint line as possible to ensure that the movement is localised to that joint.</a:t>
            </a:r>
          </a:p>
          <a:p>
            <a:endParaRPr lang="en-IN" sz="3000" dirty="0"/>
          </a:p>
        </p:txBody>
      </p:sp>
    </p:spTree>
    <p:extLst>
      <p:ext uri="{BB962C8B-B14F-4D97-AF65-F5344CB8AC3E}">
        <p14:creationId xmlns:p14="http://schemas.microsoft.com/office/powerpoint/2010/main" val="1176415814"/>
      </p:ext>
    </p:extLst>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a:xfrm>
            <a:off x="301752" y="1527048"/>
            <a:ext cx="8503920" cy="5214320"/>
          </a:xfrm>
          <a:ln w="38100">
            <a:solidFill>
              <a:schemeClr val="accent1"/>
            </a:solidFill>
          </a:ln>
        </p:spPr>
        <p:txBody>
          <a:bodyPr>
            <a:noAutofit/>
          </a:bodyPr>
          <a:lstStyle/>
          <a:p>
            <a:r>
              <a:rPr lang="en-IN" sz="2400" dirty="0"/>
              <a:t> </a:t>
            </a:r>
            <a:r>
              <a:rPr lang="en-IN" sz="2800" b="1" i="1" u="sng" dirty="0" smtClean="0"/>
              <a:t>Support:-</a:t>
            </a:r>
            <a:endParaRPr lang="en-IN" sz="2800" b="1" i="1" u="sng" dirty="0"/>
          </a:p>
          <a:p>
            <a:r>
              <a:rPr lang="en-IN" sz="2400" dirty="0" smtClean="0"/>
              <a:t>Full </a:t>
            </a:r>
            <a:r>
              <a:rPr lang="en-IN" sz="2400" dirty="0"/>
              <a:t>&amp; comfortable support is given to the part to </a:t>
            </a:r>
            <a:r>
              <a:rPr lang="en-IN" sz="2400" dirty="0" smtClean="0"/>
              <a:t>be moved</a:t>
            </a:r>
            <a:r>
              <a:rPr lang="en-IN" sz="2400" dirty="0"/>
              <a:t>, so that the patient has confidence &amp; will remain </a:t>
            </a:r>
            <a:r>
              <a:rPr lang="en-IN" sz="2400" dirty="0" smtClean="0"/>
              <a:t>relaxed.</a:t>
            </a:r>
            <a:endParaRPr lang="en-IN" sz="2400" dirty="0"/>
          </a:p>
          <a:p>
            <a:pPr marL="0" indent="0">
              <a:buNone/>
            </a:pPr>
            <a:r>
              <a:rPr lang="en-IN" sz="2400" dirty="0" smtClean="0"/>
              <a:t>       The </a:t>
            </a:r>
            <a:r>
              <a:rPr lang="en-IN" sz="2400" dirty="0"/>
              <a:t>physiotherapist grasps the part </a:t>
            </a:r>
            <a:r>
              <a:rPr lang="en-IN" sz="2400" dirty="0" smtClean="0"/>
              <a:t>firmly but  comfortably </a:t>
            </a:r>
            <a:r>
              <a:rPr lang="en-IN" sz="2400" dirty="0"/>
              <a:t>or it may be supported by axial suspension in slings for trunk &amp; heavy limbs as it freeze the therapist’s </a:t>
            </a:r>
            <a:r>
              <a:rPr lang="en-IN" sz="2400" dirty="0" smtClean="0"/>
              <a:t>hand to </a:t>
            </a:r>
            <a:r>
              <a:rPr lang="en-IN" sz="2400" dirty="0"/>
              <a:t>assist fixation &amp; to perform movement</a:t>
            </a:r>
            <a:r>
              <a:rPr lang="en-IN" sz="2400" dirty="0" smtClean="0"/>
              <a:t>.</a:t>
            </a:r>
            <a:endParaRPr lang="en-IN" sz="2400" dirty="0"/>
          </a:p>
          <a:p>
            <a:r>
              <a:rPr lang="en-IN" sz="2400" dirty="0"/>
              <a:t> </a:t>
            </a:r>
            <a:r>
              <a:rPr lang="en-IN" sz="2800" b="1" i="1" u="sng" dirty="0"/>
              <a:t>Traction:-</a:t>
            </a:r>
          </a:p>
          <a:p>
            <a:r>
              <a:rPr lang="en-IN" sz="2400" dirty="0"/>
              <a:t>        Many  joints allow the articular surfaces to be drawn apart by traction which is always given in long axis of  joints. Traction is thought to facilitate the movement by reducing the </a:t>
            </a:r>
            <a:r>
              <a:rPr lang="en-IN" sz="2400" dirty="0" err="1"/>
              <a:t>interarticular</a:t>
            </a:r>
            <a:r>
              <a:rPr lang="en-IN" sz="2400" dirty="0"/>
              <a:t> friction.</a:t>
            </a:r>
          </a:p>
          <a:p>
            <a:endParaRPr lang="en-IN" sz="2000" dirty="0"/>
          </a:p>
        </p:txBody>
      </p:sp>
    </p:spTree>
    <p:extLst>
      <p:ext uri="{BB962C8B-B14F-4D97-AF65-F5344CB8AC3E}">
        <p14:creationId xmlns:p14="http://schemas.microsoft.com/office/powerpoint/2010/main" val="2635071470"/>
      </p:ext>
    </p:extLst>
  </p:cSld>
  <p:clrMapOvr>
    <a:masterClrMapping/>
  </p:clrMapOvr>
  <p:transition spd="slow">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a:xfrm>
            <a:off x="301752" y="1628800"/>
            <a:ext cx="8503920" cy="4752528"/>
          </a:xfrm>
          <a:ln w="38100">
            <a:solidFill>
              <a:schemeClr val="accent1"/>
            </a:solidFill>
          </a:ln>
        </p:spPr>
        <p:txBody>
          <a:bodyPr>
            <a:normAutofit/>
          </a:bodyPr>
          <a:lstStyle/>
          <a:p>
            <a:pPr marL="0" indent="0">
              <a:buNone/>
            </a:pPr>
            <a:r>
              <a:rPr lang="en-IN" b="1" i="1" dirty="0" smtClean="0"/>
              <a:t>-</a:t>
            </a:r>
            <a:r>
              <a:rPr lang="en-IN" b="1" i="1" u="sng" dirty="0" smtClean="0"/>
              <a:t>Range:-</a:t>
            </a:r>
            <a:endParaRPr lang="en-IN" dirty="0" smtClean="0"/>
          </a:p>
          <a:p>
            <a:pPr marL="0" indent="0">
              <a:buNone/>
            </a:pPr>
            <a:r>
              <a:rPr lang="en-IN" dirty="0"/>
              <a:t> </a:t>
            </a:r>
            <a:r>
              <a:rPr lang="en-IN" dirty="0" smtClean="0"/>
              <a:t>        The ROM is as full as the condition of the joint permits without eliciting pain &amp; spasm in the surrounding structures.</a:t>
            </a:r>
          </a:p>
          <a:p>
            <a:pPr marL="0" indent="0">
              <a:buNone/>
            </a:pPr>
            <a:endParaRPr lang="en-IN" dirty="0"/>
          </a:p>
          <a:p>
            <a:pPr marL="0" indent="0">
              <a:buNone/>
            </a:pPr>
            <a:r>
              <a:rPr lang="en-IN" b="1" i="1" dirty="0" smtClean="0"/>
              <a:t>-</a:t>
            </a:r>
            <a:r>
              <a:rPr lang="en-IN" b="1" i="1" u="sng" dirty="0" smtClean="0"/>
              <a:t>Speed &amp; Duration:-</a:t>
            </a:r>
          </a:p>
          <a:p>
            <a:pPr marL="0" indent="0">
              <a:buNone/>
            </a:pPr>
            <a:r>
              <a:rPr lang="en-IN" dirty="0" smtClean="0"/>
              <a:t>         The speed must be uniform, fairly slow &amp;  </a:t>
            </a:r>
            <a:r>
              <a:rPr lang="en-IN" dirty="0" err="1" smtClean="0"/>
              <a:t>rythmical</a:t>
            </a:r>
            <a:r>
              <a:rPr lang="en-IN" dirty="0" smtClean="0"/>
              <a:t>. The number of times the movement is performed depends upon the purpose for which it is used.</a:t>
            </a:r>
            <a:endParaRPr lang="en-IN" b="1" i="1" dirty="0" smtClean="0"/>
          </a:p>
          <a:p>
            <a:pPr marL="0" indent="0">
              <a:buNone/>
            </a:pPr>
            <a:endParaRPr lang="en-IN" dirty="0"/>
          </a:p>
          <a:p>
            <a:pPr marL="0" indent="0">
              <a:buNone/>
            </a:pPr>
            <a:endParaRPr lang="en-IN" dirty="0" smtClean="0"/>
          </a:p>
          <a:p>
            <a:pPr marL="0" indent="0">
              <a:buNone/>
            </a:pPr>
            <a:endParaRPr lang="en-IN" dirty="0"/>
          </a:p>
          <a:p>
            <a:pPr marL="0" indent="0">
              <a:buNone/>
            </a:pPr>
            <a:endParaRPr lang="en-IN" dirty="0"/>
          </a:p>
        </p:txBody>
      </p:sp>
    </p:spTree>
    <p:extLst>
      <p:ext uri="{BB962C8B-B14F-4D97-AF65-F5344CB8AC3E}">
        <p14:creationId xmlns:p14="http://schemas.microsoft.com/office/powerpoint/2010/main" val="3351402235"/>
      </p:ext>
    </p:extLst>
  </p:cSld>
  <p:clrMapOvr>
    <a:masterClrMapping/>
  </p:clrMapOvr>
  <p:transition spd="slow">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534400" cy="654896"/>
          </a:xfrm>
        </p:spPr>
        <p:txBody>
          <a:bodyPr>
            <a:normAutofit fontScale="90000"/>
          </a:bodyPr>
          <a:lstStyle/>
          <a:p>
            <a:r>
              <a:rPr lang="en-IN" sz="3200" b="1" dirty="0" smtClean="0"/>
              <a:t>Procedures for applying PROM techniques</a:t>
            </a:r>
            <a:endParaRPr lang="en-IN" sz="3200" b="1" dirty="0"/>
          </a:p>
        </p:txBody>
      </p:sp>
      <p:sp>
        <p:nvSpPr>
          <p:cNvPr id="3" name="Content Placeholder 2"/>
          <p:cNvSpPr>
            <a:spLocks noGrp="1"/>
          </p:cNvSpPr>
          <p:nvPr>
            <p:ph sz="quarter" idx="1"/>
          </p:nvPr>
        </p:nvSpPr>
        <p:spPr>
          <a:xfrm>
            <a:off x="301752" y="1628800"/>
            <a:ext cx="8503920" cy="4752528"/>
          </a:xfrm>
          <a:ln w="38100">
            <a:solidFill>
              <a:schemeClr val="accent1"/>
            </a:solidFill>
          </a:ln>
        </p:spPr>
        <p:txBody>
          <a:bodyPr>
            <a:normAutofit/>
          </a:bodyPr>
          <a:lstStyle/>
          <a:p>
            <a:r>
              <a:rPr lang="en-IN" b="1" i="1" u="sng" dirty="0" smtClean="0"/>
              <a:t>Examination, Evaluation &amp; Re-Planning-</a:t>
            </a:r>
            <a:endParaRPr lang="en-IN" dirty="0" smtClean="0"/>
          </a:p>
          <a:p>
            <a:endParaRPr lang="en-IN" b="1" i="1" u="sng" dirty="0"/>
          </a:p>
          <a:p>
            <a:r>
              <a:rPr lang="en-IN" dirty="0" smtClean="0"/>
              <a:t>-Examine &amp; evaluate the patient’s impairments &amp; level of function, determine any precaution &amp; then plan the treatment.</a:t>
            </a:r>
          </a:p>
          <a:p>
            <a:r>
              <a:rPr lang="en-IN" dirty="0" smtClean="0"/>
              <a:t>-Determine the ability of the patient to participate in the ROM activity.</a:t>
            </a:r>
          </a:p>
          <a:p>
            <a:pPr marL="0" indent="0">
              <a:buNone/>
            </a:pPr>
            <a:endParaRPr lang="en-IN" dirty="0"/>
          </a:p>
        </p:txBody>
      </p:sp>
    </p:spTree>
    <p:extLst>
      <p:ext uri="{BB962C8B-B14F-4D97-AF65-F5344CB8AC3E}">
        <p14:creationId xmlns:p14="http://schemas.microsoft.com/office/powerpoint/2010/main" val="4065887899"/>
      </p:ext>
    </p:extLst>
  </p:cSld>
  <p:clrMapOvr>
    <a:masterClrMapping/>
  </p:clrMapOvr>
  <p:transition spd="slow">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a:xfrm>
            <a:off x="301752" y="1628800"/>
            <a:ext cx="8503920" cy="4752528"/>
          </a:xfrm>
          <a:ln w="38100">
            <a:solidFill>
              <a:schemeClr val="accent1"/>
            </a:solidFill>
          </a:ln>
        </p:spPr>
        <p:txBody>
          <a:bodyPr/>
          <a:lstStyle/>
          <a:p>
            <a:r>
              <a:rPr lang="en-IN" dirty="0"/>
              <a:t>-Determine the amount of motion that can be safely applied for the condition of the tissues &amp; health of the individual.</a:t>
            </a:r>
          </a:p>
          <a:p>
            <a:r>
              <a:rPr lang="en-IN" dirty="0"/>
              <a:t>-Monitor the patient’s general condition &amp; responses during &amp; after the examination &amp; intervention. Note any change in vital signs, any change in the warmth &amp; colour of the segment &amp; any change in the ROM, pain or quality of movement</a:t>
            </a:r>
          </a:p>
        </p:txBody>
      </p:sp>
    </p:spTree>
    <p:extLst>
      <p:ext uri="{BB962C8B-B14F-4D97-AF65-F5344CB8AC3E}">
        <p14:creationId xmlns:p14="http://schemas.microsoft.com/office/powerpoint/2010/main" val="230625206"/>
      </p:ext>
    </p:extLst>
  </p:cSld>
  <p:clrMapOvr>
    <a:masterClrMapping/>
  </p:clrMapOvr>
  <p:transition spd="slow">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sz="quarter" idx="1"/>
          </p:nvPr>
        </p:nvSpPr>
        <p:spPr>
          <a:xfrm>
            <a:off x="301752" y="1700808"/>
            <a:ext cx="8503920" cy="4680520"/>
          </a:xfrm>
          <a:ln w="38100">
            <a:solidFill>
              <a:schemeClr val="accent1"/>
            </a:solidFill>
          </a:ln>
        </p:spPr>
        <p:txBody>
          <a:bodyPr>
            <a:normAutofit/>
          </a:bodyPr>
          <a:lstStyle/>
          <a:p>
            <a:r>
              <a:rPr lang="en-IN" b="1" i="1" u="sng" dirty="0" smtClean="0"/>
              <a:t>Preparation of the patient-</a:t>
            </a:r>
          </a:p>
          <a:p>
            <a:endParaRPr lang="en-IN" b="1" i="1" u="sng" dirty="0"/>
          </a:p>
          <a:p>
            <a:r>
              <a:rPr lang="en-IN" dirty="0" smtClean="0"/>
              <a:t>-Free the region from restrictive clothing, splints &amp; dressing. Drop the patient as necessary.</a:t>
            </a:r>
          </a:p>
          <a:p>
            <a:r>
              <a:rPr lang="en-IN" dirty="0" smtClean="0"/>
              <a:t>-Position the patient in a comfortable starting position with proper body alignment &amp; stabilization that will allow you to move the segment through the available ROM.</a:t>
            </a:r>
          </a:p>
          <a:p>
            <a:r>
              <a:rPr lang="en-IN" dirty="0" smtClean="0"/>
              <a:t>-Position yourself so that proper movement can be given easily.</a:t>
            </a:r>
            <a:endParaRPr lang="en-IN" dirty="0"/>
          </a:p>
        </p:txBody>
      </p:sp>
    </p:spTree>
    <p:extLst>
      <p:ext uri="{BB962C8B-B14F-4D97-AF65-F5344CB8AC3E}">
        <p14:creationId xmlns:p14="http://schemas.microsoft.com/office/powerpoint/2010/main" val="922341699"/>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072" y="91440"/>
            <a:ext cx="8534400" cy="758952"/>
          </a:xfrm>
        </p:spPr>
        <p:txBody>
          <a:bodyPr>
            <a:noAutofit/>
          </a:bodyPr>
          <a:lstStyle/>
          <a:p>
            <a:r>
              <a:rPr lang="en-IN" sz="4800" b="1" dirty="0"/>
              <a:t>D</a:t>
            </a:r>
            <a:r>
              <a:rPr lang="en-IN" sz="4800" b="1" dirty="0" smtClean="0"/>
              <a:t>efinition</a:t>
            </a:r>
            <a:endParaRPr lang="en-IN" sz="4800" b="1" dirty="0"/>
          </a:p>
        </p:txBody>
      </p:sp>
      <p:sp>
        <p:nvSpPr>
          <p:cNvPr id="3" name="Content Placeholder 2"/>
          <p:cNvSpPr>
            <a:spLocks noGrp="1"/>
          </p:cNvSpPr>
          <p:nvPr>
            <p:ph sz="quarter" idx="1"/>
          </p:nvPr>
        </p:nvSpPr>
        <p:spPr>
          <a:xfrm>
            <a:off x="323528" y="1628800"/>
            <a:ext cx="8503920" cy="4536504"/>
          </a:xfrm>
          <a:ln w="38100">
            <a:solidFill>
              <a:schemeClr val="accent1"/>
            </a:solidFill>
          </a:ln>
        </p:spPr>
        <p:txBody>
          <a:bodyPr/>
          <a:lstStyle/>
          <a:p>
            <a:r>
              <a:rPr lang="en-IN" sz="2800" dirty="0" smtClean="0">
                <a:solidFill>
                  <a:schemeClr val="accent1">
                    <a:lumMod val="20000"/>
                    <a:lumOff val="80000"/>
                  </a:schemeClr>
                </a:solidFill>
              </a:rPr>
              <a:t>Passive movement are those  movement which are produced by an external  force. External forces may be manual that is the therapist, the other parts of patient’s own body or mechanical with the help of machines</a:t>
            </a:r>
            <a:r>
              <a:rPr lang="en-IN" dirty="0" smtClean="0">
                <a:solidFill>
                  <a:schemeClr val="accent1">
                    <a:lumMod val="20000"/>
                    <a:lumOff val="80000"/>
                  </a:schemeClr>
                </a:solidFill>
              </a:rPr>
              <a:t>.</a:t>
            </a:r>
            <a:endParaRPr lang="en-IN" dirty="0">
              <a:solidFill>
                <a:schemeClr val="accent1">
                  <a:lumMod val="20000"/>
                  <a:lumOff val="80000"/>
                </a:schemeClr>
              </a:solidFill>
            </a:endParaRPr>
          </a:p>
        </p:txBody>
      </p:sp>
    </p:spTree>
    <p:extLst>
      <p:ext uri="{BB962C8B-B14F-4D97-AF65-F5344CB8AC3E}">
        <p14:creationId xmlns:p14="http://schemas.microsoft.com/office/powerpoint/2010/main" val="4152873039"/>
      </p:ext>
    </p:extLst>
  </p:cSld>
  <p:clrMapOvr>
    <a:masterClrMapping/>
  </p:clrMapOvr>
  <p:transition spd="slow">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1" dirty="0" smtClean="0"/>
              <a:t>Diagram of the Passive movement</a:t>
            </a:r>
            <a:endParaRPr lang="en-IN" sz="3600" b="1" dirty="0"/>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755576" y="1621088"/>
            <a:ext cx="3048000" cy="203200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36096" y="1575088"/>
            <a:ext cx="3134195" cy="21240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1560" y="3938360"/>
            <a:ext cx="3195000" cy="2407264"/>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36096" y="3969624"/>
            <a:ext cx="3036592" cy="2376000"/>
          </a:xfrm>
          <a:prstGeom prst="rect">
            <a:avLst/>
          </a:prstGeom>
        </p:spPr>
      </p:pic>
    </p:spTree>
    <p:extLst>
      <p:ext uri="{BB962C8B-B14F-4D97-AF65-F5344CB8AC3E}">
        <p14:creationId xmlns:p14="http://schemas.microsoft.com/office/powerpoint/2010/main" val="4135627722"/>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4400" cy="1052736"/>
          </a:xfrm>
        </p:spPr>
        <p:txBody>
          <a:bodyPr>
            <a:normAutofit fontScale="90000"/>
          </a:bodyPr>
          <a:lstStyle/>
          <a:p>
            <a:r>
              <a:rPr lang="en-IN" b="1" dirty="0" smtClean="0"/>
              <a:t>Ex. OF MANUAL &amp; MECHANICAL PASSIVE MOVEMENT</a:t>
            </a:r>
            <a:endParaRPr lang="en-IN" b="1" dirty="0"/>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83568" y="2492896"/>
            <a:ext cx="3767992" cy="2880000"/>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04048" y="2492896"/>
            <a:ext cx="3600000" cy="2880000"/>
          </a:xfrm>
          <a:prstGeom prst="rect">
            <a:avLst/>
          </a:prstGeom>
        </p:spPr>
      </p:pic>
    </p:spTree>
    <p:extLst>
      <p:ext uri="{BB962C8B-B14F-4D97-AF65-F5344CB8AC3E}">
        <p14:creationId xmlns:p14="http://schemas.microsoft.com/office/powerpoint/2010/main" val="213046327"/>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4000" b="1" dirty="0" smtClean="0"/>
              <a:t>Indications of Passive movement</a:t>
            </a:r>
            <a:endParaRPr lang="en-IN" sz="4000" b="1" dirty="0"/>
          </a:p>
        </p:txBody>
      </p:sp>
      <p:sp>
        <p:nvSpPr>
          <p:cNvPr id="3" name="Content Placeholder 2"/>
          <p:cNvSpPr>
            <a:spLocks noGrp="1"/>
          </p:cNvSpPr>
          <p:nvPr>
            <p:ph sz="quarter" idx="1"/>
          </p:nvPr>
        </p:nvSpPr>
        <p:spPr>
          <a:xfrm>
            <a:off x="323528" y="1628800"/>
            <a:ext cx="8503920" cy="4752528"/>
          </a:xfrm>
          <a:ln w="38100">
            <a:solidFill>
              <a:schemeClr val="accent1"/>
            </a:solidFill>
          </a:ln>
        </p:spPr>
        <p:txBody>
          <a:bodyPr>
            <a:normAutofit/>
          </a:bodyPr>
          <a:lstStyle/>
          <a:p>
            <a:r>
              <a:rPr lang="en-IN" dirty="0" smtClean="0"/>
              <a:t>Passive movement can be given in the following conditions:</a:t>
            </a:r>
          </a:p>
          <a:p>
            <a:r>
              <a:rPr lang="en-IN" dirty="0"/>
              <a:t> </a:t>
            </a:r>
            <a:r>
              <a:rPr lang="en-IN" dirty="0" smtClean="0"/>
              <a:t>  - when a patient is not able to or not suppose to actively move a segment of the body as,</a:t>
            </a:r>
          </a:p>
          <a:p>
            <a:r>
              <a:rPr lang="en-IN" dirty="0" smtClean="0"/>
              <a:t>-when </a:t>
            </a:r>
            <a:r>
              <a:rPr lang="en-IN" dirty="0" err="1" smtClean="0"/>
              <a:t>commatose</a:t>
            </a:r>
            <a:r>
              <a:rPr lang="en-IN" dirty="0" smtClean="0"/>
              <a:t> </a:t>
            </a:r>
          </a:p>
          <a:p>
            <a:r>
              <a:rPr lang="en-IN" dirty="0" smtClean="0"/>
              <a:t>-when paralysed</a:t>
            </a:r>
          </a:p>
          <a:p>
            <a:r>
              <a:rPr lang="en-IN" dirty="0" smtClean="0"/>
              <a:t>-on complete bed rest</a:t>
            </a:r>
          </a:p>
          <a:p>
            <a:r>
              <a:rPr lang="en-IN" dirty="0" smtClean="0"/>
              <a:t>-in post operative patients following </a:t>
            </a:r>
            <a:r>
              <a:rPr lang="en-IN" dirty="0" err="1" smtClean="0"/>
              <a:t>arthroscopy,joint</a:t>
            </a:r>
            <a:r>
              <a:rPr lang="en-IN" dirty="0" smtClean="0"/>
              <a:t> replacement etc.</a:t>
            </a:r>
            <a:endParaRPr lang="en-IN" dirty="0"/>
          </a:p>
          <a:p>
            <a:endParaRPr lang="en-IN" dirty="0" smtClean="0"/>
          </a:p>
          <a:p>
            <a:endParaRPr lang="en-IN" dirty="0"/>
          </a:p>
        </p:txBody>
      </p:sp>
    </p:spTree>
    <p:extLst>
      <p:ext uri="{BB962C8B-B14F-4D97-AF65-F5344CB8AC3E}">
        <p14:creationId xmlns:p14="http://schemas.microsoft.com/office/powerpoint/2010/main" val="1683191891"/>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1" dirty="0" smtClean="0"/>
              <a:t>Goals of passive movement</a:t>
            </a:r>
            <a:endParaRPr lang="en-IN" sz="3600" b="1" dirty="0"/>
          </a:p>
        </p:txBody>
      </p:sp>
      <p:sp>
        <p:nvSpPr>
          <p:cNvPr id="3" name="Content Placeholder 2"/>
          <p:cNvSpPr>
            <a:spLocks noGrp="1"/>
          </p:cNvSpPr>
          <p:nvPr>
            <p:ph sz="quarter" idx="1"/>
          </p:nvPr>
        </p:nvSpPr>
        <p:spPr>
          <a:xfrm>
            <a:off x="301752" y="1556792"/>
            <a:ext cx="8503920" cy="4824536"/>
          </a:xfrm>
          <a:ln w="38100">
            <a:solidFill>
              <a:schemeClr val="accent1"/>
            </a:solidFill>
          </a:ln>
        </p:spPr>
        <p:txBody>
          <a:bodyPr/>
          <a:lstStyle/>
          <a:p>
            <a:r>
              <a:rPr lang="en-IN" dirty="0" smtClean="0"/>
              <a:t>The primary goal for passive movement  is to decrease the complications  that occur with immobilisation such as,</a:t>
            </a:r>
          </a:p>
          <a:p>
            <a:r>
              <a:rPr lang="en-IN" dirty="0" smtClean="0"/>
              <a:t>-cartilage degeneration</a:t>
            </a:r>
          </a:p>
          <a:p>
            <a:r>
              <a:rPr lang="en-IN" dirty="0" smtClean="0"/>
              <a:t>-adhesion formation</a:t>
            </a:r>
          </a:p>
          <a:p>
            <a:r>
              <a:rPr lang="en-IN" dirty="0" smtClean="0"/>
              <a:t>-contracture formation</a:t>
            </a:r>
          </a:p>
          <a:p>
            <a:r>
              <a:rPr lang="en-IN" dirty="0" smtClean="0"/>
              <a:t>-sluggish circulation etc.</a:t>
            </a:r>
          </a:p>
          <a:p>
            <a:endParaRPr lang="en-IN" dirty="0" smtClean="0"/>
          </a:p>
          <a:p>
            <a:endParaRPr lang="en-IN" dirty="0" smtClean="0"/>
          </a:p>
          <a:p>
            <a:endParaRPr lang="en-IN" dirty="0"/>
          </a:p>
          <a:p>
            <a:endParaRPr lang="en-IN" dirty="0" smtClean="0"/>
          </a:p>
        </p:txBody>
      </p:sp>
    </p:spTree>
    <p:extLst>
      <p:ext uri="{BB962C8B-B14F-4D97-AF65-F5344CB8AC3E}">
        <p14:creationId xmlns:p14="http://schemas.microsoft.com/office/powerpoint/2010/main" val="2312136653"/>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1" dirty="0" smtClean="0"/>
              <a:t>Effects &amp; uses of Passive movement</a:t>
            </a:r>
            <a:endParaRPr lang="en-IN" sz="3600" b="1" dirty="0"/>
          </a:p>
        </p:txBody>
      </p:sp>
      <p:sp>
        <p:nvSpPr>
          <p:cNvPr id="3" name="Content Placeholder 2"/>
          <p:cNvSpPr>
            <a:spLocks noGrp="1"/>
          </p:cNvSpPr>
          <p:nvPr>
            <p:ph sz="quarter" idx="1"/>
          </p:nvPr>
        </p:nvSpPr>
        <p:spPr>
          <a:xfrm>
            <a:off x="301752" y="1527048"/>
            <a:ext cx="8503920" cy="4854280"/>
          </a:xfrm>
          <a:ln w="38100">
            <a:solidFill>
              <a:schemeClr val="accent1"/>
            </a:solidFill>
          </a:ln>
        </p:spPr>
        <p:txBody>
          <a:bodyPr>
            <a:noAutofit/>
          </a:bodyPr>
          <a:lstStyle/>
          <a:p>
            <a:r>
              <a:rPr lang="en-IN" sz="2400" dirty="0" smtClean="0"/>
              <a:t>-To maintain joint &amp; connective tissue mobility</a:t>
            </a:r>
          </a:p>
          <a:p>
            <a:r>
              <a:rPr lang="en-IN" sz="2400" dirty="0" smtClean="0"/>
              <a:t>-To minimize the effects of formation  of contracture</a:t>
            </a:r>
          </a:p>
          <a:p>
            <a:r>
              <a:rPr lang="en-IN" sz="2400" dirty="0" smtClean="0"/>
              <a:t>-To maintain mechanical elasticity of muscles</a:t>
            </a:r>
          </a:p>
          <a:p>
            <a:r>
              <a:rPr lang="en-IN" sz="2400" dirty="0" smtClean="0"/>
              <a:t>-To assist circulation</a:t>
            </a:r>
          </a:p>
          <a:p>
            <a:r>
              <a:rPr lang="en-IN" sz="2400" dirty="0" smtClean="0"/>
              <a:t>-To enhance synovial fluid movement for cartilage nutrition</a:t>
            </a:r>
          </a:p>
          <a:p>
            <a:r>
              <a:rPr lang="en-IN" sz="2400" dirty="0" smtClean="0"/>
              <a:t>-To assist the healing process</a:t>
            </a:r>
          </a:p>
          <a:p>
            <a:r>
              <a:rPr lang="en-IN" sz="2400" dirty="0" smtClean="0"/>
              <a:t>-To promote relaxation &amp; reduce pain</a:t>
            </a:r>
          </a:p>
          <a:p>
            <a:r>
              <a:rPr lang="en-IN" sz="2400" dirty="0" smtClean="0"/>
              <a:t>-To assist the lymphatic drainage</a:t>
            </a:r>
          </a:p>
          <a:p>
            <a:r>
              <a:rPr lang="en-IN" sz="2400" dirty="0" smtClean="0"/>
              <a:t>-To make the patient aware of movement</a:t>
            </a:r>
          </a:p>
          <a:p>
            <a:r>
              <a:rPr lang="en-IN" sz="2400" dirty="0" smtClean="0"/>
              <a:t>-To maintain </a:t>
            </a:r>
            <a:r>
              <a:rPr lang="en-IN" sz="2400" dirty="0" err="1" smtClean="0"/>
              <a:t>healthy,efficient</a:t>
            </a:r>
            <a:r>
              <a:rPr lang="en-IN" sz="2400" dirty="0" smtClean="0"/>
              <a:t> gliding of skin , </a:t>
            </a:r>
            <a:r>
              <a:rPr lang="en-IN" sz="2400" dirty="0" err="1" smtClean="0"/>
              <a:t>fascia,muscles,tendon,nerves,blood</a:t>
            </a:r>
            <a:r>
              <a:rPr lang="en-IN" sz="2400" dirty="0" smtClean="0"/>
              <a:t> vessels &amp; joint surfaces.</a:t>
            </a:r>
            <a:endParaRPr lang="en-IN" sz="2400" dirty="0"/>
          </a:p>
        </p:txBody>
      </p:sp>
    </p:spTree>
    <p:extLst>
      <p:ext uri="{BB962C8B-B14F-4D97-AF65-F5344CB8AC3E}">
        <p14:creationId xmlns:p14="http://schemas.microsoft.com/office/powerpoint/2010/main" val="3791147688"/>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1" dirty="0" smtClean="0"/>
              <a:t>Other uses of passive movement</a:t>
            </a:r>
            <a:endParaRPr lang="en-IN" sz="3600" b="1" dirty="0"/>
          </a:p>
        </p:txBody>
      </p:sp>
      <p:sp>
        <p:nvSpPr>
          <p:cNvPr id="3" name="Content Placeholder 2"/>
          <p:cNvSpPr>
            <a:spLocks noGrp="1"/>
          </p:cNvSpPr>
          <p:nvPr>
            <p:ph sz="quarter" idx="1"/>
          </p:nvPr>
        </p:nvSpPr>
        <p:spPr>
          <a:xfrm>
            <a:off x="323528" y="1556792"/>
            <a:ext cx="8503920" cy="4824536"/>
          </a:xfrm>
          <a:ln w="38100">
            <a:solidFill>
              <a:schemeClr val="accent1"/>
            </a:solidFill>
          </a:ln>
        </p:spPr>
        <p:txBody>
          <a:bodyPr>
            <a:normAutofit fontScale="92500" lnSpcReduction="10000"/>
          </a:bodyPr>
          <a:lstStyle/>
          <a:p>
            <a:r>
              <a:rPr lang="en-IN" dirty="0" smtClean="0"/>
              <a:t>1-   When a therapist is examining inert structures of joints passive movement is used to determine:</a:t>
            </a:r>
          </a:p>
          <a:p>
            <a:r>
              <a:rPr lang="en-IN" dirty="0" smtClean="0"/>
              <a:t>    -the limitation of movement</a:t>
            </a:r>
          </a:p>
          <a:p>
            <a:r>
              <a:rPr lang="en-IN" dirty="0" smtClean="0"/>
              <a:t>    -the joint stability</a:t>
            </a:r>
          </a:p>
          <a:p>
            <a:r>
              <a:rPr lang="en-IN" dirty="0" smtClean="0"/>
              <a:t>    -the muscles &amp; soft tissues elasticity</a:t>
            </a:r>
          </a:p>
          <a:p>
            <a:endParaRPr lang="en-IN" dirty="0" smtClean="0"/>
          </a:p>
          <a:p>
            <a:r>
              <a:rPr lang="en-IN" dirty="0" smtClean="0"/>
              <a:t>2-   When a therapist is teaching an active exercise programme passive movement is used to demonstrate the desired movement</a:t>
            </a:r>
          </a:p>
          <a:p>
            <a:endParaRPr lang="en-IN" dirty="0"/>
          </a:p>
          <a:p>
            <a:r>
              <a:rPr lang="en-IN" dirty="0" smtClean="0"/>
              <a:t>3-    When a therapist is preparing a patient for stretching exercises.</a:t>
            </a:r>
          </a:p>
        </p:txBody>
      </p:sp>
    </p:spTree>
    <p:extLst>
      <p:ext uri="{BB962C8B-B14F-4D97-AF65-F5344CB8AC3E}">
        <p14:creationId xmlns:p14="http://schemas.microsoft.com/office/powerpoint/2010/main" val="2950422913"/>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0648"/>
            <a:ext cx="8534400" cy="758952"/>
          </a:xfrm>
        </p:spPr>
        <p:txBody>
          <a:bodyPr>
            <a:noAutofit/>
          </a:bodyPr>
          <a:lstStyle/>
          <a:p>
            <a:r>
              <a:rPr lang="en-IN" sz="3200" b="1" dirty="0" smtClean="0"/>
              <a:t>Disadvantages or limitations of passive movement</a:t>
            </a:r>
            <a:endParaRPr lang="en-IN" sz="3200" b="1" dirty="0"/>
          </a:p>
        </p:txBody>
      </p:sp>
      <p:sp>
        <p:nvSpPr>
          <p:cNvPr id="3" name="Content Placeholder 2"/>
          <p:cNvSpPr>
            <a:spLocks noGrp="1"/>
          </p:cNvSpPr>
          <p:nvPr>
            <p:ph sz="quarter" idx="1"/>
          </p:nvPr>
        </p:nvSpPr>
        <p:spPr>
          <a:xfrm>
            <a:off x="395536" y="1556792"/>
            <a:ext cx="8352928" cy="4782272"/>
          </a:xfrm>
          <a:ln w="38100">
            <a:solidFill>
              <a:schemeClr val="accent1"/>
            </a:solidFill>
          </a:ln>
        </p:spPr>
        <p:txBody>
          <a:bodyPr>
            <a:normAutofit/>
          </a:bodyPr>
          <a:lstStyle/>
          <a:p>
            <a:r>
              <a:rPr lang="en-IN" dirty="0" smtClean="0"/>
              <a:t>True passive, relaxed ROM may be difficult to obtain when muscles is innervated &amp; the patient is conscious.</a:t>
            </a:r>
          </a:p>
          <a:p>
            <a:r>
              <a:rPr lang="en-IN" dirty="0" smtClean="0"/>
              <a:t>Passive movement will not</a:t>
            </a:r>
          </a:p>
          <a:p>
            <a:r>
              <a:rPr lang="en-IN" dirty="0" smtClean="0"/>
              <a:t>- prevent muscle atrophy</a:t>
            </a:r>
          </a:p>
          <a:p>
            <a:r>
              <a:rPr lang="en-IN" dirty="0" smtClean="0"/>
              <a:t>- increase muscle strength or endurance</a:t>
            </a:r>
          </a:p>
          <a:p>
            <a:r>
              <a:rPr lang="en-IN" dirty="0" smtClean="0"/>
              <a:t>- assist circulation to the extent that active voluntary muscles contraction does</a:t>
            </a:r>
            <a:r>
              <a:rPr lang="en-IN" dirty="0"/>
              <a:t>.</a:t>
            </a:r>
            <a:endParaRPr lang="en-IN" dirty="0" smtClean="0"/>
          </a:p>
        </p:txBody>
      </p:sp>
    </p:spTree>
    <p:extLst>
      <p:ext uri="{BB962C8B-B14F-4D97-AF65-F5344CB8AC3E}">
        <p14:creationId xmlns:p14="http://schemas.microsoft.com/office/powerpoint/2010/main" val="1536727790"/>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000" b="1" dirty="0" smtClean="0"/>
              <a:t>Contraindications</a:t>
            </a:r>
            <a:endParaRPr lang="en-IN" sz="4000" b="1" dirty="0"/>
          </a:p>
        </p:txBody>
      </p:sp>
      <p:sp>
        <p:nvSpPr>
          <p:cNvPr id="3" name="Content Placeholder 2"/>
          <p:cNvSpPr>
            <a:spLocks noGrp="1"/>
          </p:cNvSpPr>
          <p:nvPr>
            <p:ph sz="quarter" idx="1"/>
          </p:nvPr>
        </p:nvSpPr>
        <p:spPr>
          <a:xfrm>
            <a:off x="301752" y="1700808"/>
            <a:ext cx="8503920" cy="4680520"/>
          </a:xfrm>
          <a:ln w="38100">
            <a:solidFill>
              <a:schemeClr val="accent1"/>
            </a:solidFill>
          </a:ln>
        </p:spPr>
        <p:txBody>
          <a:bodyPr/>
          <a:lstStyle/>
          <a:p>
            <a:pPr marL="0" indent="0">
              <a:buNone/>
            </a:pPr>
            <a:endParaRPr lang="en-IN" dirty="0"/>
          </a:p>
          <a:p>
            <a:r>
              <a:rPr lang="en-IN" sz="2800" dirty="0"/>
              <a:t>- Joint pain &amp; inflammation</a:t>
            </a:r>
          </a:p>
          <a:p>
            <a:r>
              <a:rPr lang="en-IN" sz="2800" dirty="0"/>
              <a:t>- Joint effusion</a:t>
            </a:r>
          </a:p>
          <a:p>
            <a:r>
              <a:rPr lang="en-IN" sz="2800" dirty="0"/>
              <a:t>- Infection or fever</a:t>
            </a:r>
          </a:p>
          <a:p>
            <a:r>
              <a:rPr lang="en-IN" sz="2800" dirty="0"/>
              <a:t>- In case of muscle spasm</a:t>
            </a:r>
          </a:p>
          <a:p>
            <a:r>
              <a:rPr lang="en-IN" sz="2800" dirty="0"/>
              <a:t>- In case of fracture</a:t>
            </a:r>
          </a:p>
          <a:p>
            <a:r>
              <a:rPr lang="en-IN" sz="2800" dirty="0"/>
              <a:t>- In case of venous stasis or thrombosis</a:t>
            </a:r>
          </a:p>
        </p:txBody>
      </p:sp>
    </p:spTree>
    <p:extLst>
      <p:ext uri="{BB962C8B-B14F-4D97-AF65-F5344CB8AC3E}">
        <p14:creationId xmlns:p14="http://schemas.microsoft.com/office/powerpoint/2010/main" val="1958067518"/>
      </p:ext>
    </p:extLst>
  </p:cSld>
  <p:clrMapOvr>
    <a:masterClrMapping/>
  </p:clrMapOvr>
  <p:transition spd="slow">
    <p:randomBa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493</TotalTime>
  <Words>1070</Words>
  <Application>Microsoft Office PowerPoint</Application>
  <PresentationFormat>On-screen Show (4:3)</PresentationFormat>
  <Paragraphs>109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Civic</vt:lpstr>
      <vt:lpstr>Passive movement</vt:lpstr>
      <vt:lpstr>Definition</vt:lpstr>
      <vt:lpstr>Ex. OF MANUAL &amp; MECHANICAL PASSIVE MOVEMENT</vt:lpstr>
      <vt:lpstr>Indications of Passive movement</vt:lpstr>
      <vt:lpstr>Goals of passive movement</vt:lpstr>
      <vt:lpstr>Effects &amp; uses of Passive movement</vt:lpstr>
      <vt:lpstr>Other uses of passive movement</vt:lpstr>
      <vt:lpstr>Disadvantages or limitations of passive movement</vt:lpstr>
      <vt:lpstr>Contraindications</vt:lpstr>
      <vt:lpstr>Classification</vt:lpstr>
      <vt:lpstr>PowerPoint Presentation</vt:lpstr>
      <vt:lpstr>PowerPoint Presentation</vt:lpstr>
      <vt:lpstr>PowerPoint Presentation</vt:lpstr>
      <vt:lpstr>Principles </vt:lpstr>
      <vt:lpstr>PowerPoint Presentation</vt:lpstr>
      <vt:lpstr>PowerPoint Presentation</vt:lpstr>
      <vt:lpstr>Procedures for applying PROM techniques</vt:lpstr>
      <vt:lpstr>PowerPoint Presentation</vt:lpstr>
      <vt:lpstr>PowerPoint Presentation</vt:lpstr>
      <vt:lpstr>Diagram of the Passive movement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Passive movement</dc:title>
  <dc:creator>DELL</dc:creator>
  <cp:lastModifiedBy>DELL</cp:lastModifiedBy>
  <cp:revision>53</cp:revision>
  <dcterms:created xsi:type="dcterms:W3CDTF">2015-03-10T14:20:16Z</dcterms:created>
  <dcterms:modified xsi:type="dcterms:W3CDTF">2015-03-19T17:59:21Z</dcterms:modified>
</cp:coreProperties>
</file>