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4F00"/>
    <a:srgbClr val="DD4200"/>
    <a:srgbClr val="060807"/>
    <a:srgbClr val="D79E2A"/>
    <a:srgbClr val="9D7127"/>
    <a:srgbClr val="3A7809"/>
    <a:srgbClr val="FBE704"/>
    <a:srgbClr val="3E416C"/>
    <a:srgbClr val="91E430"/>
    <a:srgbClr val="5B4C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14" y="-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10A9DE1B-C44F-4259-84E2-DCD8764EFFDE}" type="datetimeFigureOut">
              <a:rPr lang="en-IN" smtClean="0"/>
              <a:t>04-02-2022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4DB39E65-2E73-49F1-9182-23FE5367D7D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045170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DE1B-C44F-4259-84E2-DCD8764EFFDE}" type="datetimeFigureOut">
              <a:rPr lang="en-IN" smtClean="0"/>
              <a:t>04-02-2022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39E65-2E73-49F1-9182-23FE5367D7D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90232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DE1B-C44F-4259-84E2-DCD8764EFFDE}" type="datetimeFigureOut">
              <a:rPr lang="en-IN" smtClean="0"/>
              <a:t>04-02-2022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39E65-2E73-49F1-9182-23FE5367D7D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300645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DE1B-C44F-4259-84E2-DCD8764EFFDE}" type="datetimeFigureOut">
              <a:rPr lang="en-IN" smtClean="0"/>
              <a:t>04-02-2022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39E65-2E73-49F1-9182-23FE5367D7DF}" type="slidenum">
              <a:rPr lang="en-IN" smtClean="0"/>
              <a:t>‹#›</a:t>
            </a:fld>
            <a:endParaRPr lang="en-IN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108502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DE1B-C44F-4259-84E2-DCD8764EFFDE}" type="datetimeFigureOut">
              <a:rPr lang="en-IN" smtClean="0"/>
              <a:t>04-02-2022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39E65-2E73-49F1-9182-23FE5367D7D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149531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DE1B-C44F-4259-84E2-DCD8764EFFDE}" type="datetimeFigureOut">
              <a:rPr lang="en-IN" smtClean="0"/>
              <a:t>04-02-2022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39E65-2E73-49F1-9182-23FE5367D7D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977667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DE1B-C44F-4259-84E2-DCD8764EFFDE}" type="datetimeFigureOut">
              <a:rPr lang="en-IN" smtClean="0"/>
              <a:t>04-02-2022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39E65-2E73-49F1-9182-23FE5367D7D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100452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DE1B-C44F-4259-84E2-DCD8764EFFDE}" type="datetimeFigureOut">
              <a:rPr lang="en-IN" smtClean="0"/>
              <a:t>04-02-2022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39E65-2E73-49F1-9182-23FE5367D7D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275267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DE1B-C44F-4259-84E2-DCD8764EFFDE}" type="datetimeFigureOut">
              <a:rPr lang="en-IN" smtClean="0"/>
              <a:t>04-02-2022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39E65-2E73-49F1-9182-23FE5367D7D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190500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DE1B-C44F-4259-84E2-DCD8764EFFDE}" type="datetimeFigureOut">
              <a:rPr lang="en-IN" smtClean="0"/>
              <a:t>04-02-2022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39E65-2E73-49F1-9182-23FE5367D7D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87998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DE1B-C44F-4259-84E2-DCD8764EFFDE}" type="datetimeFigureOut">
              <a:rPr lang="en-IN" smtClean="0"/>
              <a:t>04-02-2022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39E65-2E73-49F1-9182-23FE5367D7D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450694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DE1B-C44F-4259-84E2-DCD8764EFFDE}" type="datetimeFigureOut">
              <a:rPr lang="en-IN" smtClean="0"/>
              <a:t>04-02-2022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39E65-2E73-49F1-9182-23FE5367D7D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95473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DE1B-C44F-4259-84E2-DCD8764EFFDE}" type="datetimeFigureOut">
              <a:rPr lang="en-IN" smtClean="0"/>
              <a:t>04-02-2022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39E65-2E73-49F1-9182-23FE5367D7D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97126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DE1B-C44F-4259-84E2-DCD8764EFFDE}" type="datetimeFigureOut">
              <a:rPr lang="en-IN" smtClean="0"/>
              <a:t>04-02-2022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39E65-2E73-49F1-9182-23FE5367D7D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01702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DE1B-C44F-4259-84E2-DCD8764EFFDE}" type="datetimeFigureOut">
              <a:rPr lang="en-IN" smtClean="0"/>
              <a:t>04-02-2022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39E65-2E73-49F1-9182-23FE5367D7D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70372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DE1B-C44F-4259-84E2-DCD8764EFFDE}" type="datetimeFigureOut">
              <a:rPr lang="en-IN" smtClean="0"/>
              <a:t>04-02-2022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39E65-2E73-49F1-9182-23FE5367D7D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59462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DE1B-C44F-4259-84E2-DCD8764EFFDE}" type="datetimeFigureOut">
              <a:rPr lang="en-IN" smtClean="0"/>
              <a:t>04-02-2022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39E65-2E73-49F1-9182-23FE5367D7D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11604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9DE1B-C44F-4259-84E2-DCD8764EFFDE}" type="datetimeFigureOut">
              <a:rPr lang="en-IN" smtClean="0"/>
              <a:t>04-02-2022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B39E65-2E73-49F1-9182-23FE5367D7D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586404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  <p:sldLayoutId id="21474837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991E3-F0B5-4731-AB36-C026E0DBD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50018"/>
          </a:xfrm>
        </p:spPr>
        <p:txBody>
          <a:bodyPr>
            <a:normAutofit fontScale="90000"/>
          </a:bodyPr>
          <a:lstStyle/>
          <a:p>
            <a:pPr algn="ctr"/>
            <a:r>
              <a:rPr lang="hi-IN" b="1" i="0" u="sng" dirty="0">
                <a:solidFill>
                  <a:srgbClr val="000000"/>
                </a:solidFill>
                <a:effectLst/>
                <a:latin typeface="Linux Libertine"/>
              </a:rPr>
              <a:t>पतञ्जलि योगसूत्र</a:t>
            </a:r>
            <a:br>
              <a:rPr lang="hi-IN" b="0" i="0" dirty="0">
                <a:solidFill>
                  <a:srgbClr val="000000"/>
                </a:solidFill>
                <a:effectLst/>
                <a:latin typeface="Linux Libertine"/>
              </a:rPr>
            </a:b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E3320F-38D3-41B8-8EA1-DA604767B6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0971" y="933679"/>
            <a:ext cx="10112829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i-IN" sz="3600" b="1" dirty="0">
                <a:solidFill>
                  <a:srgbClr val="FF0000"/>
                </a:solidFill>
              </a:rPr>
              <a:t>रचयिता</a:t>
            </a:r>
            <a:r>
              <a:rPr lang="en-IN" sz="3600" b="1" dirty="0">
                <a:solidFill>
                  <a:srgbClr val="FF0000"/>
                </a:solidFill>
              </a:rPr>
              <a:t>-</a:t>
            </a:r>
            <a:r>
              <a:rPr lang="hi-IN" sz="3600" b="1" dirty="0">
                <a:solidFill>
                  <a:srgbClr val="FF0000"/>
                </a:solidFill>
              </a:rPr>
              <a:t>महर्षि</a:t>
            </a:r>
            <a:r>
              <a:rPr lang="en-IN" sz="3600" b="1" dirty="0">
                <a:solidFill>
                  <a:srgbClr val="FF0000"/>
                </a:solidFill>
              </a:rPr>
              <a:t> </a:t>
            </a:r>
            <a:r>
              <a:rPr lang="hi-IN" sz="3600" b="1" dirty="0">
                <a:solidFill>
                  <a:srgbClr val="FF0000"/>
                </a:solidFill>
              </a:rPr>
              <a:t>पतंजलि </a:t>
            </a:r>
            <a:endParaRPr lang="en-IN" sz="36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IN" sz="3600" dirty="0"/>
          </a:p>
        </p:txBody>
      </p:sp>
      <p:pic>
        <p:nvPicPr>
          <p:cNvPr id="1026" name="Picture 2" descr="जानें, कौन थे महर्षि पतंजलि और ऐसा क्या रचा कि दुनिया में हो गए मशहूर -  Education AajTak">
            <a:extLst>
              <a:ext uri="{FF2B5EF4-FFF2-40B4-BE49-F238E27FC236}">
                <a16:creationId xmlns:a16="http://schemas.microsoft.com/office/drawing/2014/main" id="{2A119CD2-CD85-47D6-8D15-C3A72226D4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516" y="1900800"/>
            <a:ext cx="2540748" cy="254074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4C4A492-DC07-4C7D-9467-273966FE0C28}"/>
              </a:ext>
            </a:extLst>
          </p:cNvPr>
          <p:cNvSpPr txBox="1"/>
          <p:nvPr/>
        </p:nvSpPr>
        <p:spPr>
          <a:xfrm>
            <a:off x="3772286" y="4725824"/>
            <a:ext cx="50592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2400" b="1" dirty="0">
                <a:solidFill>
                  <a:schemeClr val="bg1"/>
                </a:solidFill>
              </a:rPr>
              <a:t>DR. DEEPALI NIGAM</a:t>
            </a:r>
          </a:p>
          <a:p>
            <a:pPr algn="ctr"/>
            <a:r>
              <a:rPr lang="en-IN" sz="1600" dirty="0">
                <a:solidFill>
                  <a:schemeClr val="bg1"/>
                </a:solidFill>
              </a:rPr>
              <a:t>ASSISTANT PROFESSOR</a:t>
            </a:r>
          </a:p>
          <a:p>
            <a:pPr algn="ctr"/>
            <a:r>
              <a:rPr lang="en-IN" sz="1600" dirty="0">
                <a:solidFill>
                  <a:schemeClr val="bg1"/>
                </a:solidFill>
              </a:rPr>
              <a:t>DEPT. OF PHYSICAL EDUCATION</a:t>
            </a:r>
          </a:p>
          <a:p>
            <a:pPr algn="ctr"/>
            <a:r>
              <a:rPr lang="en-IN" sz="1600" dirty="0">
                <a:solidFill>
                  <a:schemeClr val="bg1"/>
                </a:solidFill>
              </a:rPr>
              <a:t>MAHILA MAHAVIDYALAYA (P.G.), KIDWAI NAGAR, KANPUR</a:t>
            </a:r>
          </a:p>
        </p:txBody>
      </p:sp>
    </p:spTree>
    <p:extLst>
      <p:ext uri="{BB962C8B-B14F-4D97-AF65-F5344CB8AC3E}">
        <p14:creationId xmlns:p14="http://schemas.microsoft.com/office/powerpoint/2010/main" val="3288161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D9F26"/>
            </a:gs>
            <a:gs pos="48000">
              <a:srgbClr val="FDC66B"/>
            </a:gs>
            <a:gs pos="96000">
              <a:srgbClr val="750F1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4413E-A23E-47D9-9466-DA66B14FD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52399"/>
            <a:ext cx="9905998" cy="1344613"/>
          </a:xfrm>
        </p:spPr>
        <p:txBody>
          <a:bodyPr>
            <a:normAutofit/>
          </a:bodyPr>
          <a:lstStyle/>
          <a:p>
            <a:pPr algn="ctr"/>
            <a:r>
              <a:rPr lang="hi-IN" sz="4800" b="1" i="0" u="sng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धारणा</a:t>
            </a:r>
            <a:endParaRPr lang="en-IN" sz="4800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3A9BA0-F158-4E0C-9A6A-3882DB0C8F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1" y="1106487"/>
            <a:ext cx="9905999" cy="4746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i-IN" sz="3200" b="1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चित्त को एक विचार अथवा वस्तु पर </a:t>
            </a:r>
            <a:r>
              <a:rPr lang="hi-IN" sz="3200" b="1" i="0" dirty="0" err="1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केन्द्रित</a:t>
            </a:r>
            <a:r>
              <a:rPr lang="hi-IN" sz="3200" b="1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 करना</a:t>
            </a:r>
            <a:r>
              <a:rPr lang="hi-IN" sz="32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। </a:t>
            </a:r>
            <a:r>
              <a:rPr lang="en-IN" sz="3200" b="1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 </a:t>
            </a:r>
            <a:endParaRPr lang="en-IN" sz="3200" b="1" dirty="0"/>
          </a:p>
        </p:txBody>
      </p:sp>
      <p:pic>
        <p:nvPicPr>
          <p:cNvPr id="6146" name="Picture 2" descr="The Perfect Yoga Protocol To Prevent Sickness During Covid-19 - Northlines">
            <a:extLst>
              <a:ext uri="{FF2B5EF4-FFF2-40B4-BE49-F238E27FC236}">
                <a16:creationId xmlns:a16="http://schemas.microsoft.com/office/drawing/2014/main" id="{C68382E6-3DCA-4BCB-BABB-E0742DCD0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487" y="1968699"/>
            <a:ext cx="8201025" cy="46130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27767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rgbClr val="DD4200"/>
            </a:gs>
            <a:gs pos="48000">
              <a:srgbClr val="FBE704"/>
            </a:gs>
            <a:gs pos="96000">
              <a:srgbClr val="3A780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5B446-0922-45E1-9D36-965CE4DFE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161318"/>
            <a:ext cx="9905998" cy="1478570"/>
          </a:xfrm>
        </p:spPr>
        <p:txBody>
          <a:bodyPr/>
          <a:lstStyle/>
          <a:p>
            <a:pPr algn="ctr"/>
            <a:r>
              <a:rPr lang="hi-IN" sz="4800" b="1" i="0" u="sng" dirty="0">
                <a:solidFill>
                  <a:srgbClr val="FF0000"/>
                </a:solidFill>
                <a:effectLst/>
                <a:latin typeface="Poppins" panose="00000500000000000000" pitchFamily="2" charset="0"/>
              </a:rPr>
              <a:t>ध्यान</a:t>
            </a:r>
            <a:r>
              <a:rPr lang="hi-IN" sz="4800" b="1" i="0" dirty="0">
                <a:solidFill>
                  <a:srgbClr val="FF0000"/>
                </a:solidFill>
                <a:effectLst/>
                <a:latin typeface="Poppins" panose="00000500000000000000" pitchFamily="2" charset="0"/>
              </a:rPr>
              <a:t> 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C3FC7B-BC1E-4C5E-9500-F0DC0E916C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258665"/>
            <a:ext cx="9905999" cy="9794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i-IN" sz="2600" b="1" i="0" dirty="0">
                <a:solidFill>
                  <a:schemeClr val="bg1"/>
                </a:solidFill>
                <a:effectLst/>
                <a:latin typeface="Poppins" panose="00000500000000000000" pitchFamily="2" charset="0"/>
              </a:rPr>
              <a:t>प्रत्याहार और धारणा को साधने के बाद ध्यान स्वयं ही लग जाता है</a:t>
            </a:r>
            <a:r>
              <a:rPr lang="en-IN" sz="2600" b="1" i="0" dirty="0">
                <a:solidFill>
                  <a:schemeClr val="bg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hi-IN" sz="26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किसी एक स्थान पर या वस्तु पर निरन्तर मन स्थिर होना ही ध्यान है।</a:t>
            </a:r>
            <a:r>
              <a:rPr lang="en-IN" sz="26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endParaRPr lang="en-IN" sz="2600" b="1" dirty="0">
              <a:solidFill>
                <a:schemeClr val="bg1"/>
              </a:solidFill>
            </a:endParaRPr>
          </a:p>
        </p:txBody>
      </p:sp>
      <p:pic>
        <p:nvPicPr>
          <p:cNvPr id="7172" name="Picture 4" descr="the power of healthy food , nature care, panch karma, yoga , meditation ,  philosophy lecture and ayurvadic lecture. – Life of Yoga">
            <a:extLst>
              <a:ext uri="{FF2B5EF4-FFF2-40B4-BE49-F238E27FC236}">
                <a16:creationId xmlns:a16="http://schemas.microsoft.com/office/drawing/2014/main" id="{ED80FD72-412A-44EA-89AD-2170F5FC85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2238153"/>
            <a:ext cx="6486525" cy="461984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9696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8000">
              <a:srgbClr val="5B4CC8"/>
            </a:gs>
            <a:gs pos="48000">
              <a:srgbClr val="91E430"/>
            </a:gs>
            <a:gs pos="96000">
              <a:srgbClr val="3E416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F6708-65D2-4B9F-A178-D17C8C883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0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hi-IN" sz="4800" b="1" i="0" u="sng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समाधि</a:t>
            </a:r>
            <a:endParaRPr lang="en-IN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EDC202-413C-4ECA-9434-7194732227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963612"/>
            <a:ext cx="9905999" cy="11795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i-IN" sz="3600" b="1" i="0" dirty="0">
                <a:solidFill>
                  <a:srgbClr val="424242"/>
                </a:solidFill>
                <a:effectLst/>
                <a:latin typeface="Poppins" panose="00000500000000000000" pitchFamily="2" charset="0"/>
              </a:rPr>
              <a:t>समाधि यानी शून्य</a:t>
            </a:r>
            <a:r>
              <a:rPr lang="en-IN" sz="3600" b="1" dirty="0">
                <a:solidFill>
                  <a:srgbClr val="424242"/>
                </a:solidFill>
                <a:latin typeface="Poppins" panose="00000500000000000000" pitchFamily="2" charset="0"/>
              </a:rPr>
              <a:t> </a:t>
            </a:r>
            <a:r>
              <a:rPr lang="hi-IN" sz="3600" b="1" dirty="0">
                <a:solidFill>
                  <a:srgbClr val="424242"/>
                </a:solidFill>
                <a:effectLst/>
                <a:ea typeface="Calibri" panose="020F0502020204030204" pitchFamily="34" charset="0"/>
                <a:cs typeface="Poppins" panose="00000500000000000000" pitchFamily="2" charset="0"/>
              </a:rPr>
              <a:t>।</a:t>
            </a:r>
            <a:r>
              <a:rPr lang="en-IN" sz="3600" b="1" i="0" dirty="0">
                <a:solidFill>
                  <a:srgbClr val="424242"/>
                </a:solidFill>
                <a:effectLst/>
                <a:latin typeface="Poppins" panose="00000500000000000000" pitchFamily="2" charset="0"/>
              </a:rPr>
              <a:t> </a:t>
            </a:r>
          </a:p>
          <a:p>
            <a:pPr marL="0" indent="0" algn="ctr">
              <a:buNone/>
            </a:pPr>
            <a:r>
              <a:rPr lang="hi-IN" sz="3600" b="1" i="0" dirty="0">
                <a:solidFill>
                  <a:srgbClr val="424242"/>
                </a:solidFill>
                <a:effectLst/>
                <a:latin typeface="Poppins" panose="00000500000000000000" pitchFamily="2" charset="0"/>
              </a:rPr>
              <a:t>ध्यान की पराकाष्ठा ही समाधि है। </a:t>
            </a:r>
            <a:endParaRPr lang="en-IN" sz="3600" b="1" dirty="0"/>
          </a:p>
        </p:txBody>
      </p:sp>
      <p:pic>
        <p:nvPicPr>
          <p:cNvPr id="8194" name="Picture 2" descr="What is DHYANA">
            <a:extLst>
              <a:ext uri="{FF2B5EF4-FFF2-40B4-BE49-F238E27FC236}">
                <a16:creationId xmlns:a16="http://schemas.microsoft.com/office/drawing/2014/main" id="{47E2476C-8C8F-44A0-874D-2BBC0FA717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253" y="1816244"/>
            <a:ext cx="9026315" cy="492344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83468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rgbClr val="9D7127"/>
            </a:gs>
            <a:gs pos="48000">
              <a:srgbClr val="D79E2A"/>
            </a:gs>
            <a:gs pos="96000">
              <a:srgbClr val="06080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9FAD9-7F57-40EA-A474-8CC249A6D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85118"/>
            <a:ext cx="9905998" cy="1181707"/>
          </a:xfrm>
        </p:spPr>
        <p:txBody>
          <a:bodyPr>
            <a:normAutofit/>
          </a:bodyPr>
          <a:lstStyle/>
          <a:p>
            <a:pPr algn="ctr"/>
            <a:r>
              <a:rPr lang="hi-IN" sz="4400" b="1" i="0" dirty="0">
                <a:solidFill>
                  <a:srgbClr val="FF0000"/>
                </a:solidFill>
                <a:effectLst/>
                <a:latin typeface="Poppins" panose="00000500000000000000" pitchFamily="2" charset="0"/>
              </a:rPr>
              <a:t>अष्टांग योग करने से पूर्व</a:t>
            </a:r>
            <a:r>
              <a:rPr lang="en-IN" sz="4400" b="1" i="0" dirty="0">
                <a:solidFill>
                  <a:srgbClr val="FF0000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hi-IN" sz="4400" b="1" i="0" dirty="0">
                <a:solidFill>
                  <a:srgbClr val="FF0000"/>
                </a:solidFill>
                <a:effectLst/>
                <a:latin typeface="Poppins" panose="00000500000000000000" pitchFamily="2" charset="0"/>
              </a:rPr>
              <a:t>निर्देश/नियम </a:t>
            </a:r>
            <a:endParaRPr lang="en-IN" sz="4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CFAD78-5003-4E5D-88C0-DB40004023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135062"/>
            <a:ext cx="9905999" cy="3541714"/>
          </a:xfrm>
        </p:spPr>
        <p:txBody>
          <a:bodyPr>
            <a:normAutofit lnSpcReduction="10000"/>
          </a:bodyPr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hi-IN" b="1" i="0" dirty="0">
                <a:solidFill>
                  <a:srgbClr val="424242"/>
                </a:solidFill>
                <a:effectLst/>
                <a:latin typeface="Poppins" panose="00000500000000000000" pitchFamily="2" charset="0"/>
              </a:rPr>
              <a:t>अष्टांग योग के प्रत्येक चरण को पार करने के लिए सावधानी और लगन से प्रयास करें।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hi-IN" b="1" i="0" dirty="0">
                <a:solidFill>
                  <a:srgbClr val="424242"/>
                </a:solidFill>
                <a:effectLst/>
                <a:latin typeface="Poppins" panose="00000500000000000000" pitchFamily="2" charset="0"/>
              </a:rPr>
              <a:t>चरणबद्ध तरीके से ही आगे बढ़ें। एक चरण सिद्ध होने से पूर्व अगले चरण पर जाने का प्रयास न करें।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hi-IN" b="1" i="0" dirty="0">
                <a:solidFill>
                  <a:srgbClr val="424242"/>
                </a:solidFill>
                <a:effectLst/>
                <a:latin typeface="Poppins" panose="00000500000000000000" pitchFamily="2" charset="0"/>
              </a:rPr>
              <a:t>मन को सहज रखें और खुद पर विश्वास करें कि अष्टांग योग के सभी अंगों को साधा जा सकता है।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hi-IN" b="1" i="0" dirty="0">
                <a:solidFill>
                  <a:srgbClr val="424242"/>
                </a:solidFill>
                <a:effectLst/>
                <a:latin typeface="Poppins" panose="00000500000000000000" pitchFamily="2" charset="0"/>
              </a:rPr>
              <a:t>इसमें शामिल आसनों को सुबह खाली पेट ही करें।</a:t>
            </a:r>
          </a:p>
          <a:p>
            <a:endParaRPr lang="en-IN" dirty="0"/>
          </a:p>
        </p:txBody>
      </p:sp>
      <p:pic>
        <p:nvPicPr>
          <p:cNvPr id="9218" name="Picture 2" descr="Yoga Meditation Stock Illustration - Download Image Now - iStock">
            <a:extLst>
              <a:ext uri="{FF2B5EF4-FFF2-40B4-BE49-F238E27FC236}">
                <a16:creationId xmlns:a16="http://schemas.microsoft.com/office/drawing/2014/main" id="{B714E012-85C2-4EBA-B27A-9E691CC18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862512"/>
            <a:ext cx="1943100" cy="199548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Yoga Meditation Stock Illustration - Download Image Now - iStock">
            <a:extLst>
              <a:ext uri="{FF2B5EF4-FFF2-40B4-BE49-F238E27FC236}">
                <a16:creationId xmlns:a16="http://schemas.microsoft.com/office/drawing/2014/main" id="{64E0B938-0909-4C31-98FE-838ED9BEE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350" y="4862512"/>
            <a:ext cx="1943100" cy="199548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Yoga Meditation Stock Illustration - Download Image Now - iStock">
            <a:extLst>
              <a:ext uri="{FF2B5EF4-FFF2-40B4-BE49-F238E27FC236}">
                <a16:creationId xmlns:a16="http://schemas.microsoft.com/office/drawing/2014/main" id="{547D0F62-7A5C-4DDD-A16C-1DCBA40C4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850" y="4862512"/>
            <a:ext cx="1943100" cy="199548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Yoga Meditation Stock Illustration - Download Image Now - iStock">
            <a:extLst>
              <a:ext uri="{FF2B5EF4-FFF2-40B4-BE49-F238E27FC236}">
                <a16:creationId xmlns:a16="http://schemas.microsoft.com/office/drawing/2014/main" id="{D75C389E-CA57-4CE6-93F0-D81AD7A1F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100" y="4862512"/>
            <a:ext cx="1943100" cy="199548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Yoga Meditation Stock Illustration - Download Image Now - iStock">
            <a:extLst>
              <a:ext uri="{FF2B5EF4-FFF2-40B4-BE49-F238E27FC236}">
                <a16:creationId xmlns:a16="http://schemas.microsoft.com/office/drawing/2014/main" id="{F46C4E16-BE67-453A-9BC8-F19146AFDF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4862512"/>
            <a:ext cx="1943100" cy="199548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1891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rgbClr val="FE4F00">
                <a:alpha val="73000"/>
              </a:srgbClr>
            </a:gs>
            <a:gs pos="51000">
              <a:schemeClr val="tx1"/>
            </a:gs>
            <a:gs pos="97000">
              <a:srgbClr val="00B050">
                <a:alpha val="40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Namaste Religion Vector SVG Icon (2) - SVG Repo">
            <a:extLst>
              <a:ext uri="{FF2B5EF4-FFF2-40B4-BE49-F238E27FC236}">
                <a16:creationId xmlns:a16="http://schemas.microsoft.com/office/drawing/2014/main" id="{F691015F-D40B-4513-9AF5-A0326CF0E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212" y="1200149"/>
            <a:ext cx="4143375" cy="41433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8409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B187A-D8A4-4EF8-AE98-D1B77CE10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i-IN" sz="6000" b="1" u="sng" dirty="0" err="1">
                <a:solidFill>
                  <a:srgbClr val="FF0000"/>
                </a:solidFill>
              </a:rPr>
              <a:t>योगग्रंथ</a:t>
            </a:r>
            <a:r>
              <a:rPr lang="hi-IN" sz="6000" b="1" u="sng" dirty="0">
                <a:solidFill>
                  <a:srgbClr val="FF0000"/>
                </a:solidFill>
              </a:rPr>
              <a:t> संग्रह</a:t>
            </a:r>
            <a:endParaRPr lang="en-IN" sz="60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5E7141-2395-4770-AD6C-E962F85A8B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lvl="0" indent="-342900" algn="ctr" fontAlgn="base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hi-IN" sz="5400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समाधि पाद</a:t>
            </a:r>
            <a:r>
              <a:rPr lang="en-IN" sz="5400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 </a:t>
            </a:r>
            <a:endParaRPr lang="en-IN" sz="5400" dirty="0">
              <a:solidFill>
                <a:srgbClr val="11111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lvl="0" indent="-342900" algn="ctr" fontAlgn="base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hi-IN" sz="5400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साधन पाद</a:t>
            </a:r>
            <a:r>
              <a:rPr lang="en-IN" sz="5400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 </a:t>
            </a:r>
            <a:endParaRPr lang="en-IN" sz="5400" dirty="0">
              <a:solidFill>
                <a:srgbClr val="11111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lvl="0" indent="-342900" algn="ctr" fontAlgn="base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hi-IN" sz="5400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विभूति पाद</a:t>
            </a:r>
            <a:r>
              <a:rPr lang="en-IN" sz="5400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 </a:t>
            </a:r>
            <a:endParaRPr lang="en-IN" sz="5400" dirty="0">
              <a:solidFill>
                <a:srgbClr val="11111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lvl="0" indent="-342900" algn="ctr" fontAlgn="base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hi-IN" sz="5400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कैवल्य पाद</a:t>
            </a:r>
            <a:r>
              <a:rPr lang="en-IN" sz="5400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 </a:t>
            </a:r>
            <a:endParaRPr lang="en-IN" sz="5400" dirty="0">
              <a:solidFill>
                <a:srgbClr val="11111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67930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171088-E4F5-4C21-8D10-E8B40337F2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hi-IN" sz="4000" dirty="0">
                <a:solidFill>
                  <a:srgbClr val="FF0000"/>
                </a:solidFill>
              </a:rPr>
              <a:t>योग क्या है?</a:t>
            </a:r>
            <a:endParaRPr lang="en-IN" sz="40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hi-IN" sz="2000" b="1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भगवत गीता के अनुसार</a:t>
            </a:r>
            <a:r>
              <a:rPr lang="en-IN" sz="2000" b="1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, “</a:t>
            </a:r>
            <a:r>
              <a:rPr lang="hi-IN" sz="2000" b="1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योग दुख और सुख से परे की स्थिति है। </a:t>
            </a:r>
            <a:endParaRPr lang="en-IN" sz="2000" b="1" dirty="0">
              <a:solidFill>
                <a:srgbClr val="11111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0" indent="0" algn="ctr">
              <a:buNone/>
            </a:pPr>
            <a:r>
              <a:rPr lang="hi-IN" sz="1800" b="1" dirty="0" err="1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कठोपनिषद</a:t>
            </a:r>
            <a:r>
              <a:rPr lang="hi-IN" sz="1800" b="1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 के अनुसार</a:t>
            </a:r>
            <a:r>
              <a:rPr lang="en-IN" sz="1800" b="1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, “</a:t>
            </a:r>
            <a:r>
              <a:rPr lang="hi-IN" sz="1800" b="1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मन तथा इंद्रियों के सुरुचिपूर्ण नियंत्रण को योग कहते हैं</a:t>
            </a:r>
            <a:r>
              <a:rPr lang="hi-IN" sz="2000" b="1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।</a:t>
            </a:r>
            <a:r>
              <a:rPr lang="en-IN" sz="2000" b="1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”</a:t>
            </a:r>
          </a:p>
          <a:p>
            <a:pPr marL="0" indent="0" algn="ctr">
              <a:buNone/>
            </a:pPr>
            <a:endParaRPr lang="en-IN" sz="3200" dirty="0">
              <a:solidFill>
                <a:srgbClr val="11111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0" indent="0" algn="ctr">
              <a:buNone/>
            </a:pPr>
            <a:endParaRPr lang="en-IN" sz="3200" dirty="0">
              <a:solidFill>
                <a:srgbClr val="111111"/>
              </a:solidFill>
              <a:latin typeface="Arial" panose="020B060402020202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0" indent="0" algn="ctr">
              <a:buNone/>
            </a:pPr>
            <a:r>
              <a:rPr lang="hi-IN" sz="3200" b="1" u="sng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योग का उद्देश्य</a:t>
            </a:r>
            <a:endParaRPr lang="en-IN" sz="3200" b="1" u="sng" dirty="0"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0" indent="0" algn="ctr">
              <a:buNone/>
            </a:pPr>
            <a:r>
              <a:rPr lang="hi-IN" sz="1800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मन पर नियंत्रण</a:t>
            </a:r>
            <a:endParaRPr lang="en-IN" sz="1600" b="1" dirty="0">
              <a:solidFill>
                <a:srgbClr val="11111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0" indent="0" algn="ctr">
              <a:buNone/>
            </a:pPr>
            <a:endParaRPr lang="en-IN" sz="2000" b="1" dirty="0">
              <a:solidFill>
                <a:srgbClr val="111111"/>
              </a:solidFill>
              <a:latin typeface="Arial" panose="020B0604020202020204" pitchFamily="34" charset="0"/>
              <a:cs typeface="Mangal" panose="02040503050203030202" pitchFamily="18" charset="0"/>
            </a:endParaRPr>
          </a:p>
          <a:p>
            <a:pPr marL="0" indent="0" algn="ctr">
              <a:buNone/>
            </a:pP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112296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rgbClr val="FFFF99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13F12-F695-4099-BE1C-0D1D5F380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71907"/>
            <a:ext cx="9905998" cy="1478570"/>
          </a:xfrm>
        </p:spPr>
        <p:txBody>
          <a:bodyPr/>
          <a:lstStyle/>
          <a:p>
            <a:pPr algn="ctr"/>
            <a:r>
              <a:rPr lang="hi-IN" sz="4400" u="sng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अष्टांग योग </a:t>
            </a:r>
            <a:endParaRPr lang="en-IN" u="sng" dirty="0"/>
          </a:p>
        </p:txBody>
      </p:sp>
      <p:pic>
        <p:nvPicPr>
          <p:cNvPr id="2050" name="Picture 2" descr="पतंजलि के अष्‍टांग योग | Eight-Fold-Yoga-Of-Patanjali">
            <a:extLst>
              <a:ext uri="{FF2B5EF4-FFF2-40B4-BE49-F238E27FC236}">
                <a16:creationId xmlns:a16="http://schemas.microsoft.com/office/drawing/2014/main" id="{4654F97F-843A-4F69-8FA1-5AF510B868A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6" b="12225"/>
          <a:stretch/>
        </p:blipFill>
        <p:spPr bwMode="auto">
          <a:xfrm>
            <a:off x="1143001" y="1411195"/>
            <a:ext cx="10276666" cy="47332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3505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B02F3"/>
            </a:gs>
            <a:gs pos="26000">
              <a:srgbClr val="3408BD"/>
            </a:gs>
            <a:gs pos="51000">
              <a:srgbClr val="05C62D"/>
            </a:gs>
            <a:gs pos="98000">
              <a:srgbClr val="F10107"/>
            </a:gs>
            <a:gs pos="76000">
              <a:srgbClr val="FFFF0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6720A-143D-4D6C-A2AB-F2C0EC4F2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139954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hi-IN" sz="7200" b="1" u="sng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यम</a:t>
            </a:r>
            <a:endParaRPr lang="en-IN" sz="7200" b="1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3BE4A1-A516-4176-892B-72BB100152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3820" y="1933293"/>
            <a:ext cx="4421899" cy="354171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i-IN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यम का अर्थ है सामाजिक अनुशासन</a:t>
            </a:r>
            <a:r>
              <a:rPr lang="hi-IN" sz="2400" b="1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।</a:t>
            </a:r>
            <a:endParaRPr lang="en-IN" dirty="0">
              <a:solidFill>
                <a:srgbClr val="11111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0" indent="0">
              <a:buNone/>
            </a:pPr>
            <a:endParaRPr lang="en-IN" dirty="0">
              <a:solidFill>
                <a:srgbClr val="11111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hi-IN" b="0" i="0" dirty="0">
                <a:solidFill>
                  <a:srgbClr val="FF0000"/>
                </a:solidFill>
                <a:effectLst/>
                <a:latin typeface="Helvetica" panose="020B0604020202020204" pitchFamily="34" charset="0"/>
              </a:rPr>
              <a:t>अहिंसा</a:t>
            </a:r>
            <a:endParaRPr lang="en-IN" b="0" i="0" dirty="0">
              <a:solidFill>
                <a:srgbClr val="FF0000"/>
              </a:solidFill>
              <a:effectLst/>
              <a:latin typeface="Helvetica" panose="020B0604020202020204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hi-IN" b="0" i="0" dirty="0" err="1">
                <a:solidFill>
                  <a:srgbClr val="FF0000"/>
                </a:solidFill>
                <a:effectLst/>
                <a:latin typeface="Helvetica" panose="020B0604020202020204" pitchFamily="34" charset="0"/>
              </a:rPr>
              <a:t>सत्‍य</a:t>
            </a:r>
            <a:endParaRPr lang="en-IN" b="0" i="0" dirty="0">
              <a:solidFill>
                <a:srgbClr val="FF0000"/>
              </a:solidFill>
              <a:effectLst/>
              <a:latin typeface="Helvetica" panose="020B0604020202020204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hi-IN" b="0" i="0" dirty="0" err="1">
                <a:solidFill>
                  <a:srgbClr val="FF0000"/>
                </a:solidFill>
                <a:effectLst/>
                <a:latin typeface="Helvetica" panose="020B0604020202020204" pitchFamily="34" charset="0"/>
              </a:rPr>
              <a:t>अस्तेय</a:t>
            </a:r>
            <a:endParaRPr lang="en-IN" b="0" i="0" dirty="0">
              <a:solidFill>
                <a:srgbClr val="FF0000"/>
              </a:solidFill>
              <a:effectLst/>
              <a:latin typeface="Helvetica" panose="020B0604020202020204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hi-IN" b="0" i="0" dirty="0">
                <a:solidFill>
                  <a:srgbClr val="FF0000"/>
                </a:solidFill>
                <a:effectLst/>
                <a:latin typeface="Helvetica" panose="020B0604020202020204" pitchFamily="34" charset="0"/>
              </a:rPr>
              <a:t>ब्रह्मचर्य</a:t>
            </a:r>
            <a:endParaRPr lang="en-IN" b="0" i="0" dirty="0">
              <a:solidFill>
                <a:srgbClr val="FF0000"/>
              </a:solidFill>
              <a:effectLst/>
              <a:latin typeface="Helvetica" panose="020B0604020202020204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hi-IN" b="0" i="0" dirty="0" err="1">
                <a:solidFill>
                  <a:srgbClr val="FF0000"/>
                </a:solidFill>
                <a:effectLst/>
                <a:latin typeface="Helvetica" panose="020B0604020202020204" pitchFamily="34" charset="0"/>
              </a:rPr>
              <a:t>अपरिग्रह</a:t>
            </a:r>
            <a:endParaRPr lang="en-IN" dirty="0">
              <a:solidFill>
                <a:srgbClr val="FF0000"/>
              </a:solidFill>
            </a:endParaRPr>
          </a:p>
        </p:txBody>
      </p:sp>
      <p:pic>
        <p:nvPicPr>
          <p:cNvPr id="1026" name="Picture 2" descr="Yoga &amp;amp; Kundalini Energy – Shriguru Maharishi">
            <a:extLst>
              <a:ext uri="{FF2B5EF4-FFF2-40B4-BE49-F238E27FC236}">
                <a16:creationId xmlns:a16="http://schemas.microsoft.com/office/drawing/2014/main" id="{BD155642-B5A6-45A0-A003-A90BAAA4CE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3630" y="1179190"/>
            <a:ext cx="5678810" cy="567881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1193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E87"/>
            </a:gs>
            <a:gs pos="48000">
              <a:srgbClr val="CE6E34"/>
            </a:gs>
            <a:gs pos="96000">
              <a:srgbClr val="01010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0E4E0-F5FA-41F0-B6CC-EE0C83922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955" y="461067"/>
            <a:ext cx="9905998" cy="1478570"/>
          </a:xfrm>
        </p:spPr>
        <p:txBody>
          <a:bodyPr/>
          <a:lstStyle/>
          <a:p>
            <a:pPr algn="ctr"/>
            <a:r>
              <a:rPr lang="hi-IN" b="1" i="0" u="sng" dirty="0">
                <a:solidFill>
                  <a:schemeClr val="bg1"/>
                </a:solidFill>
                <a:effectLst/>
                <a:latin typeface="Helvetica" panose="020B0604020202020204" pitchFamily="34" charset="0"/>
              </a:rPr>
              <a:t>नियम</a:t>
            </a:r>
            <a:endParaRPr lang="en-IN" u="sng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DA5FC9-5C4F-43CD-A694-DB6E1A545B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5425" y="1511624"/>
            <a:ext cx="3940945" cy="36604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i-IN" sz="2800" b="1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नियम का अर्थ है </a:t>
            </a:r>
            <a:endParaRPr lang="en-IN" sz="2800" b="1" dirty="0">
              <a:solidFill>
                <a:srgbClr val="11111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0" indent="0">
              <a:buNone/>
            </a:pPr>
            <a:r>
              <a:rPr lang="hi-IN" sz="2800" b="1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व्यक्तिगत अनुसाशन</a:t>
            </a:r>
            <a:r>
              <a:rPr lang="en-IN" sz="2800" b="1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 </a:t>
            </a:r>
            <a:r>
              <a:rPr lang="hi-IN" sz="2800" b="1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।</a:t>
            </a:r>
            <a:endParaRPr lang="en-IN" sz="2800" b="1" dirty="0">
              <a:solidFill>
                <a:srgbClr val="11111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hi-IN" sz="2800" b="1" dirty="0">
                <a:solidFill>
                  <a:srgbClr val="FF0000"/>
                </a:solidFill>
              </a:rPr>
              <a:t>स्वच्छता </a:t>
            </a:r>
            <a:endParaRPr lang="en-IN" sz="2800" b="1" dirty="0">
              <a:solidFill>
                <a:srgbClr val="FF0000"/>
              </a:solidFill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hi-IN" sz="2800" b="1" dirty="0">
                <a:solidFill>
                  <a:srgbClr val="FF0000"/>
                </a:solidFill>
              </a:rPr>
              <a:t>संतोष </a:t>
            </a:r>
            <a:endParaRPr lang="en-IN" sz="2800" b="1" dirty="0">
              <a:solidFill>
                <a:srgbClr val="FF0000"/>
              </a:solidFill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hi-IN" sz="2800" b="1" dirty="0">
                <a:solidFill>
                  <a:srgbClr val="FF0000"/>
                </a:solidFill>
              </a:rPr>
              <a:t>तप </a:t>
            </a:r>
            <a:endParaRPr lang="en-IN" sz="2800" b="1" dirty="0">
              <a:solidFill>
                <a:srgbClr val="FF0000"/>
              </a:solidFill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hi-IN" sz="2800" b="1" dirty="0">
                <a:solidFill>
                  <a:srgbClr val="FF0000"/>
                </a:solidFill>
              </a:rPr>
              <a:t>स्वाध्याय </a:t>
            </a:r>
            <a:endParaRPr lang="en-IN" sz="2800" b="1" dirty="0">
              <a:solidFill>
                <a:srgbClr val="FF0000"/>
              </a:solidFill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hi-IN" sz="2800" b="1" dirty="0">
                <a:solidFill>
                  <a:srgbClr val="FF0000"/>
                </a:solidFill>
              </a:rPr>
              <a:t>ईश्वर को समर्पण</a:t>
            </a:r>
            <a:endParaRPr lang="en-IN" sz="28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MY BEGINNER´S GUIDE TO CHAKRA YOGA - IBIZASPIRIT">
            <a:extLst>
              <a:ext uri="{FF2B5EF4-FFF2-40B4-BE49-F238E27FC236}">
                <a16:creationId xmlns:a16="http://schemas.microsoft.com/office/drawing/2014/main" id="{065A9BC2-FDAE-4B10-99C3-E3AF667E5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876" y="1939637"/>
            <a:ext cx="6613622" cy="474317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3709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60504-1DB1-4046-8880-919EB189E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i-IN" sz="6600" b="1" u="sng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आसन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8461A-AA7A-4124-A7B0-E0D2993407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i-IN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पतंजलि ने स्थिर तथा सुखपूर्वक बैठने की क्रिया को आसन कहा है (</a:t>
            </a:r>
            <a:r>
              <a:rPr lang="hi-IN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स्थिरसुखमासनम् ॥४६॥</a:t>
            </a:r>
            <a:r>
              <a:rPr lang="hi-IN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)।</a:t>
            </a:r>
            <a:endParaRPr lang="en-IN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r>
              <a:rPr lang="hi-IN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पतंजलि के </a:t>
            </a:r>
            <a:r>
              <a:rPr lang="hi-IN" dirty="0">
                <a:solidFill>
                  <a:srgbClr val="0645AD"/>
                </a:solidFill>
                <a:latin typeface="Arial" panose="020B0604020202020204" pitchFamily="34" charset="0"/>
              </a:rPr>
              <a:t>योगसूत्र</a:t>
            </a:r>
            <a:r>
              <a:rPr lang="hi-IN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में आसनों के नाम नहीं गिनाए हैं। लेकिन परवर्ती विचारकों ने अनेक आसनों की कल्पना की है। </a:t>
            </a:r>
            <a:endParaRPr lang="en-IN" dirty="0"/>
          </a:p>
        </p:txBody>
      </p:sp>
      <p:pic>
        <p:nvPicPr>
          <p:cNvPr id="3074" name="Picture 2" descr="Prismatic Yoga Heart - Openclipart">
            <a:extLst>
              <a:ext uri="{FF2B5EF4-FFF2-40B4-BE49-F238E27FC236}">
                <a16:creationId xmlns:a16="http://schemas.microsoft.com/office/drawing/2014/main" id="{E986588C-4EC7-4967-B50C-3E1D349504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2" y="4497100"/>
            <a:ext cx="2238375" cy="20478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Prismatic Yoga Heart - Openclipart">
            <a:extLst>
              <a:ext uri="{FF2B5EF4-FFF2-40B4-BE49-F238E27FC236}">
                <a16:creationId xmlns:a16="http://schemas.microsoft.com/office/drawing/2014/main" id="{EE080BB9-6629-4F46-BDEB-5A556F71C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943" y="4497099"/>
            <a:ext cx="2238375" cy="20478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Prismatic Yoga Heart - Openclipart">
            <a:extLst>
              <a:ext uri="{FF2B5EF4-FFF2-40B4-BE49-F238E27FC236}">
                <a16:creationId xmlns:a16="http://schemas.microsoft.com/office/drawing/2014/main" id="{49EDB7F7-7DE1-42CC-8E41-C947A5CB9D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411" y="4560223"/>
            <a:ext cx="2238375" cy="20478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Prismatic Yoga Heart - Openclipart">
            <a:extLst>
              <a:ext uri="{FF2B5EF4-FFF2-40B4-BE49-F238E27FC236}">
                <a16:creationId xmlns:a16="http://schemas.microsoft.com/office/drawing/2014/main" id="{E37193D7-1FEA-4430-857F-810927C23E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0186" y="4619590"/>
            <a:ext cx="2238375" cy="20478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1348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D9F26"/>
            </a:gs>
            <a:gs pos="48000">
              <a:schemeClr val="tx1"/>
            </a:gs>
            <a:gs pos="96000">
              <a:srgbClr val="750F1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D30E2-1FED-450B-96F4-165E31AAA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197427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hi-IN" sz="4400" b="1" i="0" u="sng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प्राणायाम</a:t>
            </a:r>
            <a:endParaRPr lang="en-IN" sz="4400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972734-58F2-445C-8B4B-22916CB1F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5712" y="1235580"/>
            <a:ext cx="9905999" cy="89802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hi-IN" sz="3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श्वास और </a:t>
            </a:r>
            <a:r>
              <a:rPr lang="hi-IN" sz="3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प्रश्वास</a:t>
            </a:r>
            <a:r>
              <a:rPr lang="hi-IN" sz="3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की गति को रोकना प्राणायाम है। </a:t>
            </a:r>
            <a:endParaRPr lang="en-IN" sz="3600" dirty="0"/>
          </a:p>
        </p:txBody>
      </p:sp>
      <p:pic>
        <p:nvPicPr>
          <p:cNvPr id="4098" name="Picture 2" descr="Pranayam Yoga - Yogadhara Wellness">
            <a:extLst>
              <a:ext uri="{FF2B5EF4-FFF2-40B4-BE49-F238E27FC236}">
                <a16:creationId xmlns:a16="http://schemas.microsoft.com/office/drawing/2014/main" id="{80D5D38C-AF76-4468-B0ED-6F22B6548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438" y="1752600"/>
            <a:ext cx="9053946" cy="452697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92428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D9F26"/>
            </a:gs>
            <a:gs pos="48000">
              <a:schemeClr val="tx1"/>
            </a:gs>
            <a:gs pos="96000">
              <a:srgbClr val="750F1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58706-3EFC-4A06-A8CC-3FC366276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61318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hi-IN" sz="5400" b="1" u="sng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प्रत्याहार</a:t>
            </a:r>
            <a:endParaRPr lang="en-IN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B45F26-3A4E-41AA-AEF3-1F28A6FBD9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2051" y="1449387"/>
            <a:ext cx="9905999" cy="8366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i-IN" sz="3200" b="1" i="0" dirty="0">
                <a:solidFill>
                  <a:schemeClr val="bg1"/>
                </a:solidFill>
                <a:effectLst/>
                <a:latin typeface="Nunito" pitchFamily="2" charset="0"/>
              </a:rPr>
              <a:t>इंद्रियों को नियंत्रण</a:t>
            </a:r>
            <a:r>
              <a:rPr lang="en-IN" sz="3200" b="1" i="0" dirty="0">
                <a:solidFill>
                  <a:schemeClr val="bg1"/>
                </a:solidFill>
                <a:effectLst/>
                <a:latin typeface="Nunito" pitchFamily="2" charset="0"/>
              </a:rPr>
              <a:t>/ </a:t>
            </a:r>
            <a:r>
              <a:rPr lang="hi-IN" sz="3200" b="1" i="0" dirty="0">
                <a:solidFill>
                  <a:schemeClr val="bg1"/>
                </a:solidFill>
                <a:effectLst/>
                <a:latin typeface="Nunito" pitchFamily="2" charset="0"/>
              </a:rPr>
              <a:t>अनुशासन में रखना ही </a:t>
            </a:r>
            <a:r>
              <a:rPr lang="hi-IN" sz="3200" b="1" i="0" dirty="0" err="1">
                <a:solidFill>
                  <a:schemeClr val="bg1"/>
                </a:solidFill>
                <a:effectLst/>
                <a:latin typeface="Nunito" pitchFamily="2" charset="0"/>
              </a:rPr>
              <a:t>प्रत्याहार</a:t>
            </a:r>
            <a:r>
              <a:rPr lang="hi-IN" sz="3200" b="1" i="0" dirty="0">
                <a:solidFill>
                  <a:schemeClr val="bg1"/>
                </a:solidFill>
                <a:effectLst/>
                <a:latin typeface="Nunito" pitchFamily="2" charset="0"/>
              </a:rPr>
              <a:t> है</a:t>
            </a:r>
            <a:r>
              <a:rPr lang="hi-IN" sz="32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। </a:t>
            </a:r>
            <a:endParaRPr lang="en-IN" sz="3200" b="1" dirty="0">
              <a:solidFill>
                <a:schemeClr val="bg1"/>
              </a:solidFill>
            </a:endParaRPr>
          </a:p>
        </p:txBody>
      </p:sp>
      <p:pic>
        <p:nvPicPr>
          <p:cNvPr id="5122" name="Picture 2" descr="Prayer Hands 4 | Captured for use on church social media. We… | Flickr">
            <a:extLst>
              <a:ext uri="{FF2B5EF4-FFF2-40B4-BE49-F238E27FC236}">
                <a16:creationId xmlns:a16="http://schemas.microsoft.com/office/drawing/2014/main" id="{12488FFC-7BA3-415D-B078-0FB3A26551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391" y="1196088"/>
            <a:ext cx="8061217" cy="5376769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702547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0</TotalTime>
  <Words>305</Words>
  <Application>Microsoft Office PowerPoint</Application>
  <PresentationFormat>Widescreen</PresentationFormat>
  <Paragraphs>54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Helvetica</vt:lpstr>
      <vt:lpstr>Linux Libertine</vt:lpstr>
      <vt:lpstr>Noto Sans</vt:lpstr>
      <vt:lpstr>Nunito</vt:lpstr>
      <vt:lpstr>Poppins</vt:lpstr>
      <vt:lpstr>Tw Cen MT</vt:lpstr>
      <vt:lpstr>Circuit</vt:lpstr>
      <vt:lpstr>पतञ्जलि योगसूत्र </vt:lpstr>
      <vt:lpstr>योगग्रंथ संग्रह</vt:lpstr>
      <vt:lpstr>PowerPoint Presentation</vt:lpstr>
      <vt:lpstr>अष्टांग योग </vt:lpstr>
      <vt:lpstr>यम</vt:lpstr>
      <vt:lpstr>नियम</vt:lpstr>
      <vt:lpstr>आसन</vt:lpstr>
      <vt:lpstr>प्राणायाम</vt:lpstr>
      <vt:lpstr>प्रत्याहार</vt:lpstr>
      <vt:lpstr>धारणा</vt:lpstr>
      <vt:lpstr>ध्यान </vt:lpstr>
      <vt:lpstr>समाधि</vt:lpstr>
      <vt:lpstr>अष्टांग योग करने से पूर्व निर्देश/नियम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santosh gaur</dc:creator>
  <cp:lastModifiedBy>santosh gaur</cp:lastModifiedBy>
  <cp:revision>7</cp:revision>
  <dcterms:created xsi:type="dcterms:W3CDTF">2022-01-11T15:53:17Z</dcterms:created>
  <dcterms:modified xsi:type="dcterms:W3CDTF">2022-02-04T17:51:04Z</dcterms:modified>
</cp:coreProperties>
</file>