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11/2/2022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11/2/2022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Performance Appraisal</a:t>
            </a:r>
            <a:br>
              <a:rPr lang="en-US" dirty="0" smtClean="0"/>
            </a:b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Digvijay</a:t>
            </a:r>
            <a:r>
              <a:rPr lang="en-US" dirty="0" smtClean="0"/>
              <a:t> Sharma</a:t>
            </a:r>
          </a:p>
          <a:p>
            <a:r>
              <a:rPr lang="en-US" dirty="0" smtClean="0"/>
              <a:t>School of health Sciences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Communication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For an organization, effective communication between employees and employers is very important. Through performance appraisal, communication can be sought for in the following ways:</a:t>
            </a:r>
          </a:p>
          <a:p>
            <a:pPr lvl="1"/>
            <a:r>
              <a:rPr lang="en-US" dirty="0" smtClean="0"/>
              <a:t>Through performance appraisal, the employers can understand and accept skills of subordinates.</a:t>
            </a:r>
          </a:p>
          <a:p>
            <a:pPr lvl="1"/>
            <a:r>
              <a:rPr lang="en-US" dirty="0" smtClean="0"/>
              <a:t>The subordinates can also understand and create a trust and confidence in superiors.</a:t>
            </a:r>
          </a:p>
          <a:p>
            <a:pPr lvl="1"/>
            <a:r>
              <a:rPr lang="en-US" dirty="0" smtClean="0"/>
              <a:t>It also helps in maintaining cordial and congenial </a:t>
            </a:r>
            <a:r>
              <a:rPr lang="en-US" dirty="0" err="1" smtClean="0"/>
              <a:t>labour</a:t>
            </a:r>
            <a:r>
              <a:rPr lang="en-US" dirty="0" smtClean="0"/>
              <a:t> management relationship.</a:t>
            </a:r>
          </a:p>
          <a:p>
            <a:pPr lvl="1"/>
            <a:r>
              <a:rPr lang="en-US" dirty="0" smtClean="0"/>
              <a:t>It develops the spirit of work and boosts the morale of employees.</a:t>
            </a:r>
          </a:p>
          <a:p>
            <a:r>
              <a:rPr lang="en-US" dirty="0" smtClean="0"/>
              <a:t>All the above factors ensure effective communication.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Motivation</a:t>
            </a:r>
            <a:endParaRPr lang="en-US" dirty="0"/>
          </a:p>
        </p:txBody>
      </p:sp>
      <p:sp>
        <p:nvSpPr>
          <p:cNvPr id="3" name="Content Placeholder 2"/>
          <p:cNvSpPr>
            <a:spLocks noGrp="1"/>
          </p:cNvSpPr>
          <p:nvPr>
            <p:ph idx="1"/>
          </p:nvPr>
        </p:nvSpPr>
        <p:spPr/>
        <p:txBody>
          <a:bodyPr>
            <a:normAutofit/>
          </a:bodyPr>
          <a:lstStyle/>
          <a:p>
            <a:r>
              <a:rPr lang="en-US" dirty="0" smtClean="0"/>
              <a:t> Performance appraisal serves as a motivation tool. Through evaluating performance of employees, a person’s efficiency can be determined if the targets are achieved. This very well motivates a person for better job and helps him to improve his performance in the future.</a:t>
            </a:r>
          </a:p>
          <a:p>
            <a:pPr>
              <a:buNone/>
            </a:pPr>
            <a:r>
              <a:rPr lang="en-US" dirty="0" smtClean="0"/>
              <a:t/>
            </a:r>
            <a:br>
              <a:rPr lang="en-US" dirty="0" smtClean="0"/>
            </a:b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Performance Appraisals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Most performance appraisals are top-down, meaning supervisors evaluate their staff with no input from the subject. But there are other types:</a:t>
            </a:r>
          </a:p>
          <a:p>
            <a:r>
              <a:rPr lang="en-US" dirty="0" smtClean="0"/>
              <a:t>Self-assessment: Individuals rate their job performance and behavior.</a:t>
            </a:r>
          </a:p>
          <a:p>
            <a:r>
              <a:rPr lang="en-US" dirty="0" smtClean="0"/>
              <a:t>Peer assessment: An individual's workgroup or coworkers rate their performance.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a:bodyPr>
          <a:lstStyle/>
          <a:p>
            <a:r>
              <a:rPr lang="en-US" dirty="0" smtClean="0"/>
              <a:t>360-degree feedback assessment: Includes input from an individual, supervisor, and peers.</a:t>
            </a:r>
          </a:p>
          <a:p>
            <a:r>
              <a:rPr lang="en-US" dirty="0" smtClean="0"/>
              <a:t>Negotiated appraisal: A newer trend that utilizes a mediator and attempts to moderate the adversarial nature of performance evaluations by allowing the subject to present first. Also focuses on what the individual is doing right before any criticism is given. This structure tends to be useful during conflicts between subordinates and supervisors.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Criticism of Performance Appraisals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Performance appraisals are designed to motivate employees to reach and/or exceed their goals. But they do come with a lot of criticism.</a:t>
            </a:r>
          </a:p>
          <a:p>
            <a:r>
              <a:rPr lang="en-US" dirty="0" smtClean="0"/>
              <a:t>An issue with performance appraisals is that differentiating individual and organizational performance can be difficult. If the evaluation's construction doesn't reflect the culture of a company or organization, it can be detrimental. Employees report general dissatisfaction with their performance appraisal processes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When Should a Performance Appraisal Take Place?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Performance </a:t>
            </a:r>
            <a:r>
              <a:rPr lang="en-US" dirty="0" smtClean="0"/>
              <a:t>management is an ongoing process. Throughout the year, managers are encouraged to engage with employees to establish goals, note progress, and provide feedback. Formal reviews or appraisals often take place on a yearly or quarterly basis.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Refrences</a:t>
            </a:r>
            <a:endParaRPr lang="en-US" dirty="0"/>
          </a:p>
        </p:txBody>
      </p:sp>
      <p:sp>
        <p:nvSpPr>
          <p:cNvPr id="3" name="Content Placeholder 2"/>
          <p:cNvSpPr>
            <a:spLocks noGrp="1"/>
          </p:cNvSpPr>
          <p:nvPr>
            <p:ph idx="1"/>
          </p:nvPr>
        </p:nvSpPr>
        <p:spPr/>
        <p:txBody>
          <a:bodyPr/>
          <a:lstStyle/>
          <a:p>
            <a:r>
              <a:rPr lang="en-US" dirty="0" smtClean="0"/>
              <a:t>“</a:t>
            </a:r>
            <a:r>
              <a:rPr lang="en-US" dirty="0" err="1" smtClean="0"/>
              <a:t>Prachi</a:t>
            </a:r>
            <a:r>
              <a:rPr lang="en-US" dirty="0" smtClean="0"/>
              <a:t> </a:t>
            </a:r>
            <a:r>
              <a:rPr lang="en-US" dirty="0" err="1" smtClean="0"/>
              <a:t>Juneja</a:t>
            </a:r>
            <a:r>
              <a:rPr lang="en-US" dirty="0" smtClean="0"/>
              <a:t>, Performance Appraisal, https://www.managementstudyguide.com/</a:t>
            </a:r>
          </a:p>
          <a:p>
            <a:r>
              <a:rPr lang="en-US" dirty="0" smtClean="0"/>
              <a:t>Performance </a:t>
            </a:r>
            <a:r>
              <a:rPr lang="en-US" dirty="0" err="1" smtClean="0"/>
              <a:t>AppraisalBy</a:t>
            </a:r>
            <a:r>
              <a:rPr lang="en-US" dirty="0" smtClean="0"/>
              <a:t> </a:t>
            </a:r>
            <a:r>
              <a:rPr lang="en-US" cap="all" dirty="0" smtClean="0"/>
              <a:t>ADAM HAYES,</a:t>
            </a:r>
            <a:r>
              <a:rPr lang="en-US" dirty="0" smtClean="0"/>
              <a:t> Updated August 22, 2021, https://www.investopedia.com/</a:t>
            </a:r>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Appraisal</a:t>
            </a:r>
            <a:endParaRPr lang="en-US" dirty="0"/>
          </a:p>
        </p:txBody>
      </p:sp>
      <p:sp>
        <p:nvSpPr>
          <p:cNvPr id="3" name="Content Placeholder 2"/>
          <p:cNvSpPr>
            <a:spLocks noGrp="1"/>
          </p:cNvSpPr>
          <p:nvPr>
            <p:ph idx="1"/>
          </p:nvPr>
        </p:nvSpPr>
        <p:spPr/>
        <p:txBody>
          <a:bodyPr>
            <a:normAutofit/>
          </a:bodyPr>
          <a:lstStyle/>
          <a:p>
            <a:r>
              <a:rPr lang="en-US" dirty="0" smtClean="0"/>
              <a:t>Performance Appraisal is the systematic evaluation of the performance of employees and to understand the abilities of a person for further growth and development</a:t>
            </a:r>
            <a:r>
              <a:rPr lang="en-US" dirty="0" smtClean="0"/>
              <a:t>.</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appraisal</a:t>
            </a:r>
            <a:endParaRPr lang="en-US" dirty="0"/>
          </a:p>
        </p:txBody>
      </p:sp>
      <p:sp>
        <p:nvSpPr>
          <p:cNvPr id="3" name="Content Placeholder 2"/>
          <p:cNvSpPr>
            <a:spLocks noGrp="1"/>
          </p:cNvSpPr>
          <p:nvPr>
            <p:ph idx="1"/>
          </p:nvPr>
        </p:nvSpPr>
        <p:spPr/>
        <p:txBody>
          <a:bodyPr>
            <a:normAutofit/>
          </a:bodyPr>
          <a:lstStyle/>
          <a:p>
            <a:r>
              <a:rPr lang="en-US" dirty="0" smtClean="0"/>
              <a:t>Performance appraisal is generally done in systematic ways which are as follows:</a:t>
            </a:r>
          </a:p>
          <a:p>
            <a:r>
              <a:rPr lang="en-US" dirty="0" smtClean="0"/>
              <a:t>The supervisors measure the pay of employees and compare it with targets and plans.</a:t>
            </a:r>
          </a:p>
          <a:p>
            <a:r>
              <a:rPr lang="en-US" dirty="0" smtClean="0"/>
              <a:t>The supervisor analyses the factors behind work performances of employees.</a:t>
            </a:r>
          </a:p>
          <a:p>
            <a:r>
              <a:rPr lang="en-US" dirty="0" smtClean="0"/>
              <a:t>The employers are in position to guide the employees for a better performance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Objectives of Performance Appraisal</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Performance </a:t>
            </a:r>
            <a:r>
              <a:rPr lang="en-US" dirty="0" smtClean="0"/>
              <a:t>Appraisal can be done with following objectives in mind:</a:t>
            </a:r>
          </a:p>
          <a:p>
            <a:r>
              <a:rPr lang="en-US" dirty="0" smtClean="0"/>
              <a:t>To maintain records in order to determine compensation packages, wage structure, salaries raises, etc.</a:t>
            </a:r>
          </a:p>
          <a:p>
            <a:r>
              <a:rPr lang="en-US" dirty="0" smtClean="0"/>
              <a:t>To identify the strengths and weaknesses of employees to place right men on right job.</a:t>
            </a:r>
          </a:p>
          <a:p>
            <a:r>
              <a:rPr lang="en-US" dirty="0" smtClean="0"/>
              <a:t>To maintain and assess the potential present in a person for further growth and development.</a:t>
            </a:r>
          </a:p>
          <a:p>
            <a:r>
              <a:rPr lang="en-US" dirty="0" smtClean="0"/>
              <a:t>To provide a feedback to employees regarding their performance and related status.</a:t>
            </a:r>
          </a:p>
          <a:p>
            <a:r>
              <a:rPr lang="en-US" dirty="0" smtClean="0"/>
              <a:t>To provide a feedback to employees regarding their performance and related status.</a:t>
            </a:r>
          </a:p>
          <a:p>
            <a:r>
              <a:rPr lang="en-US" dirty="0" smtClean="0"/>
              <a:t>It serves as a basis for influencing working habits of the employees.</a:t>
            </a:r>
          </a:p>
          <a:p>
            <a:r>
              <a:rPr lang="en-US" dirty="0" smtClean="0"/>
              <a:t>To review and retain the promotional and other training </a:t>
            </a:r>
            <a:r>
              <a:rPr lang="en-US" dirty="0" err="1" smtClean="0"/>
              <a:t>programmes</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 of Performance Appraisal</a:t>
            </a:r>
            <a:br>
              <a:rPr lang="en-US" b="1" dirty="0" smtClean="0"/>
            </a:br>
            <a:endParaRPr lang="en-US" dirty="0"/>
          </a:p>
        </p:txBody>
      </p:sp>
      <p:sp>
        <p:nvSpPr>
          <p:cNvPr id="3" name="Content Placeholder 2"/>
          <p:cNvSpPr>
            <a:spLocks noGrp="1"/>
          </p:cNvSpPr>
          <p:nvPr>
            <p:ph idx="1"/>
          </p:nvPr>
        </p:nvSpPr>
        <p:spPr/>
        <p:txBody>
          <a:bodyPr/>
          <a:lstStyle/>
          <a:p>
            <a:r>
              <a:rPr lang="en-US" dirty="0" smtClean="0"/>
              <a:t>It is said that performance appraisal is an investment for the company which can be justified by following advantages: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Promotion</a:t>
            </a:r>
            <a:endParaRPr lang="en-US" dirty="0"/>
          </a:p>
        </p:txBody>
      </p:sp>
      <p:sp>
        <p:nvSpPr>
          <p:cNvPr id="3" name="Content Placeholder 2"/>
          <p:cNvSpPr>
            <a:spLocks noGrp="1"/>
          </p:cNvSpPr>
          <p:nvPr>
            <p:ph idx="1"/>
          </p:nvPr>
        </p:nvSpPr>
        <p:spPr/>
        <p:txBody>
          <a:bodyPr>
            <a:normAutofit/>
          </a:bodyPr>
          <a:lstStyle/>
          <a:p>
            <a:r>
              <a:rPr lang="en-US" dirty="0" smtClean="0"/>
              <a:t> Performance Appraisal helps the supervisors to chalk out the promotion </a:t>
            </a:r>
            <a:r>
              <a:rPr lang="en-US" dirty="0" err="1" smtClean="0"/>
              <a:t>programmes</a:t>
            </a:r>
            <a:r>
              <a:rPr lang="en-US" dirty="0" smtClean="0"/>
              <a:t> for efficient employees. In this regards, inefficient workers can be dismissed or demoted in case.</a:t>
            </a:r>
          </a:p>
          <a:p>
            <a:pPr>
              <a:buNone/>
            </a:pPr>
            <a:r>
              <a:rPr lang="en-US" dirty="0" smtClean="0"/>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Compensation</a:t>
            </a:r>
            <a:endParaRPr lang="en-US" dirty="0"/>
          </a:p>
        </p:txBody>
      </p:sp>
      <p:sp>
        <p:nvSpPr>
          <p:cNvPr id="3" name="Content Placeholder 2"/>
          <p:cNvSpPr>
            <a:spLocks noGrp="1"/>
          </p:cNvSpPr>
          <p:nvPr>
            <p:ph idx="1"/>
          </p:nvPr>
        </p:nvSpPr>
        <p:spPr/>
        <p:txBody>
          <a:bodyPr>
            <a:normAutofit/>
          </a:bodyPr>
          <a:lstStyle/>
          <a:p>
            <a:r>
              <a:rPr lang="en-US" dirty="0" smtClean="0"/>
              <a:t>Performance </a:t>
            </a:r>
            <a:r>
              <a:rPr lang="en-US" dirty="0" smtClean="0"/>
              <a:t>Appraisal helps in chalking out compensation packages for employees. Merit rating is possible through performance appraisal. Performance Appraisal tries to give worth to a performance. Compensation packages which includes bonus, high salary rates, extra benefits, allowances and pre-requisites are dependent on performance appraisal. The criteria should be merit rather than seniority.</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Employees </a:t>
            </a:r>
            <a:r>
              <a:rPr lang="en-US" b="1" dirty="0" smtClean="0"/>
              <a:t>Development</a:t>
            </a:r>
            <a:endParaRPr lang="en-US" dirty="0"/>
          </a:p>
        </p:txBody>
      </p:sp>
      <p:sp>
        <p:nvSpPr>
          <p:cNvPr id="3" name="Content Placeholder 2"/>
          <p:cNvSpPr>
            <a:spLocks noGrp="1"/>
          </p:cNvSpPr>
          <p:nvPr>
            <p:ph idx="1"/>
          </p:nvPr>
        </p:nvSpPr>
        <p:spPr/>
        <p:txBody>
          <a:bodyPr>
            <a:normAutofit/>
          </a:bodyPr>
          <a:lstStyle/>
          <a:p>
            <a:r>
              <a:rPr lang="en-US" dirty="0" smtClean="0"/>
              <a:t> The systematic procedure of performance appraisal helps the supervisors to frame training policies and </a:t>
            </a:r>
            <a:r>
              <a:rPr lang="en-US" dirty="0" err="1" smtClean="0"/>
              <a:t>programmes</a:t>
            </a:r>
            <a:r>
              <a:rPr lang="en-US" dirty="0" smtClean="0"/>
              <a:t>. It helps to </a:t>
            </a:r>
            <a:r>
              <a:rPr lang="en-US" dirty="0" smtClean="0"/>
              <a:t>analyze </a:t>
            </a:r>
            <a:r>
              <a:rPr lang="en-US" dirty="0" smtClean="0"/>
              <a:t>strengths and weaknesses of employees so that new jobs can be designed for efficient employees. It also helps in framing future development </a:t>
            </a:r>
            <a:r>
              <a:rPr lang="en-US" dirty="0" err="1" smtClean="0"/>
              <a:t>programmes</a:t>
            </a:r>
            <a:r>
              <a:rPr lang="en-US" dirty="0" smtClean="0"/>
              <a:t>.</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Selection </a:t>
            </a:r>
            <a:r>
              <a:rPr lang="en-US" b="1" dirty="0" smtClean="0"/>
              <a:t>Validation</a:t>
            </a:r>
            <a:endParaRPr lang="en-US" dirty="0"/>
          </a:p>
        </p:txBody>
      </p:sp>
      <p:sp>
        <p:nvSpPr>
          <p:cNvPr id="3" name="Content Placeholder 2"/>
          <p:cNvSpPr>
            <a:spLocks noGrp="1"/>
          </p:cNvSpPr>
          <p:nvPr>
            <p:ph idx="1"/>
          </p:nvPr>
        </p:nvSpPr>
        <p:spPr/>
        <p:txBody>
          <a:bodyPr/>
          <a:lstStyle/>
          <a:p>
            <a:r>
              <a:rPr lang="en-US" dirty="0" smtClean="0"/>
              <a:t> Performance Appraisal helps the supervisors to understand the validity and importance of the selection procedure. The supervisors come to know the validity and thereby the strengths and weaknesses of selection procedure. Future changes in selection methods can be made in this regard.</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TotalTime>
  <Words>455</Words>
  <Application>Microsoft Office PowerPoint</Application>
  <PresentationFormat>On-screen Show (4:3)</PresentationFormat>
  <Paragraphs>54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Performance Appraisal </vt:lpstr>
      <vt:lpstr>Performance Appraisal</vt:lpstr>
      <vt:lpstr>Performance appraisal</vt:lpstr>
      <vt:lpstr>Objectives of Performance Appraisal </vt:lpstr>
      <vt:lpstr>Advantages of Performance Appraisal </vt:lpstr>
      <vt:lpstr>Promotion</vt:lpstr>
      <vt:lpstr>Compensation</vt:lpstr>
      <vt:lpstr>Employees Development</vt:lpstr>
      <vt:lpstr>Selection Validation</vt:lpstr>
      <vt:lpstr>Communication</vt:lpstr>
      <vt:lpstr>Motivation</vt:lpstr>
      <vt:lpstr>Types of Performance Appraisals </vt:lpstr>
      <vt:lpstr>Slide 13</vt:lpstr>
      <vt:lpstr>Criticism of Performance Appraisals </vt:lpstr>
      <vt:lpstr>When Should a Performance Appraisal Take Place? </vt:lpstr>
      <vt:lpstr>Refrences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Appraisal </dc:title>
  <dc:creator>Hp</dc:creator>
  <cp:lastModifiedBy>Hp</cp:lastModifiedBy>
  <cp:revision>4</cp:revision>
  <dcterms:created xsi:type="dcterms:W3CDTF">2006-08-16T00:00:00Z</dcterms:created>
  <dcterms:modified xsi:type="dcterms:W3CDTF">2022-02-11T07:02:58Z</dcterms:modified>
</cp:coreProperties>
</file>