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</p:sldMasterIdLst>
  <p:notesMasterIdLst>
    <p:notesMasterId r:id="rId26"/>
  </p:notesMasterIdLst>
  <p:sldIdLst>
    <p:sldId id="297" r:id="rId2"/>
    <p:sldId id="302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8" r:id="rId12"/>
    <p:sldId id="319" r:id="rId13"/>
    <p:sldId id="320" r:id="rId14"/>
    <p:sldId id="321" r:id="rId15"/>
    <p:sldId id="322" r:id="rId16"/>
    <p:sldId id="324" r:id="rId17"/>
    <p:sldId id="325" r:id="rId18"/>
    <p:sldId id="326" r:id="rId19"/>
    <p:sldId id="327" r:id="rId20"/>
    <p:sldId id="328" r:id="rId21"/>
    <p:sldId id="329" r:id="rId22"/>
    <p:sldId id="331" r:id="rId23"/>
    <p:sldId id="333" r:id="rId24"/>
    <p:sldId id="334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54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55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56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1048657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1048587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88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9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1048590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1048659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60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61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62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1048663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bg object 1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2097177" name="bg object 17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11" y="1046988"/>
            <a:ext cx="8628888" cy="18287"/>
          </a:xfrm>
          <a:prstGeom prst="rect">
            <a:avLst/>
          </a:prstGeom>
        </p:spPr>
      </p:pic>
      <p:sp>
        <p:nvSpPr>
          <p:cNvPr id="104859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1048594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5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1048596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2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1048583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bg object 16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535940" y="313131"/>
            <a:ext cx="260794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459740" y="2234310"/>
            <a:ext cx="8224519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169.png"/><Relationship Id="rId26" Type="http://schemas.openxmlformats.org/officeDocument/2006/relationships/image" Target="../media/image176.png"/><Relationship Id="rId3" Type="http://schemas.openxmlformats.org/officeDocument/2006/relationships/image" Target="../media/image165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8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2" Type="http://schemas.openxmlformats.org/officeDocument/2006/relationships/image" Target="../media/image3.png"/><Relationship Id="rId16" Type="http://schemas.openxmlformats.org/officeDocument/2006/relationships/image" Target="../media/image168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5" Type="http://schemas.openxmlformats.org/officeDocument/2006/relationships/image" Target="../media/image167.png"/><Relationship Id="rId15" Type="http://schemas.openxmlformats.org/officeDocument/2006/relationships/image" Target="../media/image71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10" Type="http://schemas.openxmlformats.org/officeDocument/2006/relationships/image" Target="../media/image66.png"/><Relationship Id="rId19" Type="http://schemas.openxmlformats.org/officeDocument/2006/relationships/image" Target="../media/image61.png"/><Relationship Id="rId31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8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6.png"/><Relationship Id="rId3" Type="http://schemas.openxmlformats.org/officeDocument/2006/relationships/image" Target="../media/image186.png"/><Relationship Id="rId21" Type="http://schemas.openxmlformats.org/officeDocument/2006/relationships/image" Target="../media/image201.png"/><Relationship Id="rId7" Type="http://schemas.openxmlformats.org/officeDocument/2006/relationships/image" Target="../media/image183.png"/><Relationship Id="rId12" Type="http://schemas.openxmlformats.org/officeDocument/2006/relationships/image" Target="../media/image61.png"/><Relationship Id="rId17" Type="http://schemas.openxmlformats.org/officeDocument/2006/relationships/image" Target="../media/image198.png"/><Relationship Id="rId25" Type="http://schemas.openxmlformats.org/officeDocument/2006/relationships/image" Target="../media/image205.png"/><Relationship Id="rId2" Type="http://schemas.openxmlformats.org/officeDocument/2006/relationships/image" Target="../media/image3.png"/><Relationship Id="rId16" Type="http://schemas.openxmlformats.org/officeDocument/2006/relationships/image" Target="../media/image197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93.png"/><Relationship Id="rId24" Type="http://schemas.openxmlformats.org/officeDocument/2006/relationships/image" Target="../media/image204.png"/><Relationship Id="rId5" Type="http://schemas.openxmlformats.org/officeDocument/2006/relationships/image" Target="../media/image188.png"/><Relationship Id="rId15" Type="http://schemas.openxmlformats.org/officeDocument/2006/relationships/image" Target="../media/image196.png"/><Relationship Id="rId23" Type="http://schemas.openxmlformats.org/officeDocument/2006/relationships/image" Target="../media/image203.png"/><Relationship Id="rId10" Type="http://schemas.openxmlformats.org/officeDocument/2006/relationships/image" Target="../media/image192.png"/><Relationship Id="rId19" Type="http://schemas.openxmlformats.org/officeDocument/2006/relationships/image" Target="../media/image200.png"/><Relationship Id="rId4" Type="http://schemas.openxmlformats.org/officeDocument/2006/relationships/image" Target="../media/image187.png"/><Relationship Id="rId9" Type="http://schemas.openxmlformats.org/officeDocument/2006/relationships/image" Target="../media/image191.png"/><Relationship Id="rId14" Type="http://schemas.openxmlformats.org/officeDocument/2006/relationships/image" Target="../media/image195.png"/><Relationship Id="rId22" Type="http://schemas.openxmlformats.org/officeDocument/2006/relationships/image" Target="../media/image2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234.png"/><Relationship Id="rId26" Type="http://schemas.openxmlformats.org/officeDocument/2006/relationships/image" Target="../media/image242.png"/><Relationship Id="rId21" Type="http://schemas.openxmlformats.org/officeDocument/2006/relationships/image" Target="../media/image237.png"/><Relationship Id="rId34" Type="http://schemas.openxmlformats.org/officeDocument/2006/relationships/image" Target="../media/image250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3.png"/><Relationship Id="rId25" Type="http://schemas.openxmlformats.org/officeDocument/2006/relationships/image" Target="../media/image241.png"/><Relationship Id="rId33" Type="http://schemas.openxmlformats.org/officeDocument/2006/relationships/image" Target="../media/image249.png"/><Relationship Id="rId2" Type="http://schemas.openxmlformats.org/officeDocument/2006/relationships/image" Target="../media/image3.png"/><Relationship Id="rId16" Type="http://schemas.openxmlformats.org/officeDocument/2006/relationships/image" Target="../media/image232.png"/><Relationship Id="rId20" Type="http://schemas.openxmlformats.org/officeDocument/2006/relationships/image" Target="../media/image236.png"/><Relationship Id="rId29" Type="http://schemas.openxmlformats.org/officeDocument/2006/relationships/image" Target="../media/image2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24" Type="http://schemas.openxmlformats.org/officeDocument/2006/relationships/image" Target="../media/image240.png"/><Relationship Id="rId32" Type="http://schemas.openxmlformats.org/officeDocument/2006/relationships/image" Target="../media/image248.png"/><Relationship Id="rId37" Type="http://schemas.openxmlformats.org/officeDocument/2006/relationships/image" Target="../media/image253.png"/><Relationship Id="rId5" Type="http://schemas.openxmlformats.org/officeDocument/2006/relationships/image" Target="../media/image222.png"/><Relationship Id="rId15" Type="http://schemas.openxmlformats.org/officeDocument/2006/relationships/image" Target="../media/image231.png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36" Type="http://schemas.openxmlformats.org/officeDocument/2006/relationships/image" Target="../media/image252.png"/><Relationship Id="rId10" Type="http://schemas.openxmlformats.org/officeDocument/2006/relationships/image" Target="../media/image227.png"/><Relationship Id="rId19" Type="http://schemas.openxmlformats.org/officeDocument/2006/relationships/image" Target="../media/image235.png"/><Relationship Id="rId31" Type="http://schemas.openxmlformats.org/officeDocument/2006/relationships/image" Target="../media/image24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33.png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Relationship Id="rId35" Type="http://schemas.openxmlformats.org/officeDocument/2006/relationships/image" Target="../media/image251.png"/><Relationship Id="rId8" Type="http://schemas.openxmlformats.org/officeDocument/2006/relationships/image" Target="../media/image225.png"/><Relationship Id="rId3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8.jpeg"/><Relationship Id="rId5" Type="http://schemas.openxmlformats.org/officeDocument/2006/relationships/image" Target="../media/image257.jpeg"/><Relationship Id="rId4" Type="http://schemas.openxmlformats.org/officeDocument/2006/relationships/image" Target="../media/image2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image" Target="../media/image259.png"/><Relationship Id="rId21" Type="http://schemas.openxmlformats.org/officeDocument/2006/relationships/image" Target="../media/image276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" Type="http://schemas.openxmlformats.org/officeDocument/2006/relationships/image" Target="../media/image3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266.png"/><Relationship Id="rId24" Type="http://schemas.openxmlformats.org/officeDocument/2006/relationships/image" Target="../media/image279.jpeg"/><Relationship Id="rId5" Type="http://schemas.openxmlformats.org/officeDocument/2006/relationships/image" Target="../media/image261.png"/><Relationship Id="rId15" Type="http://schemas.openxmlformats.org/officeDocument/2006/relationships/image" Target="../media/image270.png"/><Relationship Id="rId23" Type="http://schemas.openxmlformats.org/officeDocument/2006/relationships/image" Target="../media/image278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260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Relationship Id="rId22" Type="http://schemas.openxmlformats.org/officeDocument/2006/relationships/image" Target="../media/image2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12" Type="http://schemas.openxmlformats.org/officeDocument/2006/relationships/image" Target="../media/image2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3" Type="http://schemas.openxmlformats.org/officeDocument/2006/relationships/image" Target="../media/image290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" Type="http://schemas.openxmlformats.org/officeDocument/2006/relationships/image" Target="../media/image2.png"/><Relationship Id="rId16" Type="http://schemas.openxmlformats.org/officeDocument/2006/relationships/image" Target="../media/image3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92.png"/><Relationship Id="rId15" Type="http://schemas.openxmlformats.org/officeDocument/2006/relationships/image" Target="../media/image302.png"/><Relationship Id="rId10" Type="http://schemas.openxmlformats.org/officeDocument/2006/relationships/image" Target="../media/image297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18" Type="http://schemas.openxmlformats.org/officeDocument/2006/relationships/image" Target="../media/image330.png"/><Relationship Id="rId3" Type="http://schemas.openxmlformats.org/officeDocument/2006/relationships/image" Target="../media/image315.png"/><Relationship Id="rId21" Type="http://schemas.openxmlformats.org/officeDocument/2006/relationships/image" Target="../media/image333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17" Type="http://schemas.openxmlformats.org/officeDocument/2006/relationships/image" Target="../media/image329.png"/><Relationship Id="rId2" Type="http://schemas.openxmlformats.org/officeDocument/2006/relationships/image" Target="../media/image2.png"/><Relationship Id="rId16" Type="http://schemas.openxmlformats.org/officeDocument/2006/relationships/image" Target="../media/image328.png"/><Relationship Id="rId20" Type="http://schemas.openxmlformats.org/officeDocument/2006/relationships/image" Target="../media/image3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19" Type="http://schemas.openxmlformats.org/officeDocument/2006/relationships/image" Target="../media/image331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jpe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7.png"/><Relationship Id="rId7" Type="http://schemas.openxmlformats.org/officeDocument/2006/relationships/image" Target="../media/image3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.png"/><Relationship Id="rId10" Type="http://schemas.openxmlformats.org/officeDocument/2006/relationships/image" Target="../media/image343.jpeg"/><Relationship Id="rId4" Type="http://schemas.openxmlformats.org/officeDocument/2006/relationships/image" Target="../media/image338.png"/><Relationship Id="rId9" Type="http://schemas.openxmlformats.org/officeDocument/2006/relationships/image" Target="../media/image3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5" Type="http://schemas.openxmlformats.org/officeDocument/2006/relationships/image" Target="../media/image347.png"/><Relationship Id="rId10" Type="http://schemas.openxmlformats.org/officeDocument/2006/relationships/image" Target="../media/image352.jpeg"/><Relationship Id="rId4" Type="http://schemas.openxmlformats.org/officeDocument/2006/relationships/image" Target="../media/image346.png"/><Relationship Id="rId9" Type="http://schemas.openxmlformats.org/officeDocument/2006/relationships/image" Target="../media/image3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2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3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3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sp>
        <p:nvSpPr>
          <p:cNvPr id="1048585" name="object 12"/>
          <p:cNvSpPr txBox="1"/>
          <p:nvPr/>
        </p:nvSpPr>
        <p:spPr>
          <a:xfrm>
            <a:off x="688975" y="2881954"/>
            <a:ext cx="7766050" cy="15474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R="585470" algn="ctr">
              <a:lnSpc>
                <a:spcPct val="100000"/>
              </a:lnSpc>
              <a:spcBef>
                <a:spcPts val="855"/>
              </a:spcBef>
            </a:pPr>
            <a:r>
              <a:rPr sz="28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PERIARTHRITIS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SHOULDER</a:t>
            </a:r>
            <a:endParaRPr sz="2800" dirty="0">
              <a:latin typeface="Times New Roman"/>
              <a:cs typeface="Times New Roman"/>
            </a:endParaRPr>
          </a:p>
          <a:p>
            <a:pPr marR="1287780" algn="ctr">
              <a:lnSpc>
                <a:spcPct val="100000"/>
              </a:lnSpc>
              <a:spcBef>
                <a:spcPts val="755"/>
              </a:spcBef>
            </a:pP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&amp;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ADHESIVE</a:t>
            </a:r>
            <a:r>
              <a:rPr sz="2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CAPSULITIS/FROZEN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SHOULDER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5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94" name="object 3"/>
          <p:cNvGrpSpPr/>
          <p:nvPr/>
        </p:nvGrpSpPr>
        <p:grpSpPr>
          <a:xfrm>
            <a:off x="220979" y="813816"/>
            <a:ext cx="4831080" cy="1455420"/>
            <a:chOff x="220979" y="813816"/>
            <a:chExt cx="4831080" cy="1455420"/>
          </a:xfrm>
        </p:grpSpPr>
        <p:pic>
          <p:nvPicPr>
            <p:cNvPr id="2097355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813816"/>
              <a:ext cx="4831080" cy="480060"/>
            </a:xfrm>
            <a:prstGeom prst="rect">
              <a:avLst/>
            </a:prstGeom>
          </p:spPr>
        </p:pic>
        <p:pic>
          <p:nvPicPr>
            <p:cNvPr id="2097356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1301496"/>
              <a:ext cx="4186428" cy="480060"/>
            </a:xfrm>
            <a:prstGeom prst="rect">
              <a:avLst/>
            </a:prstGeom>
          </p:spPr>
        </p:pic>
        <p:pic>
          <p:nvPicPr>
            <p:cNvPr id="2097357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979" y="1789176"/>
              <a:ext cx="2063495" cy="480060"/>
            </a:xfrm>
            <a:prstGeom prst="rect">
              <a:avLst/>
            </a:prstGeom>
          </p:spPr>
        </p:pic>
        <p:pic>
          <p:nvPicPr>
            <p:cNvPr id="2097358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555" y="1789176"/>
              <a:ext cx="600456" cy="480060"/>
            </a:xfrm>
            <a:prstGeom prst="rect">
              <a:avLst/>
            </a:prstGeom>
          </p:spPr>
        </p:pic>
      </p:grpSp>
      <p:sp>
        <p:nvSpPr>
          <p:cNvPr id="1048615" name="object 8"/>
          <p:cNvSpPr txBox="1">
            <a:spLocks noGrp="1"/>
          </p:cNvSpPr>
          <p:nvPr>
            <p:ph type="title"/>
          </p:nvPr>
        </p:nvSpPr>
        <p:spPr>
          <a:xfrm>
            <a:off x="459740" y="402082"/>
            <a:ext cx="435292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MANAGEMENT</a:t>
            </a:r>
            <a:r>
              <a:rPr sz="3200" spc="-65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spc="-35" dirty="0"/>
              <a:t>PA/FS </a:t>
            </a:r>
            <a:r>
              <a:rPr sz="3200" spc="-785" dirty="0"/>
              <a:t> </a:t>
            </a:r>
            <a:r>
              <a:rPr sz="3200" dirty="0">
                <a:solidFill>
                  <a:srgbClr val="92D050"/>
                </a:solidFill>
              </a:rPr>
              <a:t>DRUG </a:t>
            </a:r>
            <a:r>
              <a:rPr sz="3200" spc="-10" dirty="0">
                <a:solidFill>
                  <a:srgbClr val="92D050"/>
                </a:solidFill>
              </a:rPr>
              <a:t>MANAGEMENT </a:t>
            </a:r>
            <a:r>
              <a:rPr sz="3200" spc="-5" dirty="0">
                <a:solidFill>
                  <a:srgbClr val="92D050"/>
                </a:solidFill>
              </a:rPr>
              <a:t> </a:t>
            </a:r>
            <a:r>
              <a:rPr sz="3200" spc="5" dirty="0">
                <a:solidFill>
                  <a:srgbClr val="C00000"/>
                </a:solidFill>
              </a:rPr>
              <a:t>1.NSAID:-</a:t>
            </a:r>
            <a:endParaRPr sz="3200"/>
          </a:p>
        </p:txBody>
      </p:sp>
      <p:grpSp>
        <p:nvGrpSpPr>
          <p:cNvPr id="95" name="object 9"/>
          <p:cNvGrpSpPr/>
          <p:nvPr/>
        </p:nvGrpSpPr>
        <p:grpSpPr>
          <a:xfrm>
            <a:off x="283463" y="2545079"/>
            <a:ext cx="8653780" cy="3287395"/>
            <a:chOff x="283463" y="2545079"/>
            <a:chExt cx="8653780" cy="3287395"/>
          </a:xfrm>
        </p:grpSpPr>
        <p:pic>
          <p:nvPicPr>
            <p:cNvPr id="2097359" name="object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63" y="2545079"/>
              <a:ext cx="8234172" cy="361188"/>
            </a:xfrm>
            <a:prstGeom prst="rect">
              <a:avLst/>
            </a:prstGeom>
          </p:spPr>
        </p:pic>
        <p:pic>
          <p:nvPicPr>
            <p:cNvPr id="2097360" name="object 11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3" y="2910839"/>
              <a:ext cx="8653272" cy="361188"/>
            </a:xfrm>
            <a:prstGeom prst="rect">
              <a:avLst/>
            </a:prstGeom>
          </p:spPr>
        </p:pic>
        <p:pic>
          <p:nvPicPr>
            <p:cNvPr id="2097361" name="object 12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463" y="3276599"/>
              <a:ext cx="7985759" cy="361188"/>
            </a:xfrm>
            <a:prstGeom prst="rect">
              <a:avLst/>
            </a:prstGeom>
          </p:spPr>
        </p:pic>
        <p:pic>
          <p:nvPicPr>
            <p:cNvPr id="2097362" name="object 13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463" y="3642359"/>
              <a:ext cx="7389876" cy="361188"/>
            </a:xfrm>
            <a:prstGeom prst="rect">
              <a:avLst/>
            </a:prstGeom>
          </p:spPr>
        </p:pic>
        <p:pic>
          <p:nvPicPr>
            <p:cNvPr id="2097363" name="object 14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463" y="4008119"/>
              <a:ext cx="8279892" cy="361188"/>
            </a:xfrm>
            <a:prstGeom prst="rect">
              <a:avLst/>
            </a:prstGeom>
          </p:spPr>
        </p:pic>
        <p:pic>
          <p:nvPicPr>
            <p:cNvPr id="2097364" name="object 15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463" y="4373879"/>
              <a:ext cx="1412748" cy="361188"/>
            </a:xfrm>
            <a:prstGeom prst="rect">
              <a:avLst/>
            </a:prstGeom>
          </p:spPr>
        </p:pic>
        <p:pic>
          <p:nvPicPr>
            <p:cNvPr id="2097365" name="object 16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663" y="4739639"/>
              <a:ext cx="7208520" cy="361188"/>
            </a:xfrm>
            <a:prstGeom prst="rect">
              <a:avLst/>
            </a:prstGeom>
          </p:spPr>
        </p:pic>
        <p:pic>
          <p:nvPicPr>
            <p:cNvPr id="2097366" name="object 17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463" y="5105400"/>
              <a:ext cx="7138416" cy="361188"/>
            </a:xfrm>
            <a:prstGeom prst="rect">
              <a:avLst/>
            </a:prstGeom>
          </p:spPr>
        </p:pic>
        <p:pic>
          <p:nvPicPr>
            <p:cNvPr id="2097367" name="object 18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463" y="5471159"/>
              <a:ext cx="6716268" cy="361188"/>
            </a:xfrm>
            <a:prstGeom prst="rect">
              <a:avLst/>
            </a:prstGeom>
          </p:spPr>
        </p:pic>
      </p:grpSp>
      <p:sp>
        <p:nvSpPr>
          <p:cNvPr id="1048616" name="object 19"/>
          <p:cNvSpPr txBox="1"/>
          <p:nvPr/>
        </p:nvSpPr>
        <p:spPr>
          <a:xfrm>
            <a:off x="459740" y="2234310"/>
            <a:ext cx="822325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46425" algn="l"/>
                <a:tab pos="6323330" algn="l"/>
              </a:tabLst>
            </a:pP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ASPIRIN, 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CELECOXIB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(CELEBREX),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DICLOFENAC</a:t>
            </a:r>
            <a:r>
              <a:rPr sz="24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POTASSIUM 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(CATAFLAM),</a:t>
            </a:r>
            <a:r>
              <a:rPr sz="24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DICLOFENAC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SODIUM</a:t>
            </a:r>
            <a:r>
              <a:rPr sz="24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(VOLTAREN,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VOLTAREN</a:t>
            </a:r>
            <a:r>
              <a:rPr sz="24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XR), </a:t>
            </a:r>
            <a:r>
              <a:rPr sz="2400" spc="-58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DICLOFENAC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SODIUM</a:t>
            </a:r>
            <a:r>
              <a:rPr sz="2400" spc="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WITH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MISOPROSTOL</a:t>
            </a:r>
            <a:r>
              <a:rPr sz="2400" spc="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(ARTHROTEC),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IBUPROFEN,</a:t>
            </a:r>
            <a:r>
              <a:rPr sz="24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INDOMETHACIN</a:t>
            </a:r>
            <a:r>
              <a:rPr sz="24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(INDOCIN,</a:t>
            </a:r>
            <a:r>
              <a:rPr sz="24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INDOCIN</a:t>
            </a:r>
            <a:r>
              <a:rPr sz="24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SR), </a:t>
            </a:r>
            <a:r>
              <a:rPr sz="24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OXAPROZIN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(DAYPRO),	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PIROXICAM</a:t>
            </a:r>
            <a:r>
              <a:rPr sz="24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(FELDENE),	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ROFECOXIB </a:t>
            </a:r>
            <a:r>
              <a:rPr sz="24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(VIOXX)</a:t>
            </a:r>
            <a:endParaRPr sz="2400">
              <a:latin typeface="Franklin Gothic Medium"/>
              <a:cs typeface="Franklin Gothic Medium"/>
            </a:endParaRPr>
          </a:p>
          <a:p>
            <a:pPr marL="12700" marR="1375410" indent="76200">
              <a:lnSpc>
                <a:spcPct val="100000"/>
              </a:lnSpc>
              <a:tabLst>
                <a:tab pos="1786255" algn="l"/>
              </a:tabLst>
            </a:pP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MEFENAMIC</a:t>
            </a:r>
            <a:r>
              <a:rPr sz="24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ACID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(PONSTEL), 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MELOXICAM</a:t>
            </a:r>
            <a:r>
              <a:rPr sz="24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(MOBIC), </a:t>
            </a:r>
            <a:r>
              <a:rPr sz="2400" spc="-5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NABUMETONE</a:t>
            </a:r>
            <a:r>
              <a:rPr sz="24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(RELAFEN),</a:t>
            </a:r>
            <a:r>
              <a:rPr sz="24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NAPROXEN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(NAPROSYN,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NAPRELAN),	</a:t>
            </a:r>
            <a:r>
              <a:rPr sz="24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NAPROXEN</a:t>
            </a:r>
            <a:r>
              <a:rPr sz="24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SODIUM, KETOPROFEN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40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109" name="object 3"/>
          <p:cNvGrpSpPr/>
          <p:nvPr/>
        </p:nvGrpSpPr>
        <p:grpSpPr>
          <a:xfrm>
            <a:off x="259079" y="675131"/>
            <a:ext cx="2830195" cy="407034"/>
            <a:chOff x="259079" y="675131"/>
            <a:chExt cx="2830195" cy="407034"/>
          </a:xfrm>
        </p:grpSpPr>
        <p:pic>
          <p:nvPicPr>
            <p:cNvPr id="2097441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79" y="675131"/>
              <a:ext cx="2747772" cy="406908"/>
            </a:xfrm>
            <a:prstGeom prst="rect">
              <a:avLst/>
            </a:prstGeom>
          </p:spPr>
        </p:pic>
        <p:pic>
          <p:nvPicPr>
            <p:cNvPr id="2097442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0131" y="675131"/>
              <a:ext cx="509016" cy="406908"/>
            </a:xfrm>
            <a:prstGeom prst="rect">
              <a:avLst/>
            </a:prstGeom>
          </p:spPr>
        </p:pic>
      </p:grpSp>
      <p:grpSp>
        <p:nvGrpSpPr>
          <p:cNvPr id="110" name="object 6"/>
          <p:cNvGrpSpPr/>
          <p:nvPr/>
        </p:nvGrpSpPr>
        <p:grpSpPr>
          <a:xfrm>
            <a:off x="259079" y="1498091"/>
            <a:ext cx="8644255" cy="3287395"/>
            <a:chOff x="259079" y="1498091"/>
            <a:chExt cx="8644255" cy="3287395"/>
          </a:xfrm>
        </p:grpSpPr>
        <p:pic>
          <p:nvPicPr>
            <p:cNvPr id="2097443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79" y="1498091"/>
              <a:ext cx="8644128" cy="406908"/>
            </a:xfrm>
            <a:prstGeom prst="rect">
              <a:avLst/>
            </a:prstGeom>
          </p:spPr>
        </p:pic>
        <p:pic>
          <p:nvPicPr>
            <p:cNvPr id="2097444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79" y="1909572"/>
              <a:ext cx="2988564" cy="406908"/>
            </a:xfrm>
            <a:prstGeom prst="rect">
              <a:avLst/>
            </a:prstGeom>
          </p:spPr>
        </p:pic>
        <p:pic>
          <p:nvPicPr>
            <p:cNvPr id="2097445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79" y="2321052"/>
              <a:ext cx="8392668" cy="406908"/>
            </a:xfrm>
            <a:prstGeom prst="rect">
              <a:avLst/>
            </a:prstGeom>
          </p:spPr>
        </p:pic>
        <p:pic>
          <p:nvPicPr>
            <p:cNvPr id="2097446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079" y="2732531"/>
              <a:ext cx="5989320" cy="406908"/>
            </a:xfrm>
            <a:prstGeom prst="rect">
              <a:avLst/>
            </a:prstGeom>
          </p:spPr>
        </p:pic>
        <p:pic>
          <p:nvPicPr>
            <p:cNvPr id="2097447" name="object 11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079" y="3144012"/>
              <a:ext cx="6720840" cy="406908"/>
            </a:xfrm>
            <a:prstGeom prst="rect">
              <a:avLst/>
            </a:prstGeom>
          </p:spPr>
        </p:pic>
        <p:pic>
          <p:nvPicPr>
            <p:cNvPr id="2097448" name="object 12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079" y="3555491"/>
              <a:ext cx="8497824" cy="406908"/>
            </a:xfrm>
            <a:prstGeom prst="rect">
              <a:avLst/>
            </a:prstGeom>
          </p:spPr>
        </p:pic>
        <p:pic>
          <p:nvPicPr>
            <p:cNvPr id="2097449" name="object 13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079" y="3966971"/>
              <a:ext cx="7799832" cy="406907"/>
            </a:xfrm>
            <a:prstGeom prst="rect">
              <a:avLst/>
            </a:prstGeom>
          </p:spPr>
        </p:pic>
        <p:pic>
          <p:nvPicPr>
            <p:cNvPr id="2097450" name="object 14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79" y="4378452"/>
              <a:ext cx="6722364" cy="406907"/>
            </a:xfrm>
            <a:prstGeom prst="rect">
              <a:avLst/>
            </a:prstGeom>
          </p:spPr>
        </p:pic>
      </p:grpSp>
      <p:sp>
        <p:nvSpPr>
          <p:cNvPr id="1048622" name="object 15"/>
          <p:cNvSpPr txBox="1"/>
          <p:nvPr/>
        </p:nvSpPr>
        <p:spPr>
          <a:xfrm>
            <a:off x="459740" y="326847"/>
            <a:ext cx="823912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MANAGEMENT</a:t>
            </a:r>
            <a:r>
              <a:rPr sz="2700" spc="-5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:-</a:t>
            </a:r>
            <a:endParaRPr sz="2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sz="2700"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THE BASIC AIM </a:t>
            </a:r>
            <a:r>
              <a:rPr sz="270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OF </a:t>
            </a:r>
            <a:r>
              <a:rPr sz="2700" spc="-5" dirty="0">
                <a:solidFill>
                  <a:srgbClr val="00AF50"/>
                </a:solidFill>
                <a:latin typeface="Franklin Gothic Medium"/>
                <a:cs typeface="Franklin Gothic Medium"/>
              </a:rPr>
              <a:t>FROZEN SHOULDER EXERCISES ARE: </a:t>
            </a:r>
            <a:r>
              <a:rPr sz="2700" spc="-660" dirty="0">
                <a:solidFill>
                  <a:srgbClr val="00AF50"/>
                </a:solidFill>
                <a:latin typeface="Franklin Gothic Medium"/>
                <a:cs typeface="Franklin Gothic Medium"/>
              </a:rPr>
              <a:t> </a:t>
            </a: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REDUCE</a:t>
            </a:r>
            <a:r>
              <a:rPr sz="27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PAIN.</a:t>
            </a:r>
            <a:endParaRPr sz="2700">
              <a:latin typeface="Franklin Gothic Medium"/>
              <a:cs typeface="Franklin Gothic Medium"/>
            </a:endParaRPr>
          </a:p>
          <a:p>
            <a:pPr marL="12700" marR="336550">
              <a:lnSpc>
                <a:spcPct val="100000"/>
              </a:lnSpc>
              <a:spcBef>
                <a:spcPts val="5"/>
              </a:spcBef>
            </a:pP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</a:t>
            </a:r>
            <a:r>
              <a:rPr sz="27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INCREASE</a:t>
            </a: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EXTENSIBILITY</a:t>
            </a:r>
            <a:r>
              <a:rPr sz="27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OF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</a:t>
            </a:r>
            <a:r>
              <a:rPr sz="27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THICKENED</a:t>
            </a:r>
            <a:r>
              <a:rPr sz="27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AND </a:t>
            </a:r>
            <a:r>
              <a:rPr sz="2700" spc="-66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CONTRACTED</a:t>
            </a:r>
            <a:r>
              <a:rPr sz="2700" spc="-4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CAPSULE</a:t>
            </a:r>
            <a:r>
              <a:rPr sz="27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OF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</a:t>
            </a: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JOINT.</a:t>
            </a:r>
            <a:endParaRPr sz="27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</a:t>
            </a:r>
            <a:r>
              <a:rPr sz="27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IMPROVE </a:t>
            </a:r>
            <a:r>
              <a:rPr sz="27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MOBILITY</a:t>
            </a:r>
            <a:r>
              <a:rPr sz="27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OF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</a:t>
            </a:r>
            <a:r>
              <a:rPr sz="27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SHOULDER.</a:t>
            </a:r>
            <a:endParaRPr sz="2700">
              <a:latin typeface="Franklin Gothic Medium"/>
              <a:cs typeface="Franklin Gothic Medium"/>
            </a:endParaRPr>
          </a:p>
          <a:p>
            <a:pPr marL="12700" marR="233679">
              <a:lnSpc>
                <a:spcPct val="100000"/>
              </a:lnSpc>
            </a:pP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 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IMPROVE STRENGTH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OF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 MUSCLE. 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HOWEVER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IT </a:t>
            </a:r>
            <a:r>
              <a:rPr sz="2700" spc="-66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5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MAY </a:t>
            </a:r>
            <a:r>
              <a:rPr sz="27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BE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REMEMBERED </a:t>
            </a:r>
            <a:r>
              <a:rPr sz="2700" spc="-4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THAT </a:t>
            </a:r>
            <a:r>
              <a:rPr sz="27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STRENGTHENING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OF </a:t>
            </a:r>
            <a:r>
              <a:rPr sz="27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MUSCLE</a:t>
            </a: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IS </a:t>
            </a:r>
            <a:r>
              <a:rPr sz="27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SECONDARY</a:t>
            </a:r>
            <a:r>
              <a:rPr sz="2700" spc="-2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7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</a:t>
            </a:r>
            <a:r>
              <a:rPr sz="27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MOBILIZATION.</a:t>
            </a:r>
            <a:endParaRPr sz="27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51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112" name="object 3"/>
          <p:cNvGrpSpPr/>
          <p:nvPr/>
        </p:nvGrpSpPr>
        <p:grpSpPr>
          <a:xfrm>
            <a:off x="220979" y="737616"/>
            <a:ext cx="8278495" cy="967740"/>
            <a:chOff x="220979" y="737616"/>
            <a:chExt cx="8278495" cy="967740"/>
          </a:xfrm>
        </p:grpSpPr>
        <p:pic>
          <p:nvPicPr>
            <p:cNvPr id="2097452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737616"/>
              <a:ext cx="8278368" cy="480060"/>
            </a:xfrm>
            <a:prstGeom prst="rect">
              <a:avLst/>
            </a:prstGeom>
          </p:spPr>
        </p:pic>
        <p:pic>
          <p:nvPicPr>
            <p:cNvPr id="2097453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79" y="1225296"/>
              <a:ext cx="3078480" cy="480060"/>
            </a:xfrm>
            <a:prstGeom prst="rect">
              <a:avLst/>
            </a:prstGeom>
          </p:spPr>
        </p:pic>
        <p:pic>
          <p:nvPicPr>
            <p:cNvPr id="2097454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6540" y="1225296"/>
              <a:ext cx="600456" cy="480060"/>
            </a:xfrm>
            <a:prstGeom prst="rect">
              <a:avLst/>
            </a:prstGeom>
          </p:spPr>
        </p:pic>
      </p:grpSp>
      <p:sp>
        <p:nvSpPr>
          <p:cNvPr id="1048623" name="object 7"/>
          <p:cNvSpPr txBox="1">
            <a:spLocks noGrp="1"/>
          </p:cNvSpPr>
          <p:nvPr>
            <p:ph type="title"/>
          </p:nvPr>
        </p:nvSpPr>
        <p:spPr>
          <a:xfrm>
            <a:off x="459740" y="325882"/>
            <a:ext cx="77019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AF50"/>
                </a:solidFill>
              </a:rPr>
              <a:t>MANAGEMENT </a:t>
            </a:r>
            <a:r>
              <a:rPr sz="3200" dirty="0">
                <a:solidFill>
                  <a:srgbClr val="00AF50"/>
                </a:solidFill>
              </a:rPr>
              <a:t>OF </a:t>
            </a:r>
            <a:r>
              <a:rPr sz="3200" spc="-80" dirty="0">
                <a:solidFill>
                  <a:srgbClr val="00AF50"/>
                </a:solidFill>
              </a:rPr>
              <a:t>PA/F. </a:t>
            </a:r>
            <a:r>
              <a:rPr sz="3200" spc="-5" dirty="0">
                <a:solidFill>
                  <a:srgbClr val="00AF50"/>
                </a:solidFill>
              </a:rPr>
              <a:t>S. </a:t>
            </a:r>
            <a:r>
              <a:rPr sz="3200" dirty="0">
                <a:solidFill>
                  <a:srgbClr val="00AF50"/>
                </a:solidFill>
              </a:rPr>
              <a:t>CLASSIFIED </a:t>
            </a:r>
            <a:r>
              <a:rPr sz="3200" spc="-10" dirty="0">
                <a:solidFill>
                  <a:srgbClr val="00AF50"/>
                </a:solidFill>
              </a:rPr>
              <a:t>INTO </a:t>
            </a:r>
            <a:r>
              <a:rPr sz="3200" spc="-785" dirty="0">
                <a:solidFill>
                  <a:srgbClr val="00AF50"/>
                </a:solidFill>
              </a:rPr>
              <a:t> </a:t>
            </a:r>
            <a:r>
              <a:rPr sz="3200" spc="-5" dirty="0">
                <a:solidFill>
                  <a:srgbClr val="00AF50"/>
                </a:solidFill>
              </a:rPr>
              <a:t>THREE</a:t>
            </a:r>
            <a:r>
              <a:rPr sz="3200" spc="-25" dirty="0">
                <a:solidFill>
                  <a:srgbClr val="00AF50"/>
                </a:solidFill>
              </a:rPr>
              <a:t> </a:t>
            </a:r>
            <a:r>
              <a:rPr sz="3200" spc="-50" dirty="0">
                <a:solidFill>
                  <a:srgbClr val="00AF50"/>
                </a:solidFill>
              </a:rPr>
              <a:t>STAGE</a:t>
            </a:r>
            <a:r>
              <a:rPr sz="3200" spc="-35" dirty="0">
                <a:solidFill>
                  <a:srgbClr val="00AF50"/>
                </a:solidFill>
              </a:rPr>
              <a:t> </a:t>
            </a:r>
            <a:r>
              <a:rPr sz="3200" spc="5" dirty="0">
                <a:solidFill>
                  <a:srgbClr val="00AF50"/>
                </a:solidFill>
              </a:rPr>
              <a:t>:-</a:t>
            </a:r>
            <a:endParaRPr sz="3200"/>
          </a:p>
        </p:txBody>
      </p:sp>
      <p:grpSp>
        <p:nvGrpSpPr>
          <p:cNvPr id="113" name="object 8"/>
          <p:cNvGrpSpPr/>
          <p:nvPr/>
        </p:nvGrpSpPr>
        <p:grpSpPr>
          <a:xfrm>
            <a:off x="298704" y="1591055"/>
            <a:ext cx="8027034" cy="1003300"/>
            <a:chOff x="298704" y="1591055"/>
            <a:chExt cx="8027034" cy="1003300"/>
          </a:xfrm>
        </p:grpSpPr>
        <p:pic>
          <p:nvPicPr>
            <p:cNvPr id="2097455" name="object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04" y="1591055"/>
              <a:ext cx="4309872" cy="332232"/>
            </a:xfrm>
            <a:prstGeom prst="rect">
              <a:avLst/>
            </a:prstGeom>
          </p:spPr>
        </p:pic>
        <p:pic>
          <p:nvPicPr>
            <p:cNvPr id="2097456" name="object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1104" y="1591055"/>
              <a:ext cx="615696" cy="332232"/>
            </a:xfrm>
            <a:prstGeom prst="rect">
              <a:avLst/>
            </a:prstGeom>
          </p:spPr>
        </p:pic>
        <p:pic>
          <p:nvPicPr>
            <p:cNvPr id="2097457" name="object 11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7907" y="1591055"/>
              <a:ext cx="2327147" cy="332232"/>
            </a:xfrm>
            <a:prstGeom prst="rect">
              <a:avLst/>
            </a:prstGeom>
          </p:spPr>
        </p:pic>
        <p:pic>
          <p:nvPicPr>
            <p:cNvPr id="2097458" name="object 12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4" y="1926335"/>
              <a:ext cx="5428488" cy="332232"/>
            </a:xfrm>
            <a:prstGeom prst="rect">
              <a:avLst/>
            </a:prstGeom>
          </p:spPr>
        </p:pic>
        <p:pic>
          <p:nvPicPr>
            <p:cNvPr id="2097459" name="object 13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9719" y="1926335"/>
              <a:ext cx="548639" cy="332232"/>
            </a:xfrm>
            <a:prstGeom prst="rect">
              <a:avLst/>
            </a:prstGeom>
          </p:spPr>
        </p:pic>
        <p:pic>
          <p:nvPicPr>
            <p:cNvPr id="2097460" name="object 14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0888" y="1926335"/>
              <a:ext cx="2423160" cy="332232"/>
            </a:xfrm>
            <a:prstGeom prst="rect">
              <a:avLst/>
            </a:prstGeom>
          </p:spPr>
        </p:pic>
        <p:pic>
          <p:nvPicPr>
            <p:cNvPr id="2097461" name="object 15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704" y="2261615"/>
              <a:ext cx="5084064" cy="332232"/>
            </a:xfrm>
            <a:prstGeom prst="rect">
              <a:avLst/>
            </a:prstGeom>
          </p:spPr>
        </p:pic>
        <p:pic>
          <p:nvPicPr>
            <p:cNvPr id="2097462" name="object 16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5295" y="2261615"/>
              <a:ext cx="682751" cy="332232"/>
            </a:xfrm>
            <a:prstGeom prst="rect">
              <a:avLst/>
            </a:prstGeom>
          </p:spPr>
        </p:pic>
        <p:pic>
          <p:nvPicPr>
            <p:cNvPr id="2097463" name="object 17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0575" y="2261615"/>
              <a:ext cx="2955035" cy="332232"/>
            </a:xfrm>
            <a:prstGeom prst="rect">
              <a:avLst/>
            </a:prstGeom>
          </p:spPr>
        </p:pic>
      </p:grpSp>
      <p:grpSp>
        <p:nvGrpSpPr>
          <p:cNvPr id="114" name="object 18"/>
          <p:cNvGrpSpPr/>
          <p:nvPr/>
        </p:nvGrpSpPr>
        <p:grpSpPr>
          <a:xfrm>
            <a:off x="298704" y="2932176"/>
            <a:ext cx="8845550" cy="3685540"/>
            <a:chOff x="298704" y="2932176"/>
            <a:chExt cx="8845550" cy="3685540"/>
          </a:xfrm>
        </p:grpSpPr>
        <p:pic>
          <p:nvPicPr>
            <p:cNvPr id="2097464" name="object 19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808" y="2932176"/>
              <a:ext cx="4309872" cy="332232"/>
            </a:xfrm>
            <a:prstGeom prst="rect">
              <a:avLst/>
            </a:prstGeom>
          </p:spPr>
        </p:pic>
        <p:pic>
          <p:nvPicPr>
            <p:cNvPr id="2097465" name="object 2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31207" y="2932176"/>
              <a:ext cx="615696" cy="332232"/>
            </a:xfrm>
            <a:prstGeom prst="rect">
              <a:avLst/>
            </a:prstGeom>
          </p:spPr>
        </p:pic>
        <p:pic>
          <p:nvPicPr>
            <p:cNvPr id="2097466" name="object 21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68012" y="2932176"/>
              <a:ext cx="2392680" cy="332232"/>
            </a:xfrm>
            <a:prstGeom prst="rect">
              <a:avLst/>
            </a:prstGeom>
          </p:spPr>
        </p:pic>
        <p:pic>
          <p:nvPicPr>
            <p:cNvPr id="2097467" name="object 22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13219" y="2932176"/>
              <a:ext cx="414527" cy="332232"/>
            </a:xfrm>
            <a:prstGeom prst="rect">
              <a:avLst/>
            </a:prstGeom>
          </p:spPr>
        </p:pic>
        <p:pic>
          <p:nvPicPr>
            <p:cNvPr id="2097468" name="object 23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8704" y="3267456"/>
              <a:ext cx="1578864" cy="332232"/>
            </a:xfrm>
            <a:prstGeom prst="rect">
              <a:avLst/>
            </a:prstGeom>
          </p:spPr>
        </p:pic>
        <p:pic>
          <p:nvPicPr>
            <p:cNvPr id="2097469" name="object 24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0095" y="3267456"/>
              <a:ext cx="414528" cy="332232"/>
            </a:xfrm>
            <a:prstGeom prst="rect">
              <a:avLst/>
            </a:prstGeom>
          </p:spPr>
        </p:pic>
        <p:pic>
          <p:nvPicPr>
            <p:cNvPr id="2097470" name="object 25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67256" y="3267456"/>
              <a:ext cx="7476744" cy="332232"/>
            </a:xfrm>
            <a:prstGeom prst="rect">
              <a:avLst/>
            </a:prstGeom>
          </p:spPr>
        </p:pic>
        <p:pic>
          <p:nvPicPr>
            <p:cNvPr id="2097471" name="object 26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8704" y="3602736"/>
              <a:ext cx="2168652" cy="332231"/>
            </a:xfrm>
            <a:prstGeom prst="rect">
              <a:avLst/>
            </a:prstGeom>
          </p:spPr>
        </p:pic>
        <p:pic>
          <p:nvPicPr>
            <p:cNvPr id="2097472" name="object 27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8704" y="3938016"/>
              <a:ext cx="7874508" cy="332231"/>
            </a:xfrm>
            <a:prstGeom prst="rect">
              <a:avLst/>
            </a:prstGeom>
          </p:spPr>
        </p:pic>
        <p:pic>
          <p:nvPicPr>
            <p:cNvPr id="2097473" name="object 28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8704" y="4273296"/>
              <a:ext cx="2129028" cy="332231"/>
            </a:xfrm>
            <a:prstGeom prst="rect">
              <a:avLst/>
            </a:prstGeom>
          </p:spPr>
        </p:pic>
        <p:pic>
          <p:nvPicPr>
            <p:cNvPr id="2097474" name="object 29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8704" y="4608576"/>
              <a:ext cx="3299460" cy="332231"/>
            </a:xfrm>
            <a:prstGeom prst="rect">
              <a:avLst/>
            </a:prstGeom>
          </p:spPr>
        </p:pic>
        <p:pic>
          <p:nvPicPr>
            <p:cNvPr id="2097475" name="object 30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50692" y="4608576"/>
              <a:ext cx="414528" cy="332231"/>
            </a:xfrm>
            <a:prstGeom prst="rect">
              <a:avLst/>
            </a:prstGeom>
          </p:spPr>
        </p:pic>
        <p:pic>
          <p:nvPicPr>
            <p:cNvPr id="2097476" name="object 31"/>
            <p:cNvPicPr>
              <a:picLocks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86327" y="4608576"/>
              <a:ext cx="4812791" cy="332231"/>
            </a:xfrm>
            <a:prstGeom prst="rect">
              <a:avLst/>
            </a:prstGeom>
          </p:spPr>
        </p:pic>
        <p:pic>
          <p:nvPicPr>
            <p:cNvPr id="2097477" name="object 32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8704" y="4943855"/>
              <a:ext cx="4623816" cy="332231"/>
            </a:xfrm>
            <a:prstGeom prst="rect">
              <a:avLst/>
            </a:prstGeom>
          </p:spPr>
        </p:pic>
        <p:pic>
          <p:nvPicPr>
            <p:cNvPr id="2097478" name="object 33"/>
            <p:cNvPicPr>
              <a:picLocks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704" y="5279136"/>
              <a:ext cx="8523732" cy="332231"/>
            </a:xfrm>
            <a:prstGeom prst="rect">
              <a:avLst/>
            </a:prstGeom>
          </p:spPr>
        </p:pic>
        <p:pic>
          <p:nvPicPr>
            <p:cNvPr id="2097479" name="object 34"/>
            <p:cNvPicPr>
              <a:picLocks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8704" y="5614416"/>
              <a:ext cx="816863" cy="332231"/>
            </a:xfrm>
            <a:prstGeom prst="rect">
              <a:avLst/>
            </a:prstGeom>
          </p:spPr>
        </p:pic>
        <p:pic>
          <p:nvPicPr>
            <p:cNvPr id="2097480" name="object 35"/>
            <p:cNvPicPr>
              <a:picLocks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8095" y="5614416"/>
              <a:ext cx="1033272" cy="332231"/>
            </a:xfrm>
            <a:prstGeom prst="rect">
              <a:avLst/>
            </a:prstGeom>
          </p:spPr>
        </p:pic>
        <p:pic>
          <p:nvPicPr>
            <p:cNvPr id="2097481" name="object 36"/>
            <p:cNvPicPr>
              <a:picLocks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53895" y="5614416"/>
              <a:ext cx="1897379" cy="332231"/>
            </a:xfrm>
            <a:prstGeom prst="rect">
              <a:avLst/>
            </a:prstGeom>
          </p:spPr>
        </p:pic>
        <p:pic>
          <p:nvPicPr>
            <p:cNvPr id="2097482" name="object 37"/>
            <p:cNvPicPr>
              <a:picLocks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03804" y="5614416"/>
              <a:ext cx="987552" cy="332231"/>
            </a:xfrm>
            <a:prstGeom prst="rect">
              <a:avLst/>
            </a:prstGeom>
          </p:spPr>
        </p:pic>
        <p:pic>
          <p:nvPicPr>
            <p:cNvPr id="2097483" name="object 38"/>
            <p:cNvPicPr>
              <a:picLocks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43883" y="5614416"/>
              <a:ext cx="2180843" cy="332231"/>
            </a:xfrm>
            <a:prstGeom prst="rect">
              <a:avLst/>
            </a:prstGeom>
          </p:spPr>
        </p:pic>
        <p:pic>
          <p:nvPicPr>
            <p:cNvPr id="2097484" name="object 39"/>
            <p:cNvPicPr>
              <a:picLocks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77256" y="5614416"/>
              <a:ext cx="987551" cy="332231"/>
            </a:xfrm>
            <a:prstGeom prst="rect">
              <a:avLst/>
            </a:prstGeom>
          </p:spPr>
        </p:pic>
        <p:pic>
          <p:nvPicPr>
            <p:cNvPr id="2097485" name="object 40"/>
            <p:cNvPicPr>
              <a:picLocks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17336" y="5614416"/>
              <a:ext cx="414528" cy="332231"/>
            </a:xfrm>
            <a:prstGeom prst="rect">
              <a:avLst/>
            </a:prstGeom>
          </p:spPr>
        </p:pic>
        <p:pic>
          <p:nvPicPr>
            <p:cNvPr id="2097486" name="object 41"/>
            <p:cNvPicPr>
              <a:picLocks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8704" y="5949696"/>
              <a:ext cx="8593836" cy="332231"/>
            </a:xfrm>
            <a:prstGeom prst="rect">
              <a:avLst/>
            </a:prstGeom>
          </p:spPr>
        </p:pic>
        <p:pic>
          <p:nvPicPr>
            <p:cNvPr id="2097487" name="object 42"/>
            <p:cNvPicPr>
              <a:picLocks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8704" y="6284976"/>
              <a:ext cx="1481328" cy="332232"/>
            </a:xfrm>
            <a:prstGeom prst="rect">
              <a:avLst/>
            </a:prstGeom>
          </p:spPr>
        </p:pic>
      </p:grpSp>
      <p:sp>
        <p:nvSpPr>
          <p:cNvPr id="1048624" name="object 43"/>
          <p:cNvSpPr txBox="1"/>
          <p:nvPr/>
        </p:nvSpPr>
        <p:spPr>
          <a:xfrm>
            <a:off x="459740" y="1305813"/>
            <a:ext cx="831024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025" indent="-31496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27660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FIRST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PAIN)</a:t>
            </a:r>
            <a:r>
              <a:rPr sz="2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----</a:t>
            </a:r>
            <a:r>
              <a:rPr sz="22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3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6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MONTH)</a:t>
            </a:r>
            <a:endParaRPr sz="2200">
              <a:latin typeface="Franklin Gothic Medium"/>
              <a:cs typeface="Franklin Gothic Medium"/>
            </a:endParaRPr>
          </a:p>
          <a:p>
            <a:pPr marL="327025" indent="-314960">
              <a:lnSpc>
                <a:spcPct val="100000"/>
              </a:lnSpc>
              <a:buAutoNum type="arabicParenR"/>
              <a:tabLst>
                <a:tab pos="327660" algn="l"/>
                <a:tab pos="2324100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SECOND</a:t>
            </a:r>
            <a:r>
              <a:rPr sz="22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	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STIFFNESS)</a:t>
            </a:r>
            <a:r>
              <a:rPr sz="22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---(3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18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MONTH)</a:t>
            </a:r>
            <a:endParaRPr sz="2200">
              <a:latin typeface="Franklin Gothic Medium"/>
              <a:cs typeface="Franklin Gothic Medium"/>
            </a:endParaRPr>
          </a:p>
          <a:p>
            <a:pPr marL="327660" indent="-315595">
              <a:lnSpc>
                <a:spcPct val="100000"/>
              </a:lnSpc>
              <a:buAutoNum type="arabicParenR"/>
              <a:tabLst>
                <a:tab pos="328295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THIRD</a:t>
            </a:r>
            <a:r>
              <a:rPr sz="22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RECOVERY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)-----(6</a:t>
            </a:r>
            <a:r>
              <a:rPr sz="2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MONTH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2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YRS.)</a:t>
            </a:r>
            <a:endParaRPr sz="2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Franklin Gothic Medium"/>
              <a:buAutoNum type="arabicParenR"/>
            </a:pPr>
            <a:endParaRPr sz="2300">
              <a:latin typeface="Franklin Gothic Medium"/>
              <a:cs typeface="Franklin Gothic Medium"/>
            </a:endParaRPr>
          </a:p>
          <a:p>
            <a:pPr marL="396875" lvl="1" indent="-314960">
              <a:lnSpc>
                <a:spcPct val="100000"/>
              </a:lnSpc>
              <a:buAutoNum type="arabicParenR"/>
              <a:tabLst>
                <a:tab pos="397510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FIRST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PAIN)</a:t>
            </a:r>
            <a:r>
              <a:rPr sz="2200" spc="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----</a:t>
            </a:r>
            <a:r>
              <a:rPr sz="2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3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6 MONTH):-</a:t>
            </a:r>
            <a:endParaRPr sz="22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318770" algn="l"/>
              </a:tabLst>
            </a:pP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NSAIDS-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FIRST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LINE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MEDICATION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 </a:t>
            </a:r>
            <a:r>
              <a:rPr sz="22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PAIN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CONTROL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ASSOCIATED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ANTACID.</a:t>
            </a:r>
            <a:endParaRPr sz="2200">
              <a:latin typeface="Franklin Gothic Medium"/>
              <a:cs typeface="Franklin Gothic Medium"/>
            </a:endParaRPr>
          </a:p>
          <a:p>
            <a:pPr marL="12700" marR="836294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GH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JOINT INJECTION: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CORTICOSTEROID/LOCAL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ANESTHETIC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COMBINATION.</a:t>
            </a:r>
            <a:endParaRPr sz="2200">
              <a:latin typeface="Franklin Gothic Medium"/>
              <a:cs typeface="Franklin Gothic Medium"/>
            </a:endParaRPr>
          </a:p>
          <a:p>
            <a:pPr marL="12700" marR="806450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ORAL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STEROID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TAPER-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PATIENTS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REFRACTIVE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OR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SYMPTOMATIC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FROZEN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SHOULDER.</a:t>
            </a:r>
            <a:endParaRPr sz="2200">
              <a:latin typeface="Franklin Gothic Medium"/>
              <a:cs typeface="Franklin Gothic Medium"/>
            </a:endParaRPr>
          </a:p>
          <a:p>
            <a:pPr marL="312420" indent="-30035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THERAPEUTIC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MODALITIES</a:t>
            </a:r>
            <a:r>
              <a:rPr sz="2200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ICE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</a:t>
            </a: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20 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MIN,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ULTRASOUND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0.8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1.2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WTTS.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5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7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MINS,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HVGS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25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MINS.</a:t>
            </a:r>
            <a:endParaRPr sz="2200">
              <a:latin typeface="Franklin Gothic Medium"/>
              <a:cs typeface="Franklin Gothic Medium"/>
            </a:endParaRPr>
          </a:p>
          <a:p>
            <a:pPr marL="12700" marR="113030">
              <a:lnSpc>
                <a:spcPct val="100000"/>
              </a:lnSpc>
            </a:pPr>
            <a:r>
              <a:rPr sz="22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APPLY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MOIST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HEAT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BEFORE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THERAPY</a:t>
            </a:r>
            <a:r>
              <a:rPr sz="2200" spc="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ICE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4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PACK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7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AT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END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SESSION.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8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116" name="object 3"/>
          <p:cNvGrpSpPr/>
          <p:nvPr/>
        </p:nvGrpSpPr>
        <p:grpSpPr>
          <a:xfrm>
            <a:off x="298704" y="844296"/>
            <a:ext cx="8432800" cy="3350260"/>
            <a:chOff x="298704" y="844296"/>
            <a:chExt cx="8432800" cy="3350260"/>
          </a:xfrm>
        </p:grpSpPr>
        <p:pic>
          <p:nvPicPr>
            <p:cNvPr id="2097489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844296"/>
              <a:ext cx="3070860" cy="332232"/>
            </a:xfrm>
            <a:prstGeom prst="rect">
              <a:avLst/>
            </a:prstGeom>
          </p:spPr>
        </p:pic>
        <p:pic>
          <p:nvPicPr>
            <p:cNvPr id="2097490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196" y="844296"/>
              <a:ext cx="5216652" cy="332232"/>
            </a:xfrm>
            <a:prstGeom prst="rect">
              <a:avLst/>
            </a:prstGeom>
          </p:spPr>
        </p:pic>
        <p:pic>
          <p:nvPicPr>
            <p:cNvPr id="2097491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04" y="1179576"/>
              <a:ext cx="8432292" cy="332232"/>
            </a:xfrm>
            <a:prstGeom prst="rect">
              <a:avLst/>
            </a:prstGeom>
          </p:spPr>
        </p:pic>
        <p:pic>
          <p:nvPicPr>
            <p:cNvPr id="2097492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04" y="1514856"/>
              <a:ext cx="2235708" cy="332232"/>
            </a:xfrm>
            <a:prstGeom prst="rect">
              <a:avLst/>
            </a:prstGeom>
          </p:spPr>
        </p:pic>
        <p:pic>
          <p:nvPicPr>
            <p:cNvPr id="2097493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6939" y="1514856"/>
              <a:ext cx="414527" cy="332232"/>
            </a:xfrm>
            <a:prstGeom prst="rect">
              <a:avLst/>
            </a:prstGeom>
          </p:spPr>
        </p:pic>
        <p:pic>
          <p:nvPicPr>
            <p:cNvPr id="2097494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04" y="1850136"/>
              <a:ext cx="3608832" cy="332232"/>
            </a:xfrm>
            <a:prstGeom prst="rect">
              <a:avLst/>
            </a:prstGeom>
          </p:spPr>
        </p:pic>
        <p:pic>
          <p:nvPicPr>
            <p:cNvPr id="2097495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4" y="2185416"/>
              <a:ext cx="4846320" cy="332232"/>
            </a:xfrm>
            <a:prstGeom prst="rect">
              <a:avLst/>
            </a:prstGeom>
          </p:spPr>
        </p:pic>
        <p:pic>
          <p:nvPicPr>
            <p:cNvPr id="2097496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704" y="2520696"/>
              <a:ext cx="3793236" cy="332232"/>
            </a:xfrm>
            <a:prstGeom prst="rect">
              <a:avLst/>
            </a:prstGeom>
          </p:spPr>
        </p:pic>
        <p:pic>
          <p:nvPicPr>
            <p:cNvPr id="2097497" name="object 12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04" y="2855975"/>
              <a:ext cx="4270248" cy="332232"/>
            </a:xfrm>
            <a:prstGeom prst="rect">
              <a:avLst/>
            </a:prstGeom>
          </p:spPr>
        </p:pic>
        <p:pic>
          <p:nvPicPr>
            <p:cNvPr id="2097498" name="object 13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1480" y="2855975"/>
              <a:ext cx="414527" cy="332232"/>
            </a:xfrm>
            <a:prstGeom prst="rect">
              <a:avLst/>
            </a:prstGeom>
          </p:spPr>
        </p:pic>
        <p:pic>
          <p:nvPicPr>
            <p:cNvPr id="2097499" name="object 14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8536" y="2855975"/>
              <a:ext cx="4340352" cy="332232"/>
            </a:xfrm>
            <a:prstGeom prst="rect">
              <a:avLst/>
            </a:prstGeom>
          </p:spPr>
        </p:pic>
        <p:pic>
          <p:nvPicPr>
            <p:cNvPr id="2097500" name="object 15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704" y="3191256"/>
              <a:ext cx="5369052" cy="332232"/>
            </a:xfrm>
            <a:prstGeom prst="rect">
              <a:avLst/>
            </a:prstGeom>
          </p:spPr>
        </p:pic>
        <p:pic>
          <p:nvPicPr>
            <p:cNvPr id="2097501" name="object 16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8704" y="3526536"/>
              <a:ext cx="8109204" cy="332231"/>
            </a:xfrm>
            <a:prstGeom prst="rect">
              <a:avLst/>
            </a:prstGeom>
          </p:spPr>
        </p:pic>
        <p:pic>
          <p:nvPicPr>
            <p:cNvPr id="2097502" name="object 17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8704" y="3861816"/>
              <a:ext cx="2125980" cy="332231"/>
            </a:xfrm>
            <a:prstGeom prst="rect">
              <a:avLst/>
            </a:prstGeom>
          </p:spPr>
        </p:pic>
        <p:pic>
          <p:nvPicPr>
            <p:cNvPr id="2097503" name="object 18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7211" y="3861816"/>
              <a:ext cx="414527" cy="332231"/>
            </a:xfrm>
            <a:prstGeom prst="rect">
              <a:avLst/>
            </a:prstGeom>
          </p:spPr>
        </p:pic>
        <p:pic>
          <p:nvPicPr>
            <p:cNvPr id="2097504" name="object 19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44268" y="3861816"/>
              <a:ext cx="2558796" cy="332231"/>
            </a:xfrm>
            <a:prstGeom prst="rect">
              <a:avLst/>
            </a:prstGeom>
          </p:spPr>
        </p:pic>
      </p:grpSp>
      <p:grpSp>
        <p:nvGrpSpPr>
          <p:cNvPr id="117" name="object 20"/>
          <p:cNvGrpSpPr/>
          <p:nvPr/>
        </p:nvGrpSpPr>
        <p:grpSpPr>
          <a:xfrm>
            <a:off x="298704" y="4532376"/>
            <a:ext cx="7938770" cy="2009139"/>
            <a:chOff x="298704" y="4532376"/>
            <a:chExt cx="7938770" cy="2009139"/>
          </a:xfrm>
        </p:grpSpPr>
        <p:pic>
          <p:nvPicPr>
            <p:cNvPr id="2097505" name="object 21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8704" y="4532376"/>
              <a:ext cx="7938516" cy="332231"/>
            </a:xfrm>
            <a:prstGeom prst="rect">
              <a:avLst/>
            </a:prstGeom>
          </p:spPr>
        </p:pic>
        <p:pic>
          <p:nvPicPr>
            <p:cNvPr id="2097506" name="object 22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8704" y="4867656"/>
              <a:ext cx="1862327" cy="332231"/>
            </a:xfrm>
            <a:prstGeom prst="rect">
              <a:avLst/>
            </a:prstGeom>
          </p:spPr>
        </p:pic>
        <p:pic>
          <p:nvPicPr>
            <p:cNvPr id="2097507" name="object 23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13559" y="4867656"/>
              <a:ext cx="548639" cy="332231"/>
            </a:xfrm>
            <a:prstGeom prst="rect">
              <a:avLst/>
            </a:prstGeom>
          </p:spPr>
        </p:pic>
        <p:pic>
          <p:nvPicPr>
            <p:cNvPr id="2097508" name="object 24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8808" y="5202936"/>
              <a:ext cx="5187696" cy="332231"/>
            </a:xfrm>
            <a:prstGeom prst="rect">
              <a:avLst/>
            </a:prstGeom>
          </p:spPr>
        </p:pic>
        <p:pic>
          <p:nvPicPr>
            <p:cNvPr id="2097509" name="object 25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09032" y="5202936"/>
              <a:ext cx="416051" cy="332231"/>
            </a:xfrm>
            <a:prstGeom prst="rect">
              <a:avLst/>
            </a:prstGeom>
          </p:spPr>
        </p:pic>
        <p:pic>
          <p:nvPicPr>
            <p:cNvPr id="2097510" name="object 26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46192" y="5202936"/>
              <a:ext cx="512063" cy="332231"/>
            </a:xfrm>
            <a:prstGeom prst="rect">
              <a:avLst/>
            </a:prstGeom>
          </p:spPr>
        </p:pic>
        <p:pic>
          <p:nvPicPr>
            <p:cNvPr id="2097511" name="object 27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8704" y="5538216"/>
              <a:ext cx="5623560" cy="332231"/>
            </a:xfrm>
            <a:prstGeom prst="rect">
              <a:avLst/>
            </a:prstGeom>
          </p:spPr>
        </p:pic>
        <p:pic>
          <p:nvPicPr>
            <p:cNvPr id="2097512" name="object 28"/>
            <p:cNvPicPr>
              <a:picLocks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8704" y="5873496"/>
              <a:ext cx="4994148" cy="332231"/>
            </a:xfrm>
            <a:prstGeom prst="rect">
              <a:avLst/>
            </a:prstGeom>
          </p:spPr>
        </p:pic>
        <p:pic>
          <p:nvPicPr>
            <p:cNvPr id="2097513" name="object 29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8704" y="6208776"/>
              <a:ext cx="5274564" cy="332232"/>
            </a:xfrm>
            <a:prstGeom prst="rect">
              <a:avLst/>
            </a:prstGeom>
          </p:spPr>
        </p:pic>
      </p:grpSp>
      <p:sp>
        <p:nvSpPr>
          <p:cNvPr id="1048625" name="object 30"/>
          <p:cNvSpPr txBox="1"/>
          <p:nvPr/>
        </p:nvSpPr>
        <p:spPr>
          <a:xfrm>
            <a:off x="459740" y="559054"/>
            <a:ext cx="8038465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13055" algn="l"/>
              </a:tabLst>
            </a:pP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INITIALLY</a:t>
            </a:r>
            <a:r>
              <a:rPr sz="2200" spc="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FOCUS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ON</a:t>
            </a:r>
            <a:r>
              <a:rPr sz="22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FORWARD</a:t>
            </a:r>
            <a:r>
              <a:rPr sz="2200" i="1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FLEXION</a:t>
            </a:r>
            <a:r>
              <a:rPr sz="2200" i="1" spc="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2200" i="1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INTERNAL</a:t>
            </a:r>
            <a:r>
              <a:rPr sz="2200" i="1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 </a:t>
            </a:r>
            <a:r>
              <a:rPr sz="2200" i="1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EXTERNAL </a:t>
            </a:r>
            <a:r>
              <a:rPr sz="2200" i="1" spc="-4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ROTATION</a:t>
            </a:r>
            <a:r>
              <a:rPr sz="2200" i="1" spc="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</a:t>
            </a:r>
            <a:r>
              <a:rPr sz="2200" i="1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</a:t>
            </a:r>
            <a:r>
              <a:rPr sz="2200" i="1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ARM</a:t>
            </a:r>
            <a:r>
              <a:rPr sz="2200" i="1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6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AT</a:t>
            </a:r>
            <a:r>
              <a:rPr sz="2200" i="1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</a:t>
            </a:r>
            <a:r>
              <a:rPr sz="2200" i="1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SIDE,</a:t>
            </a:r>
            <a:r>
              <a:rPr sz="2200" i="1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2200" i="1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</a:t>
            </a:r>
            <a:r>
              <a:rPr sz="2200" i="1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ELBOW </a:t>
            </a:r>
            <a:r>
              <a:rPr sz="2200" i="1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6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AT</a:t>
            </a:r>
            <a:r>
              <a:rPr sz="2200" i="1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i="1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90 DEGREES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.</a:t>
            </a:r>
            <a:endParaRPr sz="2200">
              <a:latin typeface="Franklin Gothic Medium"/>
              <a:cs typeface="Franklin Gothic Medium"/>
            </a:endParaRPr>
          </a:p>
          <a:p>
            <a:pPr marL="312420" indent="-30035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ACTIVE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ROM</a:t>
            </a:r>
            <a:r>
              <a:rPr sz="22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EXERCISES.</a:t>
            </a:r>
            <a:endParaRPr sz="2200">
              <a:latin typeface="Franklin Gothic Medium"/>
              <a:cs typeface="Franklin Gothic Medium"/>
            </a:endParaRPr>
          </a:p>
          <a:p>
            <a:pPr marL="288290" indent="-276225">
              <a:lnSpc>
                <a:spcPct val="100000"/>
              </a:lnSpc>
              <a:buAutoNum type="arabicPeriod"/>
              <a:tabLst>
                <a:tab pos="288925" algn="l"/>
              </a:tabLst>
            </a:pP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ACTIVE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ASSISTED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ROM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EXERCISES.</a:t>
            </a:r>
            <a:endParaRPr sz="2200">
              <a:latin typeface="Franklin Gothic Medium"/>
              <a:cs typeface="Franklin Gothic Medium"/>
            </a:endParaRPr>
          </a:p>
          <a:p>
            <a:pPr marL="312420" indent="-300355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PASSIVE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ROM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EXERCISES.</a:t>
            </a:r>
            <a:endParaRPr sz="2200">
              <a:latin typeface="Franklin Gothic Medium"/>
              <a:cs typeface="Franklin Gothic Medium"/>
            </a:endParaRPr>
          </a:p>
          <a:p>
            <a:pPr marL="12700" marR="106680">
              <a:lnSpc>
                <a:spcPct val="100000"/>
              </a:lnSpc>
              <a:buAutoNum type="arabicPeriod"/>
              <a:tabLst>
                <a:tab pos="313055" algn="l"/>
              </a:tabLst>
            </a:pP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SUSTAINED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STRETCH,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15-30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SECONDS,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6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AT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END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ROMS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BE </a:t>
            </a:r>
            <a:r>
              <a:rPr sz="22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PART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OF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ALL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ROM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ROUTINES.</a:t>
            </a:r>
            <a:endParaRPr sz="2200">
              <a:latin typeface="Franklin Gothic Medium"/>
              <a:cs typeface="Franklin Gothic Medium"/>
            </a:endParaRPr>
          </a:p>
          <a:p>
            <a:pPr marL="12700" marR="328930">
              <a:lnSpc>
                <a:spcPct val="100000"/>
              </a:lnSpc>
              <a:buAutoNum type="arabicPeriod"/>
              <a:tabLst>
                <a:tab pos="473075" algn="l"/>
              </a:tabLst>
            </a:pP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HOME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THESE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FROZEN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SHOULDER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BE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PERFORMED</a:t>
            </a:r>
            <a:r>
              <a:rPr sz="22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3-5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TIMES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PER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9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DAY.</a:t>
            </a:r>
            <a:endParaRPr sz="2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Franklin Gothic Medium"/>
              <a:cs typeface="Franklin Gothic Medium"/>
            </a:endParaRPr>
          </a:p>
          <a:p>
            <a:pPr marL="12700" marR="499109">
              <a:lnSpc>
                <a:spcPct val="100000"/>
              </a:lnSpc>
              <a:tabLst>
                <a:tab pos="3411854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2)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SECOND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&amp;</a:t>
            </a:r>
            <a:r>
              <a:rPr sz="2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THIRD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	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STIFFNESS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&amp;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 </a:t>
            </a:r>
            <a:r>
              <a:rPr sz="2200" spc="-5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RECOVERY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)</a:t>
            </a:r>
            <a:r>
              <a:rPr sz="2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---</a:t>
            </a:r>
            <a:endParaRPr sz="2200">
              <a:latin typeface="Franklin Gothic Medium"/>
              <a:cs typeface="Franklin Gothic Medium"/>
            </a:endParaRPr>
          </a:p>
          <a:p>
            <a:pPr marL="12700" marR="2742565" indent="69850">
              <a:lnSpc>
                <a:spcPct val="100000"/>
              </a:lnSpc>
            </a:pP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CRITERIA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PROGRESSION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 </a:t>
            </a:r>
            <a:r>
              <a:rPr sz="22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STAGE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- 2 </a:t>
            </a:r>
            <a:r>
              <a:rPr sz="22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IMPROVEMENT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SHOULDER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DISCOMFORT. </a:t>
            </a:r>
            <a:r>
              <a:rPr sz="2200" spc="-5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IMPROVEMENT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SHOULDER</a:t>
            </a:r>
            <a:r>
              <a:rPr sz="22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MOTION.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SATISFACTORY</a:t>
            </a:r>
            <a:r>
              <a:rPr sz="2200" spc="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PHYSICAL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EXAMINATION.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1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119" name="object 3"/>
          <p:cNvGrpSpPr/>
          <p:nvPr/>
        </p:nvGrpSpPr>
        <p:grpSpPr>
          <a:xfrm>
            <a:off x="252984" y="565404"/>
            <a:ext cx="8126095" cy="1369060"/>
            <a:chOff x="252984" y="565404"/>
            <a:chExt cx="8126095" cy="1369060"/>
          </a:xfrm>
        </p:grpSpPr>
        <p:pic>
          <p:nvPicPr>
            <p:cNvPr id="2097515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565404"/>
              <a:ext cx="964691" cy="271272"/>
            </a:xfrm>
            <a:prstGeom prst="rect">
              <a:avLst/>
            </a:prstGeom>
          </p:spPr>
        </p:pic>
        <p:pic>
          <p:nvPicPr>
            <p:cNvPr id="2097516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807" y="839724"/>
              <a:ext cx="422148" cy="271272"/>
            </a:xfrm>
            <a:prstGeom prst="rect">
              <a:avLst/>
            </a:prstGeom>
          </p:spPr>
        </p:pic>
        <p:pic>
          <p:nvPicPr>
            <p:cNvPr id="2097517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308" y="839724"/>
              <a:ext cx="6184392" cy="271272"/>
            </a:xfrm>
            <a:prstGeom prst="rect">
              <a:avLst/>
            </a:prstGeom>
          </p:spPr>
        </p:pic>
        <p:pic>
          <p:nvPicPr>
            <p:cNvPr id="2097518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671" y="1114044"/>
              <a:ext cx="4860036" cy="271272"/>
            </a:xfrm>
            <a:prstGeom prst="rect">
              <a:avLst/>
            </a:prstGeom>
          </p:spPr>
        </p:pic>
        <p:pic>
          <p:nvPicPr>
            <p:cNvPr id="2097519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671" y="1388364"/>
              <a:ext cx="7612380" cy="271272"/>
            </a:xfrm>
            <a:prstGeom prst="rect">
              <a:avLst/>
            </a:prstGeom>
          </p:spPr>
        </p:pic>
        <p:pic>
          <p:nvPicPr>
            <p:cNvPr id="2097520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9540" y="1388364"/>
              <a:ext cx="629411" cy="271272"/>
            </a:xfrm>
            <a:prstGeom prst="rect">
              <a:avLst/>
            </a:prstGeom>
          </p:spPr>
        </p:pic>
        <p:pic>
          <p:nvPicPr>
            <p:cNvPr id="2097521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2984" y="1662684"/>
              <a:ext cx="1604772" cy="271272"/>
            </a:xfrm>
            <a:prstGeom prst="rect">
              <a:avLst/>
            </a:prstGeom>
          </p:spPr>
        </p:pic>
      </p:grpSp>
      <p:sp>
        <p:nvSpPr>
          <p:cNvPr id="1048626" name="object 11"/>
          <p:cNvSpPr txBox="1"/>
          <p:nvPr/>
        </p:nvSpPr>
        <p:spPr>
          <a:xfrm>
            <a:off x="383540" y="331419"/>
            <a:ext cx="78066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GOALS</a:t>
            </a:r>
            <a:endParaRPr sz="1800">
              <a:latin typeface="Franklin Gothic Medium"/>
              <a:cs typeface="Franklin Gothic Medium"/>
            </a:endParaRPr>
          </a:p>
          <a:p>
            <a:pPr marL="318770" indent="-191135">
              <a:lnSpc>
                <a:spcPct val="100000"/>
              </a:lnSpc>
              <a:spcBef>
                <a:spcPts val="5"/>
              </a:spcBef>
              <a:buChar char="*"/>
              <a:tabLst>
                <a:tab pos="319405" algn="l"/>
              </a:tabLst>
            </a:pPr>
            <a:r>
              <a:rPr sz="18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PAIN</a:t>
            </a:r>
            <a:r>
              <a:rPr sz="18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CONTROL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BY</a:t>
            </a: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SAME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MEANS</a:t>
            </a:r>
            <a:r>
              <a:rPr sz="18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AS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USED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1ST</a:t>
            </a:r>
            <a:r>
              <a:rPr sz="18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8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WEEKS.</a:t>
            </a:r>
            <a:endParaRPr sz="1800">
              <a:latin typeface="Franklin Gothic Medium"/>
              <a:cs typeface="Franklin Gothic Medium"/>
            </a:endParaRPr>
          </a:p>
          <a:p>
            <a:pPr marL="431165" lvl="1" indent="-248920">
              <a:lnSpc>
                <a:spcPct val="100000"/>
              </a:lnSpc>
              <a:buChar char="*"/>
              <a:tabLst>
                <a:tab pos="431800" algn="l"/>
              </a:tabLst>
            </a:pP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IMPROVE</a:t>
            </a: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SHOULDER</a:t>
            </a: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MOTION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ALL PLANE</a:t>
            </a:r>
            <a:endParaRPr sz="1800">
              <a:latin typeface="Franklin Gothic Medium"/>
              <a:cs typeface="Franklin Gothic Medium"/>
            </a:endParaRPr>
          </a:p>
          <a:p>
            <a:pPr marL="12700" marR="5080" lvl="1" indent="170180">
              <a:lnSpc>
                <a:spcPct val="100000"/>
              </a:lnSpc>
              <a:buChar char="*"/>
              <a:tabLst>
                <a:tab pos="431800" algn="l"/>
              </a:tabLst>
            </a:pP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IMPROVE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STRENGTH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18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ENDURANCE</a:t>
            </a:r>
            <a:r>
              <a:rPr sz="1800" spc="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</a:t>
            </a:r>
            <a:r>
              <a:rPr sz="18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ROTATOR</a:t>
            </a:r>
            <a:r>
              <a:rPr sz="1800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CUFF</a:t>
            </a:r>
            <a:r>
              <a:rPr sz="18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18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SCAPULAR </a:t>
            </a:r>
            <a:r>
              <a:rPr sz="1800" spc="-434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STABILIZERS.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120" name="object 12"/>
          <p:cNvGrpSpPr/>
          <p:nvPr/>
        </p:nvGrpSpPr>
        <p:grpSpPr>
          <a:xfrm>
            <a:off x="252984" y="2211323"/>
            <a:ext cx="7333615" cy="820419"/>
            <a:chOff x="252984" y="2211323"/>
            <a:chExt cx="7333615" cy="820419"/>
          </a:xfrm>
        </p:grpSpPr>
        <p:pic>
          <p:nvPicPr>
            <p:cNvPr id="2097522" name="object 13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2984" y="2211323"/>
              <a:ext cx="4305300" cy="271272"/>
            </a:xfrm>
            <a:prstGeom prst="rect">
              <a:avLst/>
            </a:prstGeom>
          </p:spPr>
        </p:pic>
        <p:pic>
          <p:nvPicPr>
            <p:cNvPr id="2097523" name="object 14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1584" y="2485643"/>
              <a:ext cx="3453384" cy="271272"/>
            </a:xfrm>
            <a:prstGeom prst="rect">
              <a:avLst/>
            </a:prstGeom>
          </p:spPr>
        </p:pic>
        <p:pic>
          <p:nvPicPr>
            <p:cNvPr id="2097524" name="object 15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584" y="2759963"/>
              <a:ext cx="7104888" cy="271272"/>
            </a:xfrm>
            <a:prstGeom prst="rect">
              <a:avLst/>
            </a:prstGeom>
          </p:spPr>
        </p:pic>
      </p:grpSp>
      <p:sp>
        <p:nvSpPr>
          <p:cNvPr id="1048627" name="object 16"/>
          <p:cNvSpPr txBox="1"/>
          <p:nvPr/>
        </p:nvSpPr>
        <p:spPr>
          <a:xfrm>
            <a:off x="383540" y="1977593"/>
            <a:ext cx="546417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MOTION:</a:t>
            </a:r>
            <a:r>
              <a:rPr sz="1800" spc="-4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FROZEN</a:t>
            </a:r>
            <a:r>
              <a:rPr sz="1800" spc="-4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SHOULDER</a:t>
            </a:r>
            <a:r>
              <a:rPr sz="1800" spc="-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</a:t>
            </a:r>
            <a:endParaRPr sz="1800">
              <a:latin typeface="Franklin Gothic Medium"/>
              <a:cs typeface="Franklin Gothic Medium"/>
            </a:endParaRPr>
          </a:p>
          <a:p>
            <a:pPr marL="431800" indent="-191135">
              <a:lnSpc>
                <a:spcPct val="100000"/>
              </a:lnSpc>
              <a:spcBef>
                <a:spcPts val="5"/>
              </a:spcBef>
              <a:buChar char="*"/>
              <a:tabLst>
                <a:tab pos="432434" algn="l"/>
              </a:tabLst>
            </a:pP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ACTIVE</a:t>
            </a:r>
            <a:r>
              <a:rPr sz="18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ASSISTED</a:t>
            </a:r>
            <a:r>
              <a:rPr sz="1800" spc="-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EXERCISES.</a:t>
            </a:r>
            <a:endParaRPr sz="1800">
              <a:latin typeface="Franklin Gothic Medium"/>
              <a:cs typeface="Franklin Gothic Medium"/>
            </a:endParaRPr>
          </a:p>
          <a:p>
            <a:pPr marL="431800" indent="-191135">
              <a:lnSpc>
                <a:spcPct val="100000"/>
              </a:lnSpc>
              <a:buChar char="*"/>
              <a:tabLst>
                <a:tab pos="432434" algn="l"/>
              </a:tabLst>
            </a:pP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PASSIVE</a:t>
            </a:r>
            <a:r>
              <a:rPr sz="18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RANGE</a:t>
            </a:r>
            <a:r>
              <a:rPr sz="18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MOTION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 </a:t>
            </a: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OBTAIN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2097525" name="object 17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99959" y="2759964"/>
            <a:ext cx="1475231" cy="271272"/>
          </a:xfrm>
          <a:prstGeom prst="rect">
            <a:avLst/>
          </a:prstGeom>
        </p:spPr>
      </p:pic>
      <p:sp>
        <p:nvSpPr>
          <p:cNvPr id="1048628" name="object 18"/>
          <p:cNvSpPr txBox="1"/>
          <p:nvPr/>
        </p:nvSpPr>
        <p:spPr>
          <a:xfrm>
            <a:off x="6051147" y="2526919"/>
            <a:ext cx="2536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AROUND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140</a:t>
            </a:r>
            <a:r>
              <a:rPr sz="18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DEGREE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2097526" name="object 19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2984" y="3034283"/>
            <a:ext cx="7690104" cy="271272"/>
          </a:xfrm>
          <a:prstGeom prst="rect">
            <a:avLst/>
          </a:prstGeom>
        </p:spPr>
      </p:pic>
      <p:sp>
        <p:nvSpPr>
          <p:cNvPr id="1048629" name="object 20"/>
          <p:cNvSpPr txBox="1"/>
          <p:nvPr/>
        </p:nvSpPr>
        <p:spPr>
          <a:xfrm>
            <a:off x="4107371" y="2801239"/>
            <a:ext cx="363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EXTERNAL</a:t>
            </a:r>
            <a:r>
              <a:rPr sz="1800" spc="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ROTATION</a:t>
            </a:r>
            <a:r>
              <a:rPr sz="18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INTERNAL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2097527" name="object 21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2984" y="3308603"/>
            <a:ext cx="1324356" cy="271272"/>
          </a:xfrm>
          <a:prstGeom prst="rect">
            <a:avLst/>
          </a:prstGeom>
        </p:spPr>
      </p:pic>
      <p:sp>
        <p:nvSpPr>
          <p:cNvPr id="1048630" name="object 22"/>
          <p:cNvSpPr txBox="1"/>
          <p:nvPr/>
        </p:nvSpPr>
        <p:spPr>
          <a:xfrm>
            <a:off x="383540" y="2801239"/>
            <a:ext cx="3521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FORWARD</a:t>
            </a:r>
            <a:r>
              <a:rPr sz="18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FLEXION,</a:t>
            </a:r>
            <a:r>
              <a:rPr sz="18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45</a:t>
            </a:r>
            <a:r>
              <a:rPr sz="18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DEGREE </a:t>
            </a:r>
            <a:r>
              <a:rPr sz="1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 </a:t>
            </a:r>
            <a:r>
              <a:rPr sz="1800" spc="-434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18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ROTATION.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2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122" name="object 3"/>
          <p:cNvGrpSpPr/>
          <p:nvPr/>
        </p:nvGrpSpPr>
        <p:grpSpPr>
          <a:xfrm>
            <a:off x="283463" y="640080"/>
            <a:ext cx="8789035" cy="5116195"/>
            <a:chOff x="283463" y="640080"/>
            <a:chExt cx="8789035" cy="5116195"/>
          </a:xfrm>
        </p:grpSpPr>
        <p:pic>
          <p:nvPicPr>
            <p:cNvPr id="2097529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3" y="640080"/>
              <a:ext cx="3238500" cy="361188"/>
            </a:xfrm>
            <a:prstGeom prst="rect">
              <a:avLst/>
            </a:prstGeom>
          </p:spPr>
        </p:pic>
        <p:pic>
          <p:nvPicPr>
            <p:cNvPr id="2097530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1005840"/>
              <a:ext cx="5321808" cy="361188"/>
            </a:xfrm>
            <a:prstGeom prst="rect">
              <a:avLst/>
            </a:prstGeom>
          </p:spPr>
        </p:pic>
        <p:pic>
          <p:nvPicPr>
            <p:cNvPr id="2097531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7319" y="1005840"/>
              <a:ext cx="1016508" cy="361188"/>
            </a:xfrm>
            <a:prstGeom prst="rect">
              <a:avLst/>
            </a:prstGeom>
          </p:spPr>
        </p:pic>
        <p:pic>
          <p:nvPicPr>
            <p:cNvPr id="2097532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5875" y="1005840"/>
              <a:ext cx="528827" cy="361188"/>
            </a:xfrm>
            <a:prstGeom prst="rect">
              <a:avLst/>
            </a:prstGeom>
          </p:spPr>
        </p:pic>
        <p:pic>
          <p:nvPicPr>
            <p:cNvPr id="2097533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6752" y="1005840"/>
              <a:ext cx="867155" cy="361188"/>
            </a:xfrm>
            <a:prstGeom prst="rect">
              <a:avLst/>
            </a:prstGeom>
          </p:spPr>
        </p:pic>
        <p:pic>
          <p:nvPicPr>
            <p:cNvPr id="2097534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5955" y="1005840"/>
              <a:ext cx="527303" cy="361188"/>
            </a:xfrm>
            <a:prstGeom prst="rect">
              <a:avLst/>
            </a:prstGeom>
          </p:spPr>
        </p:pic>
        <p:pic>
          <p:nvPicPr>
            <p:cNvPr id="2097535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5308" y="1005840"/>
              <a:ext cx="984503" cy="361188"/>
            </a:xfrm>
            <a:prstGeom prst="rect">
              <a:avLst/>
            </a:prstGeom>
          </p:spPr>
        </p:pic>
        <p:pic>
          <p:nvPicPr>
            <p:cNvPr id="2097536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8059" y="1005840"/>
              <a:ext cx="1011936" cy="361188"/>
            </a:xfrm>
            <a:prstGeom prst="rect">
              <a:avLst/>
            </a:prstGeom>
          </p:spPr>
        </p:pic>
        <p:pic>
          <p:nvPicPr>
            <p:cNvPr id="2097537" name="object 12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463" y="1371600"/>
              <a:ext cx="7382256" cy="361188"/>
            </a:xfrm>
            <a:prstGeom prst="rect">
              <a:avLst/>
            </a:prstGeom>
          </p:spPr>
        </p:pic>
        <p:pic>
          <p:nvPicPr>
            <p:cNvPr id="2097538" name="object 13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463" y="1737360"/>
              <a:ext cx="5433060" cy="361188"/>
            </a:xfrm>
            <a:prstGeom prst="rect">
              <a:avLst/>
            </a:prstGeom>
          </p:spPr>
        </p:pic>
        <p:pic>
          <p:nvPicPr>
            <p:cNvPr id="2097539" name="object 14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" y="2103119"/>
              <a:ext cx="5582412" cy="361188"/>
            </a:xfrm>
            <a:prstGeom prst="rect">
              <a:avLst/>
            </a:prstGeom>
          </p:spPr>
        </p:pic>
        <p:pic>
          <p:nvPicPr>
            <p:cNvPr id="2097540" name="object 15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7923" y="2103119"/>
              <a:ext cx="451103" cy="361188"/>
            </a:xfrm>
            <a:prstGeom prst="rect">
              <a:avLst/>
            </a:prstGeom>
          </p:spPr>
        </p:pic>
        <p:pic>
          <p:nvPicPr>
            <p:cNvPr id="2097541" name="object 16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263" y="2468880"/>
              <a:ext cx="7130796" cy="361188"/>
            </a:xfrm>
            <a:prstGeom prst="rect">
              <a:avLst/>
            </a:prstGeom>
          </p:spPr>
        </p:pic>
        <p:pic>
          <p:nvPicPr>
            <p:cNvPr id="2097542" name="object 17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41107" y="2468880"/>
              <a:ext cx="451103" cy="361188"/>
            </a:xfrm>
            <a:prstGeom prst="rect">
              <a:avLst/>
            </a:prstGeom>
          </p:spPr>
        </p:pic>
        <p:pic>
          <p:nvPicPr>
            <p:cNvPr id="2097543" name="object 18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14259" y="2468880"/>
              <a:ext cx="451103" cy="361188"/>
            </a:xfrm>
            <a:prstGeom prst="rect">
              <a:avLst/>
            </a:prstGeom>
          </p:spPr>
        </p:pic>
        <p:pic>
          <p:nvPicPr>
            <p:cNvPr id="2097544" name="object 19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63611" y="2468880"/>
              <a:ext cx="1508759" cy="361188"/>
            </a:xfrm>
            <a:prstGeom prst="rect">
              <a:avLst/>
            </a:prstGeom>
          </p:spPr>
        </p:pic>
        <p:pic>
          <p:nvPicPr>
            <p:cNvPr id="2097545" name="object 20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3463" y="2834640"/>
              <a:ext cx="7871459" cy="361188"/>
            </a:xfrm>
            <a:prstGeom prst="rect">
              <a:avLst/>
            </a:prstGeom>
          </p:spPr>
        </p:pic>
        <p:pic>
          <p:nvPicPr>
            <p:cNvPr id="2097546" name="object 21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76971" y="2834640"/>
              <a:ext cx="556259" cy="361188"/>
            </a:xfrm>
            <a:prstGeom prst="rect">
              <a:avLst/>
            </a:prstGeom>
          </p:spPr>
        </p:pic>
        <p:pic>
          <p:nvPicPr>
            <p:cNvPr id="2097547" name="object 22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55280" y="2834640"/>
              <a:ext cx="838200" cy="361188"/>
            </a:xfrm>
            <a:prstGeom prst="rect">
              <a:avLst/>
            </a:prstGeom>
          </p:spPr>
        </p:pic>
        <p:pic>
          <p:nvPicPr>
            <p:cNvPr id="2097548" name="object 23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3463" y="3200400"/>
              <a:ext cx="8551164" cy="361188"/>
            </a:xfrm>
            <a:prstGeom prst="rect">
              <a:avLst/>
            </a:prstGeom>
          </p:spPr>
        </p:pic>
        <p:pic>
          <p:nvPicPr>
            <p:cNvPr id="2097549" name="object 24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3463" y="3566159"/>
              <a:ext cx="1389888" cy="361188"/>
            </a:xfrm>
            <a:prstGeom prst="rect">
              <a:avLst/>
            </a:prstGeom>
          </p:spPr>
        </p:pic>
        <p:pic>
          <p:nvPicPr>
            <p:cNvPr id="2097550" name="object 25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95400" y="3566159"/>
              <a:ext cx="1711452" cy="361188"/>
            </a:xfrm>
            <a:prstGeom prst="rect">
              <a:avLst/>
            </a:prstGeom>
          </p:spPr>
        </p:pic>
        <p:pic>
          <p:nvPicPr>
            <p:cNvPr id="2097551" name="object 26"/>
            <p:cNvPicPr>
              <a:picLocks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28899" y="3566159"/>
              <a:ext cx="2808731" cy="361188"/>
            </a:xfrm>
            <a:prstGeom prst="rect">
              <a:avLst/>
            </a:prstGeom>
          </p:spPr>
        </p:pic>
        <p:pic>
          <p:nvPicPr>
            <p:cNvPr id="2097552" name="object 27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59679" y="3566159"/>
              <a:ext cx="745236" cy="361188"/>
            </a:xfrm>
            <a:prstGeom prst="rect">
              <a:avLst/>
            </a:prstGeom>
          </p:spPr>
        </p:pic>
        <p:pic>
          <p:nvPicPr>
            <p:cNvPr id="2097553" name="object 28"/>
            <p:cNvPicPr>
              <a:picLocks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01640" y="3566159"/>
              <a:ext cx="1542288" cy="361188"/>
            </a:xfrm>
            <a:prstGeom prst="rect">
              <a:avLst/>
            </a:prstGeom>
          </p:spPr>
        </p:pic>
        <p:pic>
          <p:nvPicPr>
            <p:cNvPr id="2097554" name="object 29"/>
            <p:cNvPicPr>
              <a:picLocks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65975" y="3566159"/>
              <a:ext cx="946403" cy="361188"/>
            </a:xfrm>
            <a:prstGeom prst="rect">
              <a:avLst/>
            </a:prstGeom>
          </p:spPr>
        </p:pic>
        <p:pic>
          <p:nvPicPr>
            <p:cNvPr id="2097555" name="object 30"/>
            <p:cNvPicPr>
              <a:picLocks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34428" y="3566159"/>
              <a:ext cx="1408176" cy="361188"/>
            </a:xfrm>
            <a:prstGeom prst="rect">
              <a:avLst/>
            </a:prstGeom>
          </p:spPr>
        </p:pic>
        <p:pic>
          <p:nvPicPr>
            <p:cNvPr id="2097556" name="object 31"/>
            <p:cNvPicPr>
              <a:picLocks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463" y="3931920"/>
              <a:ext cx="5635752" cy="361188"/>
            </a:xfrm>
            <a:prstGeom prst="rect">
              <a:avLst/>
            </a:prstGeom>
          </p:spPr>
        </p:pic>
        <p:pic>
          <p:nvPicPr>
            <p:cNvPr id="2097557" name="object 32"/>
            <p:cNvPicPr>
              <a:picLocks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3463" y="4297680"/>
              <a:ext cx="4861560" cy="361188"/>
            </a:xfrm>
            <a:prstGeom prst="rect">
              <a:avLst/>
            </a:prstGeom>
          </p:spPr>
        </p:pic>
        <p:pic>
          <p:nvPicPr>
            <p:cNvPr id="2097558" name="object 33"/>
            <p:cNvPicPr>
              <a:picLocks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67072" y="4297680"/>
              <a:ext cx="451103" cy="361188"/>
            </a:xfrm>
            <a:prstGeom prst="rect">
              <a:avLst/>
            </a:prstGeom>
          </p:spPr>
        </p:pic>
        <p:pic>
          <p:nvPicPr>
            <p:cNvPr id="2097559" name="object 34"/>
            <p:cNvPicPr>
              <a:picLocks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7948" y="4297680"/>
              <a:ext cx="3889248" cy="361188"/>
            </a:xfrm>
            <a:prstGeom prst="rect">
              <a:avLst/>
            </a:prstGeom>
          </p:spPr>
        </p:pic>
        <p:pic>
          <p:nvPicPr>
            <p:cNvPr id="2097560" name="object 35"/>
            <p:cNvPicPr>
              <a:picLocks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3463" y="4663439"/>
              <a:ext cx="7309104" cy="361188"/>
            </a:xfrm>
            <a:prstGeom prst="rect">
              <a:avLst/>
            </a:prstGeom>
          </p:spPr>
        </p:pic>
        <p:pic>
          <p:nvPicPr>
            <p:cNvPr id="2097561" name="object 36"/>
            <p:cNvPicPr>
              <a:picLocks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3463" y="5029200"/>
              <a:ext cx="2714244" cy="361188"/>
            </a:xfrm>
            <a:prstGeom prst="rect">
              <a:avLst/>
            </a:prstGeom>
          </p:spPr>
        </p:pic>
        <p:pic>
          <p:nvPicPr>
            <p:cNvPr id="2097562" name="object 37"/>
            <p:cNvPicPr>
              <a:picLocks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92908" y="5029200"/>
              <a:ext cx="6243828" cy="361188"/>
            </a:xfrm>
            <a:prstGeom prst="rect">
              <a:avLst/>
            </a:prstGeom>
          </p:spPr>
        </p:pic>
        <p:pic>
          <p:nvPicPr>
            <p:cNvPr id="2097563" name="object 38"/>
            <p:cNvPicPr>
              <a:picLocks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3463" y="5394959"/>
              <a:ext cx="1085088" cy="361188"/>
            </a:xfrm>
            <a:prstGeom prst="rect">
              <a:avLst/>
            </a:prstGeom>
          </p:spPr>
        </p:pic>
      </p:grpSp>
      <p:sp>
        <p:nvSpPr>
          <p:cNvPr id="1048631" name="object 39"/>
          <p:cNvSpPr txBox="1"/>
          <p:nvPr/>
        </p:nvSpPr>
        <p:spPr>
          <a:xfrm>
            <a:off x="459740" y="328371"/>
            <a:ext cx="8359775" cy="514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9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8615" algn="l"/>
              </a:tabLst>
            </a:pP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THERMOTHERAPY</a:t>
            </a:r>
            <a:endParaRPr sz="2400">
              <a:latin typeface="Franklin Gothic Medium"/>
              <a:cs typeface="Franklin Gothic Medium"/>
            </a:endParaRPr>
          </a:p>
          <a:p>
            <a:pPr marL="12700" marR="7251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DEEP</a:t>
            </a:r>
            <a:r>
              <a:rPr sz="2400" spc="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HEATING</a:t>
            </a:r>
            <a:r>
              <a:rPr sz="2400" spc="-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MODALITIES</a:t>
            </a:r>
            <a:r>
              <a:rPr sz="2400" spc="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SUCH AS</a:t>
            </a:r>
            <a:r>
              <a:rPr sz="2400" spc="3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SWD,</a:t>
            </a:r>
            <a:r>
              <a:rPr sz="2400" spc="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UST,</a:t>
            </a:r>
            <a:r>
              <a:rPr sz="2400" spc="-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LWD</a:t>
            </a:r>
            <a:r>
              <a:rPr sz="2400" spc="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ETC. </a:t>
            </a:r>
            <a:r>
              <a:rPr sz="2400" spc="-58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USING</a:t>
            </a:r>
            <a:r>
              <a:rPr sz="240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BEFORE</a:t>
            </a:r>
            <a:r>
              <a:rPr sz="2400" spc="-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PASSIVE</a:t>
            </a:r>
            <a:r>
              <a:rPr sz="2400" spc="1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MOBILIZATION</a:t>
            </a:r>
            <a:r>
              <a:rPr sz="2400" spc="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FOR</a:t>
            </a:r>
            <a:r>
              <a:rPr sz="2400" spc="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PROPER </a:t>
            </a:r>
            <a:r>
              <a:rPr sz="240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RELAXATION</a:t>
            </a:r>
            <a:r>
              <a:rPr sz="2400" spc="-1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OF</a:t>
            </a:r>
            <a:r>
              <a:rPr sz="2400" spc="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00FF"/>
                </a:solidFill>
                <a:latin typeface="Franklin Gothic Medium"/>
                <a:cs typeface="Franklin Gothic Medium"/>
              </a:rPr>
              <a:t>MUSCLE &amp; </a:t>
            </a:r>
            <a:r>
              <a:rPr sz="2400" spc="-15" dirty="0">
                <a:solidFill>
                  <a:srgbClr val="FF00FF"/>
                </a:solidFill>
                <a:latin typeface="Franklin Gothic Medium"/>
                <a:cs typeface="Franklin Gothic Medium"/>
              </a:rPr>
              <a:t>LIGAMENT.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AutoNum type="arabicPeriod"/>
              <a:tabLst>
                <a:tab pos="340995" algn="l"/>
              </a:tabLst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GENERAL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MOBILIZATION</a:t>
            </a: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TECHNIQUE:-</a:t>
            </a:r>
            <a:endParaRPr sz="2400">
              <a:latin typeface="Franklin Gothic Medium"/>
              <a:cs typeface="Franklin Gothic Medium"/>
            </a:endParaRPr>
          </a:p>
          <a:p>
            <a:pPr marL="12700" marR="5080" indent="304800">
              <a:lnSpc>
                <a:spcPct val="100000"/>
              </a:lnSpc>
            </a:pPr>
            <a:r>
              <a:rPr sz="24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*PASSIVE</a:t>
            </a:r>
            <a:r>
              <a:rPr sz="24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GLIDING</a:t>
            </a:r>
            <a:r>
              <a:rPr sz="24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LONGITUDINAL</a:t>
            </a:r>
            <a:r>
              <a:rPr sz="24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TRACTION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:- 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SUPINE, </a:t>
            </a:r>
            <a:r>
              <a:rPr sz="2400" spc="-58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FULL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ABDUCTION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NEUTRAL</a:t>
            </a:r>
            <a:r>
              <a:rPr sz="2400" spc="-1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ROT.</a:t>
            </a:r>
            <a:r>
              <a:rPr sz="2400" spc="-2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ELBOW</a:t>
            </a:r>
            <a:r>
              <a:rPr sz="2400" spc="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IN </a:t>
            </a:r>
            <a:r>
              <a:rPr sz="2400" spc="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90°FL. </a:t>
            </a:r>
            <a:r>
              <a:rPr sz="2400" spc="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THERAPIST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APPLY</a:t>
            </a:r>
            <a:r>
              <a:rPr sz="2400" spc="-3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LONGITUDINAL</a:t>
            </a:r>
            <a:r>
              <a:rPr sz="2400" spc="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TRACTION</a:t>
            </a:r>
            <a:r>
              <a:rPr sz="2400" spc="-1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ALONG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THE AXIS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OF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THE HUMERUS, HE CARRIES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OUT AP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GLIDE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&amp;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ABD.&amp; ADD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GLIDE</a:t>
            </a:r>
            <a:r>
              <a:rPr sz="2400" spc="-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IN A</a:t>
            </a:r>
            <a:r>
              <a:rPr sz="2400" spc="-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SLOW</a:t>
            </a:r>
            <a:r>
              <a:rPr sz="2400" spc="5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spc="1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RHYTHMIC</a:t>
            </a:r>
            <a:r>
              <a:rPr sz="2400" spc="-2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730A3E"/>
                </a:solidFill>
                <a:latin typeface="Franklin Gothic Medium"/>
                <a:cs typeface="Franklin Gothic Medium"/>
              </a:rPr>
              <a:t>MANNER. )</a:t>
            </a:r>
            <a:endParaRPr sz="2400">
              <a:latin typeface="Franklin Gothic Medium"/>
              <a:cs typeface="Franklin Gothic Medium"/>
            </a:endParaRPr>
          </a:p>
          <a:p>
            <a:pPr marL="12700" marR="1390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* </a:t>
            </a:r>
            <a:r>
              <a:rPr sz="24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FORWARD</a:t>
            </a:r>
            <a:r>
              <a:rPr sz="24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STOOPING</a:t>
            </a:r>
            <a:r>
              <a:rPr sz="2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POSITING:-</a:t>
            </a:r>
            <a:r>
              <a:rPr sz="24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STABILIZED</a:t>
            </a:r>
            <a:r>
              <a:rPr sz="24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 SH. </a:t>
            </a:r>
            <a:r>
              <a:rPr sz="24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JT.</a:t>
            </a:r>
            <a:r>
              <a:rPr sz="24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BY </a:t>
            </a:r>
            <a:r>
              <a:rPr sz="24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ONE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HAND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&amp; </a:t>
            </a:r>
            <a:r>
              <a:rPr sz="24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OTHER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GRASP THE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WRIST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THEN </a:t>
            </a:r>
            <a:r>
              <a:rPr sz="24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SLOW 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CURCUMDUCTION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MOVEMENT</a:t>
            </a:r>
            <a:r>
              <a:rPr sz="24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IS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CARRIED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OUT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UP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TO</a:t>
            </a:r>
            <a:r>
              <a:rPr sz="24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LIMIT</a:t>
            </a:r>
            <a:r>
              <a:rPr sz="24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object 2"/>
          <p:cNvGrpSpPr/>
          <p:nvPr/>
        </p:nvGrpSpPr>
        <p:grpSpPr>
          <a:xfrm>
            <a:off x="486155" y="472440"/>
            <a:ext cx="8658225" cy="967740"/>
            <a:chOff x="486155" y="472440"/>
            <a:chExt cx="8658225" cy="967740"/>
          </a:xfrm>
        </p:grpSpPr>
        <p:pic>
          <p:nvPicPr>
            <p:cNvPr id="2097570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155" y="472440"/>
              <a:ext cx="4706112" cy="480060"/>
            </a:xfrm>
            <a:prstGeom prst="rect">
              <a:avLst/>
            </a:prstGeom>
          </p:spPr>
        </p:pic>
        <p:pic>
          <p:nvPicPr>
            <p:cNvPr id="2097571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9347" y="472440"/>
              <a:ext cx="4454652" cy="480060"/>
            </a:xfrm>
            <a:prstGeom prst="rect">
              <a:avLst/>
            </a:prstGeom>
          </p:spPr>
        </p:pic>
        <p:pic>
          <p:nvPicPr>
            <p:cNvPr id="2097572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772" y="960120"/>
              <a:ext cx="4104131" cy="480060"/>
            </a:xfrm>
            <a:prstGeom prst="rect">
              <a:avLst/>
            </a:prstGeom>
          </p:spPr>
        </p:pic>
      </p:grpSp>
      <p:sp>
        <p:nvSpPr>
          <p:cNvPr id="1048633" name="object 6"/>
          <p:cNvSpPr txBox="1">
            <a:spLocks noGrp="1"/>
          </p:cNvSpPr>
          <p:nvPr>
            <p:ph type="title"/>
          </p:nvPr>
        </p:nvSpPr>
        <p:spPr>
          <a:xfrm>
            <a:off x="725830" y="60147"/>
            <a:ext cx="81508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4570" marR="5080" indent="-2262505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PASSIVE </a:t>
            </a:r>
            <a:r>
              <a:rPr sz="3200" spc="-15" dirty="0"/>
              <a:t>MOBILIZATION </a:t>
            </a:r>
            <a:r>
              <a:rPr sz="3200" dirty="0"/>
              <a:t>OF </a:t>
            </a:r>
            <a:r>
              <a:rPr sz="3200" spc="-5" dirty="0"/>
              <a:t>SH. IN </a:t>
            </a:r>
            <a:r>
              <a:rPr sz="3200" dirty="0"/>
              <a:t>A </a:t>
            </a:r>
            <a:r>
              <a:rPr sz="3200" spc="-30" dirty="0"/>
              <a:t>FORWARD </a:t>
            </a:r>
            <a:r>
              <a:rPr sz="3200" spc="-785" dirty="0"/>
              <a:t> </a:t>
            </a:r>
            <a:r>
              <a:rPr sz="3200" spc="-5" dirty="0"/>
              <a:t>STOOPING</a:t>
            </a:r>
            <a:r>
              <a:rPr sz="3200" spc="-40" dirty="0"/>
              <a:t> </a:t>
            </a:r>
            <a:r>
              <a:rPr sz="3200" spc="-5" dirty="0"/>
              <a:t>POSITING</a:t>
            </a:r>
            <a:endParaRPr sz="3200"/>
          </a:p>
        </p:txBody>
      </p:sp>
      <p:grpSp>
        <p:nvGrpSpPr>
          <p:cNvPr id="128" name="object 7"/>
          <p:cNvGrpSpPr/>
          <p:nvPr/>
        </p:nvGrpSpPr>
        <p:grpSpPr>
          <a:xfrm>
            <a:off x="0" y="1371600"/>
            <a:ext cx="8915400" cy="5257800"/>
            <a:chOff x="0" y="1371600"/>
            <a:chExt cx="8915400" cy="5257800"/>
          </a:xfrm>
        </p:grpSpPr>
        <p:pic>
          <p:nvPicPr>
            <p:cNvPr id="2097573" name="object 8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94459"/>
              <a:ext cx="4876798" cy="5234940"/>
            </a:xfrm>
            <a:prstGeom prst="rect">
              <a:avLst/>
            </a:prstGeom>
          </p:spPr>
        </p:pic>
        <p:pic>
          <p:nvPicPr>
            <p:cNvPr id="2097574" name="object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5400" y="1371600"/>
              <a:ext cx="3810000" cy="525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57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pic>
        <p:nvPicPr>
          <p:cNvPr id="2097576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63" y="640080"/>
            <a:ext cx="3800855" cy="361188"/>
          </a:xfrm>
          <a:prstGeom prst="rect">
            <a:avLst/>
          </a:prstGeom>
        </p:spPr>
      </p:pic>
      <p:sp>
        <p:nvSpPr>
          <p:cNvPr id="1048634" name="object 4"/>
          <p:cNvSpPr txBox="1">
            <a:spLocks noGrp="1"/>
          </p:cNvSpPr>
          <p:nvPr>
            <p:ph type="title"/>
          </p:nvPr>
        </p:nvSpPr>
        <p:spPr>
          <a:xfrm>
            <a:off x="459740" y="328371"/>
            <a:ext cx="34461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F2F9F"/>
                </a:solidFill>
              </a:rPr>
              <a:t>MUSCLE</a:t>
            </a:r>
            <a:r>
              <a:rPr spc="-95" dirty="0">
                <a:solidFill>
                  <a:srgbClr val="6F2F9F"/>
                </a:solidFill>
              </a:rPr>
              <a:t> </a:t>
            </a:r>
            <a:r>
              <a:rPr spc="-5" dirty="0">
                <a:solidFill>
                  <a:srgbClr val="6F2F9F"/>
                </a:solidFill>
              </a:rPr>
              <a:t>STRENGTHENING</a:t>
            </a:r>
          </a:p>
        </p:txBody>
      </p:sp>
      <p:grpSp>
        <p:nvGrpSpPr>
          <p:cNvPr id="130" name="object 5"/>
          <p:cNvGrpSpPr/>
          <p:nvPr/>
        </p:nvGrpSpPr>
        <p:grpSpPr>
          <a:xfrm>
            <a:off x="283463" y="1005839"/>
            <a:ext cx="8784590" cy="5116195"/>
            <a:chOff x="283463" y="1005839"/>
            <a:chExt cx="8784590" cy="5116195"/>
          </a:xfrm>
        </p:grpSpPr>
        <p:pic>
          <p:nvPicPr>
            <p:cNvPr id="2097577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3" y="1005839"/>
              <a:ext cx="8784336" cy="361188"/>
            </a:xfrm>
            <a:prstGeom prst="rect">
              <a:avLst/>
            </a:prstGeom>
          </p:spPr>
        </p:pic>
        <p:pic>
          <p:nvPicPr>
            <p:cNvPr id="2097578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63" y="1371599"/>
              <a:ext cx="2523744" cy="361188"/>
            </a:xfrm>
            <a:prstGeom prst="rect">
              <a:avLst/>
            </a:prstGeom>
          </p:spPr>
        </p:pic>
        <p:pic>
          <p:nvPicPr>
            <p:cNvPr id="2097579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9256" y="1371599"/>
              <a:ext cx="451104" cy="361188"/>
            </a:xfrm>
            <a:prstGeom prst="rect">
              <a:avLst/>
            </a:prstGeom>
          </p:spPr>
        </p:pic>
        <p:pic>
          <p:nvPicPr>
            <p:cNvPr id="2097580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2408" y="1371599"/>
              <a:ext cx="4919472" cy="361188"/>
            </a:xfrm>
            <a:prstGeom prst="rect">
              <a:avLst/>
            </a:prstGeom>
          </p:spPr>
        </p:pic>
        <p:pic>
          <p:nvPicPr>
            <p:cNvPr id="2097581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3" y="1737359"/>
              <a:ext cx="7967472" cy="361188"/>
            </a:xfrm>
            <a:prstGeom prst="rect">
              <a:avLst/>
            </a:prstGeom>
          </p:spPr>
        </p:pic>
        <p:pic>
          <p:nvPicPr>
            <p:cNvPr id="2097582" name="object 11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463" y="2103119"/>
              <a:ext cx="8369808" cy="361188"/>
            </a:xfrm>
            <a:prstGeom prst="rect">
              <a:avLst/>
            </a:prstGeom>
          </p:spPr>
        </p:pic>
        <p:pic>
          <p:nvPicPr>
            <p:cNvPr id="2097583" name="object 12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463" y="2468879"/>
              <a:ext cx="7552944" cy="361188"/>
            </a:xfrm>
            <a:prstGeom prst="rect">
              <a:avLst/>
            </a:prstGeom>
          </p:spPr>
        </p:pic>
        <p:pic>
          <p:nvPicPr>
            <p:cNvPr id="2097584" name="object 13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463" y="2834639"/>
              <a:ext cx="5311140" cy="361188"/>
            </a:xfrm>
            <a:prstGeom prst="rect">
              <a:avLst/>
            </a:prstGeom>
          </p:spPr>
        </p:pic>
        <p:pic>
          <p:nvPicPr>
            <p:cNvPr id="2097585" name="object 14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463" y="3200400"/>
              <a:ext cx="8269224" cy="361188"/>
            </a:xfrm>
            <a:prstGeom prst="rect">
              <a:avLst/>
            </a:prstGeom>
          </p:spPr>
        </p:pic>
        <p:pic>
          <p:nvPicPr>
            <p:cNvPr id="2097586" name="object 15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" y="3566160"/>
              <a:ext cx="1147572" cy="361188"/>
            </a:xfrm>
            <a:prstGeom prst="rect">
              <a:avLst/>
            </a:prstGeom>
          </p:spPr>
        </p:pic>
        <p:pic>
          <p:nvPicPr>
            <p:cNvPr id="2097587" name="object 16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3083" y="3566160"/>
              <a:ext cx="2031491" cy="361188"/>
            </a:xfrm>
            <a:prstGeom prst="rect">
              <a:avLst/>
            </a:prstGeom>
          </p:spPr>
        </p:pic>
        <p:pic>
          <p:nvPicPr>
            <p:cNvPr id="2097588" name="object 17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4347" y="3566160"/>
              <a:ext cx="4628388" cy="361188"/>
            </a:xfrm>
            <a:prstGeom prst="rect">
              <a:avLst/>
            </a:prstGeom>
          </p:spPr>
        </p:pic>
        <p:pic>
          <p:nvPicPr>
            <p:cNvPr id="2097589" name="object 18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463" y="3931919"/>
              <a:ext cx="8349996" cy="361188"/>
            </a:xfrm>
            <a:prstGeom prst="rect">
              <a:avLst/>
            </a:prstGeom>
          </p:spPr>
        </p:pic>
        <p:pic>
          <p:nvPicPr>
            <p:cNvPr id="2097590" name="object 19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463" y="4297680"/>
              <a:ext cx="4696968" cy="361188"/>
            </a:xfrm>
            <a:prstGeom prst="rect">
              <a:avLst/>
            </a:prstGeom>
          </p:spPr>
        </p:pic>
        <p:pic>
          <p:nvPicPr>
            <p:cNvPr id="2097591" name="object 20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9663" y="4663439"/>
              <a:ext cx="4294632" cy="361188"/>
            </a:xfrm>
            <a:prstGeom prst="rect">
              <a:avLst/>
            </a:prstGeom>
          </p:spPr>
        </p:pic>
        <p:pic>
          <p:nvPicPr>
            <p:cNvPr id="2097592" name="object 21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3463" y="5029199"/>
              <a:ext cx="3107436" cy="361188"/>
            </a:xfrm>
            <a:prstGeom prst="rect">
              <a:avLst/>
            </a:prstGeom>
          </p:spPr>
        </p:pic>
        <p:pic>
          <p:nvPicPr>
            <p:cNvPr id="2097593" name="object 22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3463" y="5394960"/>
              <a:ext cx="4966716" cy="361188"/>
            </a:xfrm>
            <a:prstGeom prst="rect">
              <a:avLst/>
            </a:prstGeom>
          </p:spPr>
        </p:pic>
        <p:pic>
          <p:nvPicPr>
            <p:cNvPr id="2097594" name="object 23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3463" y="5760719"/>
              <a:ext cx="2136648" cy="361188"/>
            </a:xfrm>
            <a:prstGeom prst="rect">
              <a:avLst/>
            </a:prstGeom>
          </p:spPr>
        </p:pic>
      </p:grpSp>
      <p:grpSp>
        <p:nvGrpSpPr>
          <p:cNvPr id="131" name="object 24"/>
          <p:cNvGrpSpPr/>
          <p:nvPr/>
        </p:nvGrpSpPr>
        <p:grpSpPr>
          <a:xfrm>
            <a:off x="281940" y="6224015"/>
            <a:ext cx="4311650" cy="480059"/>
            <a:chOff x="281940" y="6224015"/>
            <a:chExt cx="4311650" cy="480059"/>
          </a:xfrm>
        </p:grpSpPr>
        <p:pic>
          <p:nvPicPr>
            <p:cNvPr id="2097595" name="object 25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1940" y="6224015"/>
              <a:ext cx="4152900" cy="364236"/>
            </a:xfrm>
            <a:prstGeom prst="rect">
              <a:avLst/>
            </a:prstGeom>
          </p:spPr>
        </p:pic>
        <p:pic>
          <p:nvPicPr>
            <p:cNvPr id="2097596" name="object 26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92880" y="6224015"/>
              <a:ext cx="600455" cy="480059"/>
            </a:xfrm>
            <a:prstGeom prst="rect">
              <a:avLst/>
            </a:prstGeom>
          </p:spPr>
        </p:pic>
      </p:grpSp>
      <p:sp>
        <p:nvSpPr>
          <p:cNvPr id="1048635" name="object 27"/>
          <p:cNvSpPr txBox="1"/>
          <p:nvPr/>
        </p:nvSpPr>
        <p:spPr>
          <a:xfrm>
            <a:off x="459740" y="694690"/>
            <a:ext cx="8122284" cy="563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8615" algn="l"/>
              </a:tabLst>
            </a:pPr>
            <a:r>
              <a:rPr sz="24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START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WITH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ROTATOR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CUFF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STRENGTHENING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3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TIMES/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WEEK, 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8-12</a:t>
            </a:r>
            <a:r>
              <a:rPr sz="24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REPETITIONS 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THREE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SETS.</a:t>
            </a:r>
            <a:endParaRPr sz="2400">
              <a:latin typeface="Franklin Gothic Medium"/>
              <a:cs typeface="Franklin Gothic Medium"/>
            </a:endParaRPr>
          </a:p>
          <a:p>
            <a:pPr marL="12700" marR="191135">
              <a:lnSpc>
                <a:spcPct val="100000"/>
              </a:lnSpc>
              <a:buAutoNum type="arabicPeriod"/>
              <a:tabLst>
                <a:tab pos="340995" algn="l"/>
              </a:tabLst>
            </a:pP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CLOSED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CHAIN ISOMETRIC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STRENGTHENING</a:t>
            </a:r>
            <a:r>
              <a:rPr sz="24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 THE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ELBOW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FLEXED</a:t>
            </a:r>
            <a:r>
              <a:rPr sz="2400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90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DEGREES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 ARM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6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AT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THE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SIDE.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PERFORM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INTERNAL </a:t>
            </a:r>
            <a:r>
              <a:rPr sz="2400" spc="-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ROTATION,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EXTERNAL </a:t>
            </a:r>
            <a:r>
              <a:rPr sz="2400" spc="-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ROTATION, </a:t>
            </a:r>
            <a:r>
              <a:rPr sz="24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ABDUCTION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FORWARD</a:t>
            </a:r>
            <a:r>
              <a:rPr sz="24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FLEXION.</a:t>
            </a:r>
            <a:endParaRPr sz="2400">
              <a:latin typeface="Franklin Gothic Medium"/>
              <a:cs typeface="Franklin Gothic Medium"/>
            </a:endParaRPr>
          </a:p>
          <a:p>
            <a:pPr marL="12700" marR="288925">
              <a:lnSpc>
                <a:spcPct val="100000"/>
              </a:lnSpc>
              <a:buAutoNum type="arabicPeriod"/>
              <a:tabLst>
                <a:tab pos="340995" algn="l"/>
              </a:tabLst>
            </a:pP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PROGRESS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OPEN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CHAIN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STRENGTHENING</a:t>
            </a:r>
            <a:r>
              <a:rPr sz="24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 THERABAND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SAME</a:t>
            </a:r>
            <a:r>
              <a:rPr sz="2400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GROUP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 MUSCLES.</a:t>
            </a:r>
            <a:endParaRPr sz="2400">
              <a:latin typeface="Franklin Gothic Medium"/>
              <a:cs typeface="Franklin Gothic Medium"/>
            </a:endParaRPr>
          </a:p>
          <a:p>
            <a:pPr marL="12700" marR="2076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40995" algn="l"/>
              </a:tabLst>
            </a:pP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PROGRESS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TO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LIGHT WEIGHT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DUMBBELL</a:t>
            </a:r>
            <a:r>
              <a:rPr sz="2400" spc="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EXERCISES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INTERNAL </a:t>
            </a:r>
            <a:r>
              <a:rPr sz="24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ROTATORS,</a:t>
            </a:r>
            <a:r>
              <a:rPr sz="2400" spc="-3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EXTERNAL</a:t>
            </a:r>
            <a:endParaRPr sz="2400">
              <a:latin typeface="Franklin Gothic Medium"/>
              <a:cs typeface="Franklin Gothic Medium"/>
            </a:endParaRPr>
          </a:p>
          <a:p>
            <a:pPr marL="12700" marR="4186554" indent="76200">
              <a:lnSpc>
                <a:spcPct val="100000"/>
              </a:lnSpc>
            </a:pPr>
            <a:r>
              <a:rPr sz="2400" spc="-4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ROTATORS,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ABDUCTORS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FORWARD</a:t>
            </a:r>
            <a:r>
              <a:rPr sz="24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FLEXORS.</a:t>
            </a:r>
            <a:endParaRPr sz="2400">
              <a:latin typeface="Franklin Gothic Medium"/>
              <a:cs typeface="Franklin Gothic Medium"/>
            </a:endParaRPr>
          </a:p>
          <a:p>
            <a:pPr marL="12700" marR="3590290">
              <a:lnSpc>
                <a:spcPct val="100000"/>
              </a:lnSpc>
              <a:buAutoNum type="arabicPeriod"/>
              <a:tabLst>
                <a:tab pos="340995" algn="l"/>
              </a:tabLst>
            </a:pP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STRENGTHENING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SCAPULAR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STABILIZERS.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ts val="3820"/>
              </a:lnSpc>
              <a:buAutoNum type="arabicPeriod"/>
              <a:tabLst>
                <a:tab pos="340995" algn="l"/>
              </a:tabLst>
            </a:pPr>
            <a:r>
              <a:rPr sz="24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DELTOID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STRENGTHENING</a:t>
            </a:r>
            <a:r>
              <a:rPr sz="3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.</a:t>
            </a:r>
            <a:endParaRPr sz="3200">
              <a:latin typeface="Franklin Gothic Medium"/>
              <a:cs typeface="Franklin Gothic Medium"/>
            </a:endParaRPr>
          </a:p>
        </p:txBody>
      </p:sp>
      <p:pic>
        <p:nvPicPr>
          <p:cNvPr id="2097597" name="object 28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15000" y="4114799"/>
            <a:ext cx="3429000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object 2"/>
          <p:cNvGrpSpPr/>
          <p:nvPr/>
        </p:nvGrpSpPr>
        <p:grpSpPr>
          <a:xfrm>
            <a:off x="234695" y="888491"/>
            <a:ext cx="8909685" cy="2132330"/>
            <a:chOff x="234695" y="888491"/>
            <a:chExt cx="8909685" cy="2132330"/>
          </a:xfrm>
        </p:grpSpPr>
        <p:pic>
          <p:nvPicPr>
            <p:cNvPr id="2097598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7"/>
              <a:ext cx="8628888" cy="18287"/>
            </a:xfrm>
            <a:prstGeom prst="rect">
              <a:avLst/>
            </a:prstGeom>
          </p:spPr>
        </p:pic>
        <p:pic>
          <p:nvPicPr>
            <p:cNvPr id="2097599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888491"/>
              <a:ext cx="3613404" cy="303275"/>
            </a:xfrm>
            <a:prstGeom prst="rect">
              <a:avLst/>
            </a:prstGeom>
          </p:spPr>
        </p:pic>
        <p:pic>
          <p:nvPicPr>
            <p:cNvPr id="2097600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" y="1193291"/>
              <a:ext cx="771144" cy="303275"/>
            </a:xfrm>
            <a:prstGeom prst="rect">
              <a:avLst/>
            </a:prstGeom>
          </p:spPr>
        </p:pic>
        <p:pic>
          <p:nvPicPr>
            <p:cNvPr id="2097601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847" y="1193291"/>
              <a:ext cx="7705344" cy="303275"/>
            </a:xfrm>
            <a:prstGeom prst="rect">
              <a:avLst/>
            </a:prstGeom>
          </p:spPr>
        </p:pic>
        <p:pic>
          <p:nvPicPr>
            <p:cNvPr id="2097602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695" y="1498091"/>
              <a:ext cx="7498080" cy="303275"/>
            </a:xfrm>
            <a:prstGeom prst="rect">
              <a:avLst/>
            </a:prstGeom>
          </p:spPr>
        </p:pic>
        <p:pic>
          <p:nvPicPr>
            <p:cNvPr id="2097603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695" y="1802891"/>
              <a:ext cx="8639556" cy="303275"/>
            </a:xfrm>
            <a:prstGeom prst="rect">
              <a:avLst/>
            </a:prstGeom>
          </p:spPr>
        </p:pic>
        <p:pic>
          <p:nvPicPr>
            <p:cNvPr id="2097604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5" y="2107691"/>
              <a:ext cx="7306056" cy="303275"/>
            </a:xfrm>
            <a:prstGeom prst="rect">
              <a:avLst/>
            </a:prstGeom>
          </p:spPr>
        </p:pic>
        <p:pic>
          <p:nvPicPr>
            <p:cNvPr id="2097605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3" y="2412491"/>
              <a:ext cx="8569452" cy="303275"/>
            </a:xfrm>
            <a:prstGeom prst="rect">
              <a:avLst/>
            </a:prstGeom>
          </p:spPr>
        </p:pic>
        <p:pic>
          <p:nvPicPr>
            <p:cNvPr id="2097606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5" y="2717291"/>
              <a:ext cx="5492496" cy="303275"/>
            </a:xfrm>
            <a:prstGeom prst="rect">
              <a:avLst/>
            </a:prstGeom>
          </p:spPr>
        </p:pic>
      </p:grpSp>
      <p:sp>
        <p:nvSpPr>
          <p:cNvPr id="1048636" name="object 12"/>
          <p:cNvSpPr txBox="1"/>
          <p:nvPr/>
        </p:nvSpPr>
        <p:spPr>
          <a:xfrm>
            <a:off x="380491" y="627633"/>
            <a:ext cx="83375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1.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LYING</a:t>
            </a:r>
            <a:r>
              <a:rPr sz="20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DUMBBELL</a:t>
            </a:r>
            <a:r>
              <a:rPr sz="20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PRESSES</a:t>
            </a:r>
            <a:endParaRPr sz="2000">
              <a:latin typeface="Franklin Gothic Medium"/>
              <a:cs typeface="Franklin Gothic Medium"/>
            </a:endParaRPr>
          </a:p>
          <a:p>
            <a:pPr marL="12700" marR="528955">
              <a:lnSpc>
                <a:spcPct val="100000"/>
              </a:lnSpc>
            </a:pP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PT.</a:t>
            </a:r>
            <a:r>
              <a:rPr sz="20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LIE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ON SUPINE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LYING</a:t>
            </a: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HOLDING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A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LIGHT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DUMBBELL</a:t>
            </a: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EACH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HAND. </a:t>
            </a:r>
            <a:r>
              <a:rPr sz="2000" spc="-484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EXTEND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YOUR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ARMS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VERTICALLY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WITH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PALMS</a:t>
            </a:r>
            <a:r>
              <a:rPr sz="20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FACING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INWARDS.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NEXT,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PUSH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YOUR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ARMS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FURTHER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UPWARDS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KEEPING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THEM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PARALLEL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TO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EACH OTHER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SUCH</a:t>
            </a: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THAT</a:t>
            </a:r>
            <a:r>
              <a:rPr sz="20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YOUR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SHOULDERS</a:t>
            </a: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BLADES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SEPARATE.</a:t>
            </a:r>
            <a:endParaRPr sz="2000">
              <a:latin typeface="Franklin Gothic Medium"/>
              <a:cs typeface="Franklin Gothic Medium"/>
            </a:endParaRPr>
          </a:p>
          <a:p>
            <a:pPr marL="12700" marR="5080" indent="63500">
              <a:lnSpc>
                <a:spcPct val="100000"/>
              </a:lnSpc>
            </a:pP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PERFORM </a:t>
            </a:r>
            <a:r>
              <a:rPr sz="20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BETWEEN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10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AND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20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REPETITIONS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OF THE EXERCISE. INCREASE </a:t>
            </a:r>
            <a:r>
              <a:rPr sz="2000" spc="-484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NUMBER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OF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REPETITIONS</a:t>
            </a:r>
            <a:r>
              <a:rPr sz="20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WITH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PRACTICE.</a:t>
            </a:r>
            <a:endParaRPr sz="2000">
              <a:latin typeface="Franklin Gothic Medium"/>
              <a:cs typeface="Franklin Gothic Medium"/>
            </a:endParaRPr>
          </a:p>
        </p:txBody>
      </p:sp>
      <p:grpSp>
        <p:nvGrpSpPr>
          <p:cNvPr id="134" name="object 13"/>
          <p:cNvGrpSpPr/>
          <p:nvPr/>
        </p:nvGrpSpPr>
        <p:grpSpPr>
          <a:xfrm>
            <a:off x="0" y="3352798"/>
            <a:ext cx="9144000" cy="3505200"/>
            <a:chOff x="0" y="3352798"/>
            <a:chExt cx="9144000" cy="3505200"/>
          </a:xfrm>
        </p:grpSpPr>
        <p:pic>
          <p:nvPicPr>
            <p:cNvPr id="2097607" name="object 14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352799"/>
              <a:ext cx="4724400" cy="3505199"/>
            </a:xfrm>
            <a:prstGeom prst="rect">
              <a:avLst/>
            </a:prstGeom>
          </p:spPr>
        </p:pic>
        <p:pic>
          <p:nvPicPr>
            <p:cNvPr id="2097608" name="object 15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2000" y="3352798"/>
              <a:ext cx="4571999" cy="3505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object 2"/>
          <p:cNvGrpSpPr/>
          <p:nvPr/>
        </p:nvGrpSpPr>
        <p:grpSpPr>
          <a:xfrm>
            <a:off x="234695" y="774191"/>
            <a:ext cx="8909685" cy="303530"/>
            <a:chOff x="234695" y="774191"/>
            <a:chExt cx="8909685" cy="303530"/>
          </a:xfrm>
        </p:grpSpPr>
        <p:pic>
          <p:nvPicPr>
            <p:cNvPr id="2097609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" y="1046987"/>
              <a:ext cx="8628888" cy="18287"/>
            </a:xfrm>
            <a:prstGeom prst="rect">
              <a:avLst/>
            </a:prstGeom>
          </p:spPr>
        </p:pic>
        <p:pic>
          <p:nvPicPr>
            <p:cNvPr id="2097610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774191"/>
              <a:ext cx="1207008" cy="303275"/>
            </a:xfrm>
            <a:prstGeom prst="rect">
              <a:avLst/>
            </a:prstGeom>
          </p:spPr>
        </p:pic>
        <p:pic>
          <p:nvPicPr>
            <p:cNvPr id="2097611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712" y="774191"/>
              <a:ext cx="379475" cy="303275"/>
            </a:xfrm>
            <a:prstGeom prst="rect">
              <a:avLst/>
            </a:prstGeom>
          </p:spPr>
        </p:pic>
        <p:pic>
          <p:nvPicPr>
            <p:cNvPr id="2097612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7195" y="774191"/>
              <a:ext cx="1255776" cy="303275"/>
            </a:xfrm>
            <a:prstGeom prst="rect">
              <a:avLst/>
            </a:prstGeom>
          </p:spPr>
        </p:pic>
      </p:grpSp>
      <p:grpSp>
        <p:nvGrpSpPr>
          <p:cNvPr id="137" name="object 7"/>
          <p:cNvGrpSpPr/>
          <p:nvPr/>
        </p:nvGrpSpPr>
        <p:grpSpPr>
          <a:xfrm>
            <a:off x="234695" y="1383791"/>
            <a:ext cx="8819515" cy="2132330"/>
            <a:chOff x="234695" y="1383791"/>
            <a:chExt cx="8819515" cy="2132330"/>
          </a:xfrm>
        </p:grpSpPr>
        <p:pic>
          <p:nvPicPr>
            <p:cNvPr id="2097613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695" y="1383791"/>
              <a:ext cx="3332988" cy="303275"/>
            </a:xfrm>
            <a:prstGeom prst="rect">
              <a:avLst/>
            </a:prstGeom>
          </p:spPr>
        </p:pic>
        <p:pic>
          <p:nvPicPr>
            <p:cNvPr id="2097614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0691" y="1383791"/>
              <a:ext cx="377952" cy="303275"/>
            </a:xfrm>
            <a:prstGeom prst="rect">
              <a:avLst/>
            </a:prstGeom>
          </p:spPr>
        </p:pic>
        <p:pic>
          <p:nvPicPr>
            <p:cNvPr id="2097615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1651" y="1383791"/>
              <a:ext cx="5338572" cy="303275"/>
            </a:xfrm>
            <a:prstGeom prst="rect">
              <a:avLst/>
            </a:prstGeom>
          </p:spPr>
        </p:pic>
        <p:pic>
          <p:nvPicPr>
            <p:cNvPr id="2097616" name="object 11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3231" y="1383791"/>
              <a:ext cx="720851" cy="303275"/>
            </a:xfrm>
            <a:prstGeom prst="rect">
              <a:avLst/>
            </a:prstGeom>
          </p:spPr>
        </p:pic>
        <p:pic>
          <p:nvPicPr>
            <p:cNvPr id="2097617" name="object 12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5" y="1688591"/>
              <a:ext cx="8232648" cy="303275"/>
            </a:xfrm>
            <a:prstGeom prst="rect">
              <a:avLst/>
            </a:prstGeom>
          </p:spPr>
        </p:pic>
        <p:pic>
          <p:nvPicPr>
            <p:cNvPr id="2097618" name="object 13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695" y="1993391"/>
              <a:ext cx="7440168" cy="303275"/>
            </a:xfrm>
            <a:prstGeom prst="rect">
              <a:avLst/>
            </a:prstGeom>
          </p:spPr>
        </p:pic>
        <p:pic>
          <p:nvPicPr>
            <p:cNvPr id="2097619" name="object 14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695" y="2298191"/>
              <a:ext cx="8548116" cy="303275"/>
            </a:xfrm>
            <a:prstGeom prst="rect">
              <a:avLst/>
            </a:prstGeom>
          </p:spPr>
        </p:pic>
        <p:pic>
          <p:nvPicPr>
            <p:cNvPr id="2097620" name="object 15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4695" y="2602991"/>
              <a:ext cx="8186928" cy="303275"/>
            </a:xfrm>
            <a:prstGeom prst="rect">
              <a:avLst/>
            </a:prstGeom>
          </p:spPr>
        </p:pic>
        <p:pic>
          <p:nvPicPr>
            <p:cNvPr id="2097621" name="object 16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695" y="2907791"/>
              <a:ext cx="7819644" cy="303275"/>
            </a:xfrm>
            <a:prstGeom prst="rect">
              <a:avLst/>
            </a:prstGeom>
          </p:spPr>
        </p:pic>
        <p:pic>
          <p:nvPicPr>
            <p:cNvPr id="2097622" name="object 17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695" y="3212591"/>
              <a:ext cx="1808988" cy="303275"/>
            </a:xfrm>
            <a:prstGeom prst="rect">
              <a:avLst/>
            </a:prstGeom>
          </p:spPr>
        </p:pic>
        <p:pic>
          <p:nvPicPr>
            <p:cNvPr id="2097623" name="object 1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6692" y="3212591"/>
              <a:ext cx="377951" cy="303275"/>
            </a:xfrm>
            <a:prstGeom prst="rect">
              <a:avLst/>
            </a:prstGeom>
          </p:spPr>
        </p:pic>
        <p:pic>
          <p:nvPicPr>
            <p:cNvPr id="2097624" name="object 19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7651" y="3212591"/>
              <a:ext cx="2092452" cy="303275"/>
            </a:xfrm>
            <a:prstGeom prst="rect">
              <a:avLst/>
            </a:prstGeom>
          </p:spPr>
        </p:pic>
      </p:grpSp>
      <p:sp>
        <p:nvSpPr>
          <p:cNvPr id="1048637" name="object 20"/>
          <p:cNvSpPr txBox="1"/>
          <p:nvPr/>
        </p:nvSpPr>
        <p:spPr>
          <a:xfrm>
            <a:off x="380491" y="513333"/>
            <a:ext cx="846709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2.</a:t>
            </a:r>
            <a:r>
              <a:rPr sz="20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PUSH-UP</a:t>
            </a:r>
            <a:r>
              <a:rPr sz="2000" spc="-7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PLUS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HOLD</a:t>
            </a:r>
            <a:r>
              <a:rPr sz="20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YOURSELF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IN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PUSH-UP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POSITION: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HERE,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BODY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IS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HORIZONTAL, </a:t>
            </a:r>
            <a:r>
              <a:rPr sz="2000" spc="-484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FACING 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DOWNWARDS,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ARMS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EXTENDED WITH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SHOULDERS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WIDE 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APART.</a:t>
            </a:r>
            <a:r>
              <a:rPr sz="20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KEEP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HEAD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IN A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STRAIGHT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LINE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WITH</a:t>
            </a:r>
            <a:r>
              <a:rPr sz="2000" spc="-3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0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SPINE.</a:t>
            </a:r>
            <a:endParaRPr sz="2000">
              <a:latin typeface="Franklin Gothic Medium"/>
              <a:cs typeface="Franklin Gothic Medium"/>
            </a:endParaRPr>
          </a:p>
          <a:p>
            <a:pPr marL="12700" marR="28067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EXTEND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SHOULDERS 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TO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THE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FRONT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AND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SQUEEZE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SHOULDER </a:t>
            </a:r>
            <a:r>
              <a:rPr sz="2000" spc="-484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BLADES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TO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BRING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YOURSELF </a:t>
            </a:r>
            <a:r>
              <a:rPr sz="2000" spc="-6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UP.</a:t>
            </a:r>
            <a:r>
              <a:rPr sz="20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KEEPING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YOUR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ARMS</a:t>
            </a:r>
            <a:r>
              <a:rPr sz="20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EXTENDED,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LET </a:t>
            </a:r>
            <a:r>
              <a:rPr sz="20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GRAVITY BRING </a:t>
            </a:r>
            <a:r>
              <a:rPr sz="20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 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BACK TO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ORIGINAL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POSITION. </a:t>
            </a:r>
            <a:r>
              <a:rPr sz="20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REPEAT </a:t>
            </a:r>
            <a:r>
              <a:rPr sz="20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 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WORKOUT </a:t>
            </a:r>
            <a:r>
              <a:rPr sz="20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10-20</a:t>
            </a:r>
            <a:r>
              <a:rPr sz="20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TIMES</a:t>
            </a:r>
            <a:r>
              <a:rPr sz="2000" spc="-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DAILY.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2097625" name="object 21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3657598"/>
            <a:ext cx="9143999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64" name="object 3"/>
          <p:cNvGrpSpPr/>
          <p:nvPr/>
        </p:nvGrpSpPr>
        <p:grpSpPr>
          <a:xfrm>
            <a:off x="368808" y="874775"/>
            <a:ext cx="1859280" cy="332740"/>
            <a:chOff x="368808" y="874775"/>
            <a:chExt cx="1859280" cy="332740"/>
          </a:xfrm>
        </p:grpSpPr>
        <p:sp>
          <p:nvSpPr>
            <p:cNvPr id="1048601" name="object 4"/>
            <p:cNvSpPr/>
            <p:nvPr/>
          </p:nvSpPr>
          <p:spPr>
            <a:xfrm>
              <a:off x="472440" y="902207"/>
              <a:ext cx="70485" cy="13970"/>
            </a:xfrm>
            <a:custGeom>
              <a:avLst/>
              <a:gdLst/>
              <a:ahLst/>
              <a:cxnLst/>
              <a:rect l="l" t="t" r="r" b="b"/>
              <a:pathLst>
                <a:path w="70484" h="13969">
                  <a:moveTo>
                    <a:pt x="70103" y="0"/>
                  </a:moveTo>
                  <a:lnTo>
                    <a:pt x="0" y="0"/>
                  </a:lnTo>
                  <a:lnTo>
                    <a:pt x="0" y="13715"/>
                  </a:lnTo>
                  <a:lnTo>
                    <a:pt x="70103" y="13715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06" name="object 5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8" y="874775"/>
              <a:ext cx="1793748" cy="332232"/>
            </a:xfrm>
            <a:prstGeom prst="rect">
              <a:avLst/>
            </a:prstGeom>
          </p:spPr>
        </p:pic>
        <p:pic>
          <p:nvPicPr>
            <p:cNvPr id="2097207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083" y="874775"/>
              <a:ext cx="413004" cy="332232"/>
            </a:xfrm>
            <a:prstGeom prst="rect">
              <a:avLst/>
            </a:prstGeom>
          </p:spPr>
        </p:pic>
      </p:grpSp>
      <p:sp>
        <p:nvSpPr>
          <p:cNvPr id="1048602" name="object 7"/>
          <p:cNvSpPr txBox="1"/>
          <p:nvPr/>
        </p:nvSpPr>
        <p:spPr>
          <a:xfrm>
            <a:off x="529844" y="589534"/>
            <a:ext cx="1539240" cy="647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Franklin Gothic Medium"/>
                <a:cs typeface="Franklin Gothic Medium"/>
              </a:rPr>
              <a:t>D</a:t>
            </a:r>
            <a:r>
              <a:rPr sz="2200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Franklin Gothic Medium"/>
                <a:cs typeface="Franklin Gothic Medium"/>
              </a:rPr>
              <a:t>E</a:t>
            </a:r>
            <a:r>
              <a:rPr sz="2200" u="heavy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Franklin Gothic Medium"/>
                <a:cs typeface="Franklin Gothic Medium"/>
              </a:rPr>
              <a:t>F</a:t>
            </a:r>
            <a:r>
              <a:rPr sz="2200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Franklin Gothic Medium"/>
                <a:cs typeface="Franklin Gothic Medium"/>
              </a:rPr>
              <a:t>INITION</a:t>
            </a:r>
            <a:r>
              <a:rPr sz="2200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Franklin Gothic Medium"/>
                <a:cs typeface="Franklin Gothic Medium"/>
              </a:rPr>
              <a:t>:</a:t>
            </a:r>
            <a:r>
              <a:rPr sz="2200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Franklin Gothic Medium"/>
                <a:cs typeface="Franklin Gothic Medium"/>
              </a:rPr>
              <a:t>-</a:t>
            </a:r>
            <a:endParaRPr sz="2200">
              <a:latin typeface="Franklin Gothic Medium"/>
              <a:cs typeface="Franklin Gothic Medium"/>
            </a:endParaRPr>
          </a:p>
        </p:txBody>
      </p:sp>
      <p:grpSp>
        <p:nvGrpSpPr>
          <p:cNvPr id="65" name="object 8"/>
          <p:cNvGrpSpPr/>
          <p:nvPr/>
        </p:nvGrpSpPr>
        <p:grpSpPr>
          <a:xfrm>
            <a:off x="298704" y="1545336"/>
            <a:ext cx="8501380" cy="1003300"/>
            <a:chOff x="298704" y="1545336"/>
            <a:chExt cx="8501380" cy="1003300"/>
          </a:xfrm>
        </p:grpSpPr>
        <p:pic>
          <p:nvPicPr>
            <p:cNvPr id="2097208" name="object 9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04" y="1545336"/>
              <a:ext cx="583692" cy="332232"/>
            </a:xfrm>
            <a:prstGeom prst="rect">
              <a:avLst/>
            </a:prstGeom>
          </p:spPr>
        </p:pic>
        <p:pic>
          <p:nvPicPr>
            <p:cNvPr id="2097209" name="object 10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8" y="1545336"/>
              <a:ext cx="818388" cy="332232"/>
            </a:xfrm>
            <a:prstGeom prst="rect">
              <a:avLst/>
            </a:prstGeom>
          </p:spPr>
        </p:pic>
        <p:pic>
          <p:nvPicPr>
            <p:cNvPr id="2097210" name="object 11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1545336"/>
              <a:ext cx="414528" cy="332232"/>
            </a:xfrm>
            <a:prstGeom prst="rect">
              <a:avLst/>
            </a:prstGeom>
          </p:spPr>
        </p:pic>
        <p:pic>
          <p:nvPicPr>
            <p:cNvPr id="2097211" name="object 12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1545336"/>
              <a:ext cx="7461504" cy="332232"/>
            </a:xfrm>
            <a:prstGeom prst="rect">
              <a:avLst/>
            </a:prstGeom>
          </p:spPr>
        </p:pic>
        <p:pic>
          <p:nvPicPr>
            <p:cNvPr id="2097212" name="object 13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4" y="1880615"/>
              <a:ext cx="8500872" cy="332232"/>
            </a:xfrm>
            <a:prstGeom prst="rect">
              <a:avLst/>
            </a:prstGeom>
          </p:spPr>
        </p:pic>
        <p:pic>
          <p:nvPicPr>
            <p:cNvPr id="2097213" name="object 14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704" y="2215895"/>
              <a:ext cx="2383536" cy="332232"/>
            </a:xfrm>
            <a:prstGeom prst="rect">
              <a:avLst/>
            </a:prstGeom>
          </p:spPr>
        </p:pic>
      </p:grpSp>
      <p:sp>
        <p:nvSpPr>
          <p:cNvPr id="1048603" name="object 15"/>
          <p:cNvSpPr txBox="1">
            <a:spLocks noGrp="1"/>
          </p:cNvSpPr>
          <p:nvPr>
            <p:ph type="title"/>
          </p:nvPr>
        </p:nvSpPr>
        <p:spPr>
          <a:xfrm>
            <a:off x="459740" y="1260093"/>
            <a:ext cx="8107045" cy="96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55315" algn="l"/>
              </a:tabLst>
            </a:pPr>
            <a:r>
              <a:rPr sz="2200" spc="15" dirty="0"/>
              <a:t>1.</a:t>
            </a:r>
            <a:r>
              <a:rPr sz="2200" dirty="0"/>
              <a:t> </a:t>
            </a:r>
            <a:r>
              <a:rPr sz="2200" spc="-5" dirty="0"/>
              <a:t>Peri-arthritis</a:t>
            </a:r>
            <a:r>
              <a:rPr sz="2200" spc="-15" dirty="0"/>
              <a:t> </a:t>
            </a:r>
            <a:r>
              <a:rPr sz="2200" spc="-5" dirty="0"/>
              <a:t>Is</a:t>
            </a:r>
            <a:r>
              <a:rPr sz="2200" spc="5" dirty="0"/>
              <a:t> </a:t>
            </a:r>
            <a:r>
              <a:rPr sz="2200" spc="-5" dirty="0"/>
              <a:t>A</a:t>
            </a:r>
            <a:r>
              <a:rPr sz="2200" dirty="0"/>
              <a:t> </a:t>
            </a:r>
            <a:r>
              <a:rPr sz="2200" spc="-10" dirty="0"/>
              <a:t>Common</a:t>
            </a:r>
            <a:r>
              <a:rPr sz="2200" spc="15" dirty="0"/>
              <a:t> </a:t>
            </a:r>
            <a:r>
              <a:rPr sz="2200" spc="-10" dirty="0"/>
              <a:t>Condition</a:t>
            </a:r>
            <a:r>
              <a:rPr sz="2200" dirty="0"/>
              <a:t> </a:t>
            </a:r>
            <a:r>
              <a:rPr sz="2200" spc="-10" dirty="0"/>
              <a:t>Characterised</a:t>
            </a:r>
            <a:r>
              <a:rPr sz="2200" spc="10" dirty="0"/>
              <a:t> </a:t>
            </a:r>
            <a:r>
              <a:rPr sz="2200" spc="-5" dirty="0"/>
              <a:t>By</a:t>
            </a:r>
            <a:r>
              <a:rPr sz="2200" dirty="0"/>
              <a:t> </a:t>
            </a:r>
            <a:r>
              <a:rPr sz="2200" spc="-10" dirty="0"/>
              <a:t>Pain</a:t>
            </a:r>
            <a:r>
              <a:rPr sz="2200" spc="5" dirty="0"/>
              <a:t> </a:t>
            </a:r>
            <a:r>
              <a:rPr sz="2200" spc="-10" dirty="0"/>
              <a:t>And </a:t>
            </a:r>
            <a:r>
              <a:rPr sz="2200" spc="-5" dirty="0"/>
              <a:t> </a:t>
            </a:r>
            <a:r>
              <a:rPr sz="2200" spc="-10" dirty="0"/>
              <a:t>Progressive</a:t>
            </a:r>
            <a:r>
              <a:rPr sz="2200" spc="-15" dirty="0"/>
              <a:t> </a:t>
            </a:r>
            <a:r>
              <a:rPr sz="2200" spc="-5" dirty="0"/>
              <a:t>Limitation</a:t>
            </a:r>
            <a:r>
              <a:rPr sz="2200" spc="25" dirty="0"/>
              <a:t> </a:t>
            </a:r>
            <a:r>
              <a:rPr sz="2200" spc="-5" dirty="0"/>
              <a:t>Of	Abduction</a:t>
            </a:r>
            <a:r>
              <a:rPr sz="2200" spc="-10" dirty="0"/>
              <a:t> </a:t>
            </a:r>
            <a:r>
              <a:rPr sz="2200" spc="-5" dirty="0"/>
              <a:t>&amp;</a:t>
            </a:r>
            <a:r>
              <a:rPr sz="2200" spc="10" dirty="0"/>
              <a:t> </a:t>
            </a:r>
            <a:r>
              <a:rPr sz="2200" spc="-10" dirty="0"/>
              <a:t>External</a:t>
            </a:r>
            <a:r>
              <a:rPr sz="2200" spc="-15" dirty="0"/>
              <a:t> </a:t>
            </a:r>
            <a:r>
              <a:rPr sz="2200" spc="-10" dirty="0"/>
              <a:t>Rotation </a:t>
            </a:r>
            <a:r>
              <a:rPr sz="2200" spc="-15" dirty="0"/>
              <a:t>Movement </a:t>
            </a:r>
            <a:r>
              <a:rPr sz="2200" spc="-535" dirty="0"/>
              <a:t> </a:t>
            </a:r>
            <a:r>
              <a:rPr sz="2200" spc="-5" dirty="0"/>
              <a:t>Of Shoulder Joint</a:t>
            </a:r>
            <a:endParaRPr sz="2200"/>
          </a:p>
        </p:txBody>
      </p:sp>
      <p:grpSp>
        <p:nvGrpSpPr>
          <p:cNvPr id="66" name="object 16"/>
          <p:cNvGrpSpPr/>
          <p:nvPr/>
        </p:nvGrpSpPr>
        <p:grpSpPr>
          <a:xfrm>
            <a:off x="283463" y="2941320"/>
            <a:ext cx="8493760" cy="1092835"/>
            <a:chOff x="283463" y="2941320"/>
            <a:chExt cx="8493760" cy="1092835"/>
          </a:xfrm>
        </p:grpSpPr>
        <p:pic>
          <p:nvPicPr>
            <p:cNvPr id="2097214" name="object 17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463" y="2941320"/>
              <a:ext cx="8357616" cy="361188"/>
            </a:xfrm>
            <a:prstGeom prst="rect">
              <a:avLst/>
            </a:prstGeom>
          </p:spPr>
        </p:pic>
        <p:pic>
          <p:nvPicPr>
            <p:cNvPr id="2097215" name="object 18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463" y="3307080"/>
              <a:ext cx="8493252" cy="361188"/>
            </a:xfrm>
            <a:prstGeom prst="rect">
              <a:avLst/>
            </a:prstGeom>
          </p:spPr>
        </p:pic>
        <p:pic>
          <p:nvPicPr>
            <p:cNvPr id="2097216" name="object 19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" y="3672840"/>
              <a:ext cx="6740652" cy="361188"/>
            </a:xfrm>
            <a:prstGeom prst="rect">
              <a:avLst/>
            </a:prstGeom>
          </p:spPr>
        </p:pic>
      </p:grpSp>
      <p:grpSp>
        <p:nvGrpSpPr>
          <p:cNvPr id="67" name="object 20"/>
          <p:cNvGrpSpPr/>
          <p:nvPr/>
        </p:nvGrpSpPr>
        <p:grpSpPr>
          <a:xfrm>
            <a:off x="283463" y="4404359"/>
            <a:ext cx="8460105" cy="1458595"/>
            <a:chOff x="283463" y="4404359"/>
            <a:chExt cx="8460105" cy="1458595"/>
          </a:xfrm>
        </p:grpSpPr>
        <p:pic>
          <p:nvPicPr>
            <p:cNvPr id="2097217" name="object 21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463" y="4404359"/>
              <a:ext cx="8459724" cy="361188"/>
            </a:xfrm>
            <a:prstGeom prst="rect">
              <a:avLst/>
            </a:prstGeom>
          </p:spPr>
        </p:pic>
        <p:pic>
          <p:nvPicPr>
            <p:cNvPr id="2097218" name="object 22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463" y="4770119"/>
              <a:ext cx="8097011" cy="361188"/>
            </a:xfrm>
            <a:prstGeom prst="rect">
              <a:avLst/>
            </a:prstGeom>
          </p:spPr>
        </p:pic>
        <p:pic>
          <p:nvPicPr>
            <p:cNvPr id="2097219" name="object 23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463" y="5135879"/>
              <a:ext cx="8455152" cy="361188"/>
            </a:xfrm>
            <a:prstGeom prst="rect">
              <a:avLst/>
            </a:prstGeom>
          </p:spPr>
        </p:pic>
        <p:pic>
          <p:nvPicPr>
            <p:cNvPr id="2097220" name="object 24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463" y="5501639"/>
              <a:ext cx="8362188" cy="361188"/>
            </a:xfrm>
            <a:prstGeom prst="rect">
              <a:avLst/>
            </a:prstGeom>
          </p:spPr>
        </p:pic>
      </p:grpSp>
      <p:sp>
        <p:nvSpPr>
          <p:cNvPr id="1048604" name="object 25"/>
          <p:cNvSpPr txBox="1"/>
          <p:nvPr/>
        </p:nvSpPr>
        <p:spPr>
          <a:xfrm>
            <a:off x="459740" y="2630551"/>
            <a:ext cx="8061325" cy="358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65430" algn="l"/>
              </a:tabLst>
            </a:pP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FROZEN SHOULDER, ALSO CALLED ADHESIVE CAPSULITIS, </a:t>
            </a:r>
            <a:r>
              <a:rPr sz="24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CAUSES</a:t>
            </a:r>
            <a:r>
              <a:rPr sz="24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PAIN</a:t>
            </a:r>
            <a:r>
              <a:rPr sz="24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AND STIFFNESS</a:t>
            </a:r>
            <a:r>
              <a:rPr sz="2400" spc="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IN</a:t>
            </a:r>
            <a:r>
              <a:rPr sz="2400" spc="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 SHOULDER. </a:t>
            </a:r>
            <a:r>
              <a:rPr sz="24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OVER</a:t>
            </a:r>
            <a:r>
              <a:rPr sz="24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TIME, </a:t>
            </a:r>
            <a:r>
              <a:rPr sz="2400" spc="-58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SHOULDER</a:t>
            </a:r>
            <a:r>
              <a:rPr sz="2400" spc="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BECOMES</a:t>
            </a:r>
            <a:r>
              <a:rPr sz="2400" spc="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VERY</a:t>
            </a:r>
            <a:r>
              <a:rPr sz="24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HARD</a:t>
            </a:r>
            <a:r>
              <a:rPr sz="24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</a:t>
            </a:r>
            <a:r>
              <a:rPr sz="24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MOVE.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500">
              <a:latin typeface="Franklin Gothic Medium"/>
              <a:cs typeface="Franklin Gothic Medium"/>
            </a:endParaRPr>
          </a:p>
          <a:p>
            <a:pPr marL="12700" marR="40640">
              <a:lnSpc>
                <a:spcPct val="100000"/>
              </a:lnSpc>
              <a:buAutoNum type="arabicPeriod"/>
              <a:tabLst>
                <a:tab pos="340995" algn="l"/>
              </a:tabLst>
            </a:pP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FROZEN SHOULDER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OR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ADHESIVE CAPSULITIS DESCRIBES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THE COMMON SHOULDER CONDITION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CHARACTERIZED </a:t>
            </a:r>
            <a:r>
              <a:rPr sz="24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BY </a:t>
            </a:r>
            <a:r>
              <a:rPr sz="24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PAINFUL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LIMITED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BOTH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ACTIVE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AND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PASSIVE</a:t>
            </a:r>
            <a:r>
              <a:rPr sz="24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RANGE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MOTION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IN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ALL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PLAINS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 RADIOGRAPHIC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APPEARANCE.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2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1046988"/>
            <a:ext cx="8628888" cy="18287"/>
          </a:xfrm>
          <a:prstGeom prst="rect">
            <a:avLst/>
          </a:prstGeom>
        </p:spPr>
      </p:pic>
      <p:grpSp>
        <p:nvGrpSpPr>
          <p:cNvPr id="139" name="object 3"/>
          <p:cNvGrpSpPr/>
          <p:nvPr/>
        </p:nvGrpSpPr>
        <p:grpSpPr>
          <a:xfrm>
            <a:off x="234695" y="606551"/>
            <a:ext cx="8837930" cy="2437130"/>
            <a:chOff x="234695" y="606551"/>
            <a:chExt cx="8837930" cy="2437130"/>
          </a:xfrm>
        </p:grpSpPr>
        <p:pic>
          <p:nvPicPr>
            <p:cNvPr id="2097627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606551"/>
              <a:ext cx="3048000" cy="303275"/>
            </a:xfrm>
            <a:prstGeom prst="rect">
              <a:avLst/>
            </a:prstGeom>
          </p:spPr>
        </p:pic>
        <p:pic>
          <p:nvPicPr>
            <p:cNvPr id="2097628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" y="911351"/>
              <a:ext cx="1994916" cy="303275"/>
            </a:xfrm>
            <a:prstGeom prst="rect">
              <a:avLst/>
            </a:prstGeom>
          </p:spPr>
        </p:pic>
        <p:pic>
          <p:nvPicPr>
            <p:cNvPr id="2097629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628" y="911351"/>
              <a:ext cx="7095744" cy="303275"/>
            </a:xfrm>
            <a:prstGeom prst="rect">
              <a:avLst/>
            </a:prstGeom>
          </p:spPr>
        </p:pic>
        <p:pic>
          <p:nvPicPr>
            <p:cNvPr id="2097630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4695" y="1216151"/>
              <a:ext cx="5654040" cy="303275"/>
            </a:xfrm>
            <a:prstGeom prst="rect">
              <a:avLst/>
            </a:prstGeom>
          </p:spPr>
        </p:pic>
        <p:pic>
          <p:nvPicPr>
            <p:cNvPr id="2097631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695" y="1520951"/>
              <a:ext cx="8353044" cy="303275"/>
            </a:xfrm>
            <a:prstGeom prst="rect">
              <a:avLst/>
            </a:prstGeom>
          </p:spPr>
        </p:pic>
        <p:pic>
          <p:nvPicPr>
            <p:cNvPr id="2097632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695" y="1825751"/>
              <a:ext cx="7901940" cy="303275"/>
            </a:xfrm>
            <a:prstGeom prst="rect">
              <a:avLst/>
            </a:prstGeom>
          </p:spPr>
        </p:pic>
        <p:pic>
          <p:nvPicPr>
            <p:cNvPr id="2097633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5" y="2130551"/>
              <a:ext cx="1377696" cy="303275"/>
            </a:xfrm>
            <a:prstGeom prst="rect">
              <a:avLst/>
            </a:prstGeom>
          </p:spPr>
        </p:pic>
        <p:pic>
          <p:nvPicPr>
            <p:cNvPr id="2097634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5" y="2435351"/>
              <a:ext cx="8040624" cy="303275"/>
            </a:xfrm>
            <a:prstGeom prst="rect">
              <a:avLst/>
            </a:prstGeom>
          </p:spPr>
        </p:pic>
        <p:pic>
          <p:nvPicPr>
            <p:cNvPr id="2097635" name="object 12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695" y="2740151"/>
              <a:ext cx="5489448" cy="303275"/>
            </a:xfrm>
            <a:prstGeom prst="rect">
              <a:avLst/>
            </a:prstGeom>
          </p:spPr>
        </p:pic>
      </p:grpSp>
      <p:sp>
        <p:nvSpPr>
          <p:cNvPr id="1048638" name="object 13"/>
          <p:cNvSpPr txBox="1"/>
          <p:nvPr/>
        </p:nvSpPr>
        <p:spPr>
          <a:xfrm>
            <a:off x="380491" y="345135"/>
            <a:ext cx="848296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3.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RHOMBOIDS</a:t>
            </a:r>
            <a:r>
              <a:rPr sz="20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STRETCH</a:t>
            </a:r>
            <a:endParaRPr sz="20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RHOMBOIDEUS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MAJOR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AND</a:t>
            </a:r>
            <a:r>
              <a:rPr sz="20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MINOR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ARE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TWO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IMPORTANT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MUSCLES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TO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KEEP </a:t>
            </a:r>
            <a:r>
              <a:rPr sz="2000" spc="-484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GIRDLE</a:t>
            </a:r>
            <a:r>
              <a:rPr sz="20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 FUNCTIONAL</a:t>
            </a:r>
            <a:r>
              <a:rPr sz="20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STATE.</a:t>
            </a:r>
            <a:endParaRPr sz="2000">
              <a:latin typeface="Franklin Gothic Medium"/>
              <a:cs typeface="Franklin Gothic Medium"/>
            </a:endParaRPr>
          </a:p>
          <a:p>
            <a:pPr marL="12700" marR="487680">
              <a:lnSpc>
                <a:spcPct val="100000"/>
              </a:lnSpc>
            </a:pP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FIRST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PLACE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YOUR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RIGHT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UNDER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YOUR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LEFT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AND THEN </a:t>
            </a:r>
            <a:r>
              <a:rPr sz="2000" spc="-484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PLACE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YOUR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LEFT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OVER 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YOUR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RIGHT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AND FEEL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STRETCH.</a:t>
            </a:r>
            <a:endParaRPr sz="2000">
              <a:latin typeface="Franklin Gothic Medium"/>
              <a:cs typeface="Franklin Gothic Medium"/>
            </a:endParaRPr>
          </a:p>
          <a:p>
            <a:pPr marL="12700" marR="80454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HOLD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THIS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POSITION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10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SECONDS AND THEN RELAX.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PERFORM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10 </a:t>
            </a:r>
            <a:r>
              <a:rPr sz="2000" spc="-484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REPETITIONS</a:t>
            </a:r>
            <a:r>
              <a:rPr sz="20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FOR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EACH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</a:t>
            </a:r>
            <a:r>
              <a:rPr sz="20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TWICE</a:t>
            </a:r>
            <a:r>
              <a:rPr sz="20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EACH</a:t>
            </a:r>
            <a:r>
              <a:rPr sz="20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0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DAY.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2097636" name="object 14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2895598"/>
            <a:ext cx="914399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3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1046988"/>
            <a:ext cx="8628888" cy="18287"/>
          </a:xfrm>
          <a:prstGeom prst="rect">
            <a:avLst/>
          </a:prstGeom>
        </p:spPr>
      </p:pic>
      <p:grpSp>
        <p:nvGrpSpPr>
          <p:cNvPr id="141" name="object 3"/>
          <p:cNvGrpSpPr/>
          <p:nvPr/>
        </p:nvGrpSpPr>
        <p:grpSpPr>
          <a:xfrm>
            <a:off x="405384" y="481583"/>
            <a:ext cx="8185784" cy="2466340"/>
            <a:chOff x="405384" y="481583"/>
            <a:chExt cx="8185784" cy="2466340"/>
          </a:xfrm>
        </p:grpSpPr>
        <p:pic>
          <p:nvPicPr>
            <p:cNvPr id="2097638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" y="481583"/>
              <a:ext cx="2836164" cy="271272"/>
            </a:xfrm>
            <a:prstGeom prst="rect">
              <a:avLst/>
            </a:prstGeom>
          </p:spPr>
        </p:pic>
        <p:pic>
          <p:nvPicPr>
            <p:cNvPr id="2097639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755903"/>
              <a:ext cx="7028688" cy="271272"/>
            </a:xfrm>
            <a:prstGeom prst="rect">
              <a:avLst/>
            </a:prstGeom>
          </p:spPr>
        </p:pic>
        <p:pic>
          <p:nvPicPr>
            <p:cNvPr id="2097640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60" y="755903"/>
              <a:ext cx="1443227" cy="271272"/>
            </a:xfrm>
            <a:prstGeom prst="rect">
              <a:avLst/>
            </a:prstGeom>
          </p:spPr>
        </p:pic>
        <p:pic>
          <p:nvPicPr>
            <p:cNvPr id="2097641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1030223"/>
              <a:ext cx="7694676" cy="271272"/>
            </a:xfrm>
            <a:prstGeom prst="rect">
              <a:avLst/>
            </a:prstGeom>
          </p:spPr>
        </p:pic>
        <p:pic>
          <p:nvPicPr>
            <p:cNvPr id="2097642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384" y="1304544"/>
              <a:ext cx="1953767" cy="271272"/>
            </a:xfrm>
            <a:prstGeom prst="rect">
              <a:avLst/>
            </a:prstGeom>
          </p:spPr>
        </p:pic>
        <p:pic>
          <p:nvPicPr>
            <p:cNvPr id="2097643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2639" y="1304544"/>
              <a:ext cx="2555748" cy="271272"/>
            </a:xfrm>
            <a:prstGeom prst="rect">
              <a:avLst/>
            </a:prstGeom>
          </p:spPr>
        </p:pic>
        <p:pic>
          <p:nvPicPr>
            <p:cNvPr id="2097644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1875" y="1304544"/>
              <a:ext cx="1953768" cy="271272"/>
            </a:xfrm>
            <a:prstGeom prst="rect">
              <a:avLst/>
            </a:prstGeom>
          </p:spPr>
        </p:pic>
        <p:pic>
          <p:nvPicPr>
            <p:cNvPr id="2097645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8568" y="1304544"/>
              <a:ext cx="780288" cy="271272"/>
            </a:xfrm>
            <a:prstGeom prst="rect">
              <a:avLst/>
            </a:prstGeom>
          </p:spPr>
        </p:pic>
        <p:pic>
          <p:nvPicPr>
            <p:cNvPr id="2097646" name="object 12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2343" y="1304544"/>
              <a:ext cx="1874520" cy="271272"/>
            </a:xfrm>
            <a:prstGeom prst="rect">
              <a:avLst/>
            </a:prstGeom>
          </p:spPr>
        </p:pic>
        <p:pic>
          <p:nvPicPr>
            <p:cNvPr id="2097647" name="object 13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384" y="1578863"/>
              <a:ext cx="1290828" cy="271272"/>
            </a:xfrm>
            <a:prstGeom prst="rect">
              <a:avLst/>
            </a:prstGeom>
          </p:spPr>
        </p:pic>
        <p:pic>
          <p:nvPicPr>
            <p:cNvPr id="2097648" name="object 14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5384" y="1853183"/>
              <a:ext cx="7799832" cy="271272"/>
            </a:xfrm>
            <a:prstGeom prst="rect">
              <a:avLst/>
            </a:prstGeom>
          </p:spPr>
        </p:pic>
        <p:pic>
          <p:nvPicPr>
            <p:cNvPr id="2097649" name="object 15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8703" y="1853183"/>
              <a:ext cx="588264" cy="271272"/>
            </a:xfrm>
            <a:prstGeom prst="rect">
              <a:avLst/>
            </a:prstGeom>
          </p:spPr>
        </p:pic>
        <p:pic>
          <p:nvPicPr>
            <p:cNvPr id="2097650" name="object 16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384" y="2127504"/>
              <a:ext cx="3099816" cy="271272"/>
            </a:xfrm>
            <a:prstGeom prst="rect">
              <a:avLst/>
            </a:prstGeom>
          </p:spPr>
        </p:pic>
        <p:pic>
          <p:nvPicPr>
            <p:cNvPr id="2097651" name="object 17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18688" y="2127504"/>
              <a:ext cx="341375" cy="271272"/>
            </a:xfrm>
            <a:prstGeom prst="rect">
              <a:avLst/>
            </a:prstGeom>
          </p:spPr>
        </p:pic>
        <p:pic>
          <p:nvPicPr>
            <p:cNvPr id="2097652" name="object 18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73551" y="2127504"/>
              <a:ext cx="3745992" cy="271272"/>
            </a:xfrm>
            <a:prstGeom prst="rect">
              <a:avLst/>
            </a:prstGeom>
          </p:spPr>
        </p:pic>
        <p:pic>
          <p:nvPicPr>
            <p:cNvPr id="2097653" name="object 19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33031" y="2127504"/>
              <a:ext cx="341375" cy="271272"/>
            </a:xfrm>
            <a:prstGeom prst="rect">
              <a:avLst/>
            </a:prstGeom>
          </p:spPr>
        </p:pic>
        <p:pic>
          <p:nvPicPr>
            <p:cNvPr id="2097654" name="object 20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7895" y="2127504"/>
              <a:ext cx="1510283" cy="271272"/>
            </a:xfrm>
            <a:prstGeom prst="rect">
              <a:avLst/>
            </a:prstGeom>
          </p:spPr>
        </p:pic>
        <p:pic>
          <p:nvPicPr>
            <p:cNvPr id="2097655" name="object 21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384" y="2401823"/>
              <a:ext cx="7584948" cy="271272"/>
            </a:xfrm>
            <a:prstGeom prst="rect">
              <a:avLst/>
            </a:prstGeom>
          </p:spPr>
        </p:pic>
        <p:pic>
          <p:nvPicPr>
            <p:cNvPr id="2097656" name="object 22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03819" y="2401823"/>
              <a:ext cx="341375" cy="271272"/>
            </a:xfrm>
            <a:prstGeom prst="rect">
              <a:avLst/>
            </a:prstGeom>
          </p:spPr>
        </p:pic>
        <p:pic>
          <p:nvPicPr>
            <p:cNvPr id="2097657" name="object 23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5384" y="2676144"/>
              <a:ext cx="1519428" cy="271272"/>
            </a:xfrm>
            <a:prstGeom prst="rect">
              <a:avLst/>
            </a:prstGeom>
          </p:spPr>
        </p:pic>
      </p:grpSp>
      <p:sp>
        <p:nvSpPr>
          <p:cNvPr id="1048639" name="object 24"/>
          <p:cNvSpPr txBox="1"/>
          <p:nvPr/>
        </p:nvSpPr>
        <p:spPr>
          <a:xfrm>
            <a:off x="535940" y="247903"/>
            <a:ext cx="792480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7.</a:t>
            </a:r>
            <a:r>
              <a:rPr sz="18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PENDULUM</a:t>
            </a:r>
            <a:r>
              <a:rPr sz="1800" spc="39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EXERCISE</a:t>
            </a:r>
            <a:endParaRPr sz="18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PENDULUM</a:t>
            </a:r>
            <a:r>
              <a:rPr sz="1800" spc="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EXERCISE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IS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 </a:t>
            </a:r>
            <a:r>
              <a:rPr sz="18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PART</a:t>
            </a:r>
            <a:r>
              <a:rPr sz="1800" spc="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OF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SCAPULAR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STABILIZATION</a:t>
            </a:r>
            <a:r>
              <a:rPr sz="1800" spc="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EXERCISEIS </a:t>
            </a:r>
            <a:r>
              <a:rPr sz="1800" spc="-434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GREAT</a:t>
            </a:r>
            <a:r>
              <a:rPr sz="1800" spc="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FOR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WORKING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LARGE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NUMBER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OF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MUSCLES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LIKE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DELTOIDS,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SUBSCAPULARIS,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4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ROTATOR</a:t>
            </a:r>
            <a:r>
              <a:rPr sz="1800" spc="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CUFFS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AND</a:t>
            </a:r>
            <a:r>
              <a:rPr sz="1800" spc="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SUPRASPINATUS</a:t>
            </a:r>
            <a:r>
              <a:rPr sz="1800" spc="3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AND</a:t>
            </a:r>
            <a:r>
              <a:rPr sz="1800" spc="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INFRASPINATUS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MUSCLES.</a:t>
            </a:r>
            <a:endParaRPr sz="1800">
              <a:latin typeface="Franklin Gothic Medium"/>
              <a:cs typeface="Franklin Gothic Medium"/>
            </a:endParaRPr>
          </a:p>
          <a:p>
            <a:pPr marL="12700" marR="86995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LEAN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ON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TABLE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PLACING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ONE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OF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YOUR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HANDS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ON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TABLE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FOR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SUPPORT. </a:t>
            </a:r>
            <a:r>
              <a:rPr sz="1800" spc="-434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SWING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OTHER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HAND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10-12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TIMES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BOTH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IN THE 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BACKWARD-FORWARDS </a:t>
            </a:r>
            <a:r>
              <a:rPr sz="18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DIRECTION AND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4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LATERALLY.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ALSO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SWING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ARM</a:t>
            </a:r>
            <a:r>
              <a:rPr sz="1800" spc="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CLOCKWISE</a:t>
            </a:r>
            <a:r>
              <a:rPr sz="18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AND</a:t>
            </a:r>
            <a:r>
              <a:rPr sz="18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ANTI- </a:t>
            </a:r>
            <a:r>
              <a:rPr sz="18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CLOCKWISE.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2097658" name="object 25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3047998"/>
            <a:ext cx="9143999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6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027" y="1037844"/>
            <a:ext cx="7168896" cy="541020"/>
          </a:xfrm>
          <a:prstGeom prst="rect">
            <a:avLst/>
          </a:prstGeom>
        </p:spPr>
      </p:pic>
      <p:sp>
        <p:nvSpPr>
          <p:cNvPr id="1048641" name="object 3"/>
          <p:cNvSpPr txBox="1">
            <a:spLocks noGrp="1"/>
          </p:cNvSpPr>
          <p:nvPr>
            <p:ph type="title"/>
          </p:nvPr>
        </p:nvSpPr>
        <p:spPr>
          <a:xfrm>
            <a:off x="494791" y="577341"/>
            <a:ext cx="6625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AF50"/>
                </a:solidFill>
              </a:rPr>
              <a:t>ANTERIOR</a:t>
            </a:r>
            <a:r>
              <a:rPr sz="3600" spc="-45" dirty="0">
                <a:solidFill>
                  <a:srgbClr val="00AF50"/>
                </a:solidFill>
              </a:rPr>
              <a:t> </a:t>
            </a:r>
            <a:r>
              <a:rPr sz="3600" spc="-5" dirty="0">
                <a:solidFill>
                  <a:srgbClr val="00AF50"/>
                </a:solidFill>
              </a:rPr>
              <a:t>CAPSULE</a:t>
            </a:r>
            <a:r>
              <a:rPr sz="3600" spc="-25" dirty="0">
                <a:solidFill>
                  <a:srgbClr val="00AF50"/>
                </a:solidFill>
              </a:rPr>
              <a:t> </a:t>
            </a:r>
            <a:r>
              <a:rPr sz="3600" spc="-10" dirty="0">
                <a:solidFill>
                  <a:srgbClr val="00AF50"/>
                </a:solidFill>
              </a:rPr>
              <a:t>STRETCHING</a:t>
            </a:r>
            <a:endParaRPr sz="3600"/>
          </a:p>
        </p:txBody>
      </p:sp>
      <p:grpSp>
        <p:nvGrpSpPr>
          <p:cNvPr id="145" name="object 4"/>
          <p:cNvGrpSpPr/>
          <p:nvPr/>
        </p:nvGrpSpPr>
        <p:grpSpPr>
          <a:xfrm>
            <a:off x="0" y="1676398"/>
            <a:ext cx="9144000" cy="5181600"/>
            <a:chOff x="0" y="1676398"/>
            <a:chExt cx="9144000" cy="5181600"/>
          </a:xfrm>
        </p:grpSpPr>
        <p:pic>
          <p:nvPicPr>
            <p:cNvPr id="2097663" name="object 5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6398"/>
              <a:ext cx="4419600" cy="5181598"/>
            </a:xfrm>
            <a:prstGeom prst="rect">
              <a:avLst/>
            </a:prstGeom>
          </p:spPr>
        </p:pic>
        <p:pic>
          <p:nvPicPr>
            <p:cNvPr id="2097664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1676398"/>
              <a:ext cx="4876800" cy="5181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6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1046988"/>
            <a:ext cx="8628888" cy="18287"/>
          </a:xfrm>
          <a:prstGeom prst="rect">
            <a:avLst/>
          </a:prstGeom>
        </p:spPr>
      </p:pic>
      <p:grpSp>
        <p:nvGrpSpPr>
          <p:cNvPr id="148" name="object 3"/>
          <p:cNvGrpSpPr/>
          <p:nvPr/>
        </p:nvGrpSpPr>
        <p:grpSpPr>
          <a:xfrm>
            <a:off x="0" y="373379"/>
            <a:ext cx="5297805" cy="727075"/>
            <a:chOff x="0" y="373379"/>
            <a:chExt cx="5297805" cy="727075"/>
          </a:xfrm>
        </p:grpSpPr>
        <p:pic>
          <p:nvPicPr>
            <p:cNvPr id="2097668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3379"/>
              <a:ext cx="3689604" cy="361188"/>
            </a:xfrm>
            <a:prstGeom prst="rect">
              <a:avLst/>
            </a:prstGeom>
          </p:spPr>
        </p:pic>
        <p:pic>
          <p:nvPicPr>
            <p:cNvPr id="2097669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39139"/>
              <a:ext cx="5224272" cy="361188"/>
            </a:xfrm>
            <a:prstGeom prst="rect">
              <a:avLst/>
            </a:prstGeom>
          </p:spPr>
        </p:pic>
        <p:pic>
          <p:nvPicPr>
            <p:cNvPr id="2097670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20" y="739139"/>
              <a:ext cx="451103" cy="361188"/>
            </a:xfrm>
            <a:prstGeom prst="rect">
              <a:avLst/>
            </a:prstGeom>
          </p:spPr>
        </p:pic>
      </p:grpSp>
      <p:sp>
        <p:nvSpPr>
          <p:cNvPr id="1048642" name="object 7"/>
          <p:cNvSpPr txBox="1">
            <a:spLocks noGrp="1"/>
          </p:cNvSpPr>
          <p:nvPr>
            <p:ph type="title"/>
          </p:nvPr>
        </p:nvSpPr>
        <p:spPr>
          <a:xfrm>
            <a:off x="78739" y="61976"/>
            <a:ext cx="5043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HAND</a:t>
            </a:r>
            <a:r>
              <a:rPr spc="-50" dirty="0"/>
              <a:t> </a:t>
            </a:r>
            <a:r>
              <a:rPr spc="-15" dirty="0"/>
              <a:t>TO </a:t>
            </a:r>
            <a:r>
              <a:rPr spc="-10" dirty="0"/>
              <a:t>BACK</a:t>
            </a:r>
            <a:r>
              <a:rPr spc="-45" dirty="0"/>
              <a:t> </a:t>
            </a:r>
            <a:r>
              <a:rPr dirty="0"/>
              <a:t>POSITION:</a:t>
            </a:r>
          </a:p>
          <a:p>
            <a:pPr marL="12700">
              <a:lnSpc>
                <a:spcPct val="100000"/>
              </a:lnSpc>
            </a:pPr>
            <a:r>
              <a:rPr spc="-20" dirty="0">
                <a:solidFill>
                  <a:srgbClr val="006FC0"/>
                </a:solidFill>
              </a:rPr>
              <a:t>TO </a:t>
            </a:r>
            <a:r>
              <a:rPr dirty="0">
                <a:solidFill>
                  <a:srgbClr val="006FC0"/>
                </a:solidFill>
              </a:rPr>
              <a:t>DECREASE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SHOULDER</a:t>
            </a:r>
            <a:r>
              <a:rPr spc="-25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STIFFNESS:-</a:t>
            </a:r>
          </a:p>
        </p:txBody>
      </p:sp>
      <p:grpSp>
        <p:nvGrpSpPr>
          <p:cNvPr id="149" name="object 8"/>
          <p:cNvGrpSpPr/>
          <p:nvPr/>
        </p:nvGrpSpPr>
        <p:grpSpPr>
          <a:xfrm>
            <a:off x="0" y="1104900"/>
            <a:ext cx="8618220" cy="1458595"/>
            <a:chOff x="0" y="1104900"/>
            <a:chExt cx="8618220" cy="1458595"/>
          </a:xfrm>
        </p:grpSpPr>
        <p:pic>
          <p:nvPicPr>
            <p:cNvPr id="2097671" name="object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04900"/>
              <a:ext cx="8371332" cy="361188"/>
            </a:xfrm>
            <a:prstGeom prst="rect">
              <a:avLst/>
            </a:prstGeom>
          </p:spPr>
        </p:pic>
        <p:pic>
          <p:nvPicPr>
            <p:cNvPr id="2097672" name="object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470659"/>
              <a:ext cx="8618220" cy="361188"/>
            </a:xfrm>
            <a:prstGeom prst="rect">
              <a:avLst/>
            </a:prstGeom>
          </p:spPr>
        </p:pic>
        <p:pic>
          <p:nvPicPr>
            <p:cNvPr id="2097673" name="object 11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836419"/>
              <a:ext cx="8610600" cy="361188"/>
            </a:xfrm>
            <a:prstGeom prst="rect">
              <a:avLst/>
            </a:prstGeom>
          </p:spPr>
        </p:pic>
        <p:pic>
          <p:nvPicPr>
            <p:cNvPr id="2097674" name="object 12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202180"/>
              <a:ext cx="5911596" cy="361188"/>
            </a:xfrm>
            <a:prstGeom prst="rect">
              <a:avLst/>
            </a:prstGeom>
          </p:spPr>
        </p:pic>
      </p:grpSp>
      <p:sp>
        <p:nvSpPr>
          <p:cNvPr id="1048643" name="object 13"/>
          <p:cNvSpPr txBox="1"/>
          <p:nvPr/>
        </p:nvSpPr>
        <p:spPr>
          <a:xfrm>
            <a:off x="78739" y="793750"/>
            <a:ext cx="82842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GRAB </a:t>
            </a:r>
            <a:r>
              <a:rPr sz="24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AFFECTED</a:t>
            </a: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HAND 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BEHIND</a:t>
            </a:r>
            <a:r>
              <a:rPr sz="2400" spc="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YOUR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BACK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AS </a:t>
            </a:r>
            <a:r>
              <a:rPr sz="2400" spc="-4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FAR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AS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POSSIBLE.</a:t>
            </a:r>
            <a:r>
              <a:rPr sz="24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PUSH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 HAND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DOWNWARDS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INTO</a:t>
            </a: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 OPPOSITE </a:t>
            </a:r>
            <a:r>
              <a:rPr sz="2400" spc="-58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HAND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AND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HOLD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FOR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6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SECONDS.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RELAX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4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SLOWLY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BRING </a:t>
            </a:r>
            <a:r>
              <a:rPr sz="2400" spc="-58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HAND</a:t>
            </a:r>
            <a:r>
              <a:rPr sz="24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BACK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7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UP.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REPEAT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2 </a:t>
            </a:r>
            <a:r>
              <a:rPr sz="24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TO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3 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TIMES.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150" name="object 14"/>
          <p:cNvGrpSpPr/>
          <p:nvPr/>
        </p:nvGrpSpPr>
        <p:grpSpPr>
          <a:xfrm>
            <a:off x="0" y="2362198"/>
            <a:ext cx="9144000" cy="4509770"/>
            <a:chOff x="0" y="2362198"/>
            <a:chExt cx="9144000" cy="4509770"/>
          </a:xfrm>
        </p:grpSpPr>
        <p:pic>
          <p:nvPicPr>
            <p:cNvPr id="2097675" name="object 15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362198"/>
              <a:ext cx="5257800" cy="4495800"/>
            </a:xfrm>
            <a:prstGeom prst="rect">
              <a:avLst/>
            </a:prstGeom>
          </p:spPr>
        </p:pic>
        <p:pic>
          <p:nvPicPr>
            <p:cNvPr id="2097676" name="object 16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9200" y="2362199"/>
              <a:ext cx="4114799" cy="4495798"/>
            </a:xfrm>
            <a:prstGeom prst="rect">
              <a:avLst/>
            </a:prstGeom>
          </p:spPr>
        </p:pic>
        <p:sp>
          <p:nvSpPr>
            <p:cNvPr id="1048644" name="object 17"/>
            <p:cNvSpPr/>
            <p:nvPr/>
          </p:nvSpPr>
          <p:spPr>
            <a:xfrm>
              <a:off x="3277361" y="6020561"/>
              <a:ext cx="2362200" cy="838200"/>
            </a:xfrm>
            <a:custGeom>
              <a:avLst/>
              <a:gdLst/>
              <a:ahLst/>
              <a:cxnLst/>
              <a:rect l="l" t="t" r="r" b="b"/>
              <a:pathLst>
                <a:path w="2362200" h="838200">
                  <a:moveTo>
                    <a:pt x="1181100" y="0"/>
                  </a:moveTo>
                  <a:lnTo>
                    <a:pt x="1111704" y="711"/>
                  </a:lnTo>
                  <a:lnTo>
                    <a:pt x="1043364" y="2819"/>
                  </a:lnTo>
                  <a:lnTo>
                    <a:pt x="976191" y="6285"/>
                  </a:lnTo>
                  <a:lnTo>
                    <a:pt x="910294" y="11068"/>
                  </a:lnTo>
                  <a:lnTo>
                    <a:pt x="845785" y="17131"/>
                  </a:lnTo>
                  <a:lnTo>
                    <a:pt x="782776" y="24433"/>
                  </a:lnTo>
                  <a:lnTo>
                    <a:pt x="721375" y="32935"/>
                  </a:lnTo>
                  <a:lnTo>
                    <a:pt x="661695" y="42598"/>
                  </a:lnTo>
                  <a:lnTo>
                    <a:pt x="603847" y="53383"/>
                  </a:lnTo>
                  <a:lnTo>
                    <a:pt x="547940" y="65250"/>
                  </a:lnTo>
                  <a:lnTo>
                    <a:pt x="494086" y="78159"/>
                  </a:lnTo>
                  <a:lnTo>
                    <a:pt x="442395" y="92073"/>
                  </a:lnTo>
                  <a:lnTo>
                    <a:pt x="392979" y="106950"/>
                  </a:lnTo>
                  <a:lnTo>
                    <a:pt x="345948" y="122753"/>
                  </a:lnTo>
                  <a:lnTo>
                    <a:pt x="301412" y="139441"/>
                  </a:lnTo>
                  <a:lnTo>
                    <a:pt x="259484" y="156976"/>
                  </a:lnTo>
                  <a:lnTo>
                    <a:pt x="220273" y="175318"/>
                  </a:lnTo>
                  <a:lnTo>
                    <a:pt x="183890" y="194427"/>
                  </a:lnTo>
                  <a:lnTo>
                    <a:pt x="150447" y="214265"/>
                  </a:lnTo>
                  <a:lnTo>
                    <a:pt x="92821" y="255969"/>
                  </a:lnTo>
                  <a:lnTo>
                    <a:pt x="48281" y="300115"/>
                  </a:lnTo>
                  <a:lnTo>
                    <a:pt x="17713" y="346388"/>
                  </a:lnTo>
                  <a:lnTo>
                    <a:pt x="2005" y="394475"/>
                  </a:lnTo>
                  <a:lnTo>
                    <a:pt x="0" y="419100"/>
                  </a:lnTo>
                  <a:lnTo>
                    <a:pt x="2005" y="443724"/>
                  </a:lnTo>
                  <a:lnTo>
                    <a:pt x="17713" y="491811"/>
                  </a:lnTo>
                  <a:lnTo>
                    <a:pt x="48281" y="538084"/>
                  </a:lnTo>
                  <a:lnTo>
                    <a:pt x="92821" y="582230"/>
                  </a:lnTo>
                  <a:lnTo>
                    <a:pt x="150447" y="623934"/>
                  </a:lnTo>
                  <a:lnTo>
                    <a:pt x="183890" y="643772"/>
                  </a:lnTo>
                  <a:lnTo>
                    <a:pt x="220273" y="662881"/>
                  </a:lnTo>
                  <a:lnTo>
                    <a:pt x="259484" y="681223"/>
                  </a:lnTo>
                  <a:lnTo>
                    <a:pt x="301412" y="698757"/>
                  </a:lnTo>
                  <a:lnTo>
                    <a:pt x="345948" y="715446"/>
                  </a:lnTo>
                  <a:lnTo>
                    <a:pt x="392979" y="731248"/>
                  </a:lnTo>
                  <a:lnTo>
                    <a:pt x="442395" y="746126"/>
                  </a:lnTo>
                  <a:lnTo>
                    <a:pt x="494086" y="760039"/>
                  </a:lnTo>
                  <a:lnTo>
                    <a:pt x="547940" y="772949"/>
                  </a:lnTo>
                  <a:lnTo>
                    <a:pt x="603847" y="784816"/>
                  </a:lnTo>
                  <a:lnTo>
                    <a:pt x="661695" y="795600"/>
                  </a:lnTo>
                  <a:lnTo>
                    <a:pt x="721375" y="805263"/>
                  </a:lnTo>
                  <a:lnTo>
                    <a:pt x="782776" y="813765"/>
                  </a:lnTo>
                  <a:lnTo>
                    <a:pt x="845785" y="821067"/>
                  </a:lnTo>
                  <a:lnTo>
                    <a:pt x="910294" y="827130"/>
                  </a:lnTo>
                  <a:lnTo>
                    <a:pt x="976191" y="831913"/>
                  </a:lnTo>
                  <a:lnTo>
                    <a:pt x="1043364" y="835379"/>
                  </a:lnTo>
                  <a:lnTo>
                    <a:pt x="1111704" y="837487"/>
                  </a:lnTo>
                  <a:lnTo>
                    <a:pt x="1181100" y="838199"/>
                  </a:lnTo>
                  <a:lnTo>
                    <a:pt x="1250495" y="837487"/>
                  </a:lnTo>
                  <a:lnTo>
                    <a:pt x="1318835" y="835379"/>
                  </a:lnTo>
                  <a:lnTo>
                    <a:pt x="1386008" y="831913"/>
                  </a:lnTo>
                  <a:lnTo>
                    <a:pt x="1451905" y="827130"/>
                  </a:lnTo>
                  <a:lnTo>
                    <a:pt x="1516414" y="821067"/>
                  </a:lnTo>
                  <a:lnTo>
                    <a:pt x="1579423" y="813765"/>
                  </a:lnTo>
                  <a:lnTo>
                    <a:pt x="1640824" y="805263"/>
                  </a:lnTo>
                  <a:lnTo>
                    <a:pt x="1700504" y="795600"/>
                  </a:lnTo>
                  <a:lnTo>
                    <a:pt x="1758352" y="784816"/>
                  </a:lnTo>
                  <a:lnTo>
                    <a:pt x="1814259" y="772949"/>
                  </a:lnTo>
                  <a:lnTo>
                    <a:pt x="1868113" y="760039"/>
                  </a:lnTo>
                  <a:lnTo>
                    <a:pt x="1919804" y="746126"/>
                  </a:lnTo>
                  <a:lnTo>
                    <a:pt x="1969220" y="731248"/>
                  </a:lnTo>
                  <a:lnTo>
                    <a:pt x="2016251" y="715446"/>
                  </a:lnTo>
                  <a:lnTo>
                    <a:pt x="2060787" y="698757"/>
                  </a:lnTo>
                  <a:lnTo>
                    <a:pt x="2102715" y="681223"/>
                  </a:lnTo>
                  <a:lnTo>
                    <a:pt x="2141926" y="662881"/>
                  </a:lnTo>
                  <a:lnTo>
                    <a:pt x="2178309" y="643772"/>
                  </a:lnTo>
                  <a:lnTo>
                    <a:pt x="2211752" y="623934"/>
                  </a:lnTo>
                  <a:lnTo>
                    <a:pt x="2269378" y="582230"/>
                  </a:lnTo>
                  <a:lnTo>
                    <a:pt x="2313918" y="538084"/>
                  </a:lnTo>
                  <a:lnTo>
                    <a:pt x="2344486" y="491811"/>
                  </a:lnTo>
                  <a:lnTo>
                    <a:pt x="2360194" y="443724"/>
                  </a:lnTo>
                  <a:lnTo>
                    <a:pt x="2362200" y="419100"/>
                  </a:lnTo>
                  <a:lnTo>
                    <a:pt x="2360194" y="394475"/>
                  </a:lnTo>
                  <a:lnTo>
                    <a:pt x="2344486" y="346388"/>
                  </a:lnTo>
                  <a:lnTo>
                    <a:pt x="2313918" y="300115"/>
                  </a:lnTo>
                  <a:lnTo>
                    <a:pt x="2269378" y="255969"/>
                  </a:lnTo>
                  <a:lnTo>
                    <a:pt x="2211752" y="214265"/>
                  </a:lnTo>
                  <a:lnTo>
                    <a:pt x="2178309" y="194427"/>
                  </a:lnTo>
                  <a:lnTo>
                    <a:pt x="2141926" y="175318"/>
                  </a:lnTo>
                  <a:lnTo>
                    <a:pt x="2102715" y="156976"/>
                  </a:lnTo>
                  <a:lnTo>
                    <a:pt x="2060787" y="139441"/>
                  </a:lnTo>
                  <a:lnTo>
                    <a:pt x="2016251" y="122753"/>
                  </a:lnTo>
                  <a:lnTo>
                    <a:pt x="1969220" y="106950"/>
                  </a:lnTo>
                  <a:lnTo>
                    <a:pt x="1919804" y="92073"/>
                  </a:lnTo>
                  <a:lnTo>
                    <a:pt x="1868113" y="78159"/>
                  </a:lnTo>
                  <a:lnTo>
                    <a:pt x="1814259" y="65250"/>
                  </a:lnTo>
                  <a:lnTo>
                    <a:pt x="1758352" y="53383"/>
                  </a:lnTo>
                  <a:lnTo>
                    <a:pt x="1700504" y="42598"/>
                  </a:lnTo>
                  <a:lnTo>
                    <a:pt x="1640824" y="32935"/>
                  </a:lnTo>
                  <a:lnTo>
                    <a:pt x="1579423" y="24433"/>
                  </a:lnTo>
                  <a:lnTo>
                    <a:pt x="1516414" y="17131"/>
                  </a:lnTo>
                  <a:lnTo>
                    <a:pt x="1451905" y="11068"/>
                  </a:lnTo>
                  <a:lnTo>
                    <a:pt x="1386008" y="6285"/>
                  </a:lnTo>
                  <a:lnTo>
                    <a:pt x="1318835" y="2819"/>
                  </a:lnTo>
                  <a:lnTo>
                    <a:pt x="1250495" y="711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5" name="object 18"/>
            <p:cNvSpPr/>
            <p:nvPr/>
          </p:nvSpPr>
          <p:spPr>
            <a:xfrm>
              <a:off x="3277361" y="6020561"/>
              <a:ext cx="2362200" cy="838200"/>
            </a:xfrm>
            <a:custGeom>
              <a:avLst/>
              <a:gdLst/>
              <a:ahLst/>
              <a:cxnLst/>
              <a:rect l="l" t="t" r="r" b="b"/>
              <a:pathLst>
                <a:path w="2362200" h="838200">
                  <a:moveTo>
                    <a:pt x="0" y="419100"/>
                  </a:moveTo>
                  <a:lnTo>
                    <a:pt x="7946" y="370225"/>
                  </a:lnTo>
                  <a:lnTo>
                    <a:pt x="31195" y="323005"/>
                  </a:lnTo>
                  <a:lnTo>
                    <a:pt x="68859" y="277756"/>
                  </a:lnTo>
                  <a:lnTo>
                    <a:pt x="120053" y="234792"/>
                  </a:lnTo>
                  <a:lnTo>
                    <a:pt x="183890" y="194427"/>
                  </a:lnTo>
                  <a:lnTo>
                    <a:pt x="220273" y="175318"/>
                  </a:lnTo>
                  <a:lnTo>
                    <a:pt x="259484" y="156976"/>
                  </a:lnTo>
                  <a:lnTo>
                    <a:pt x="301412" y="139441"/>
                  </a:lnTo>
                  <a:lnTo>
                    <a:pt x="345948" y="122753"/>
                  </a:lnTo>
                  <a:lnTo>
                    <a:pt x="392979" y="106950"/>
                  </a:lnTo>
                  <a:lnTo>
                    <a:pt x="442395" y="92073"/>
                  </a:lnTo>
                  <a:lnTo>
                    <a:pt x="494086" y="78159"/>
                  </a:lnTo>
                  <a:lnTo>
                    <a:pt x="547940" y="65250"/>
                  </a:lnTo>
                  <a:lnTo>
                    <a:pt x="603847" y="53383"/>
                  </a:lnTo>
                  <a:lnTo>
                    <a:pt x="661695" y="42598"/>
                  </a:lnTo>
                  <a:lnTo>
                    <a:pt x="721375" y="32935"/>
                  </a:lnTo>
                  <a:lnTo>
                    <a:pt x="782776" y="24433"/>
                  </a:lnTo>
                  <a:lnTo>
                    <a:pt x="845785" y="17131"/>
                  </a:lnTo>
                  <a:lnTo>
                    <a:pt x="910294" y="11068"/>
                  </a:lnTo>
                  <a:lnTo>
                    <a:pt x="976191" y="6285"/>
                  </a:lnTo>
                  <a:lnTo>
                    <a:pt x="1043364" y="2819"/>
                  </a:lnTo>
                  <a:lnTo>
                    <a:pt x="1111704" y="711"/>
                  </a:lnTo>
                  <a:lnTo>
                    <a:pt x="1181100" y="0"/>
                  </a:lnTo>
                  <a:lnTo>
                    <a:pt x="1250495" y="711"/>
                  </a:lnTo>
                  <a:lnTo>
                    <a:pt x="1318835" y="2819"/>
                  </a:lnTo>
                  <a:lnTo>
                    <a:pt x="1386008" y="6285"/>
                  </a:lnTo>
                  <a:lnTo>
                    <a:pt x="1451905" y="11068"/>
                  </a:lnTo>
                  <a:lnTo>
                    <a:pt x="1516414" y="17131"/>
                  </a:lnTo>
                  <a:lnTo>
                    <a:pt x="1579423" y="24433"/>
                  </a:lnTo>
                  <a:lnTo>
                    <a:pt x="1640824" y="32935"/>
                  </a:lnTo>
                  <a:lnTo>
                    <a:pt x="1700504" y="42598"/>
                  </a:lnTo>
                  <a:lnTo>
                    <a:pt x="1758352" y="53383"/>
                  </a:lnTo>
                  <a:lnTo>
                    <a:pt x="1814259" y="65250"/>
                  </a:lnTo>
                  <a:lnTo>
                    <a:pt x="1868113" y="78159"/>
                  </a:lnTo>
                  <a:lnTo>
                    <a:pt x="1919804" y="92073"/>
                  </a:lnTo>
                  <a:lnTo>
                    <a:pt x="1969220" y="106950"/>
                  </a:lnTo>
                  <a:lnTo>
                    <a:pt x="2016251" y="122753"/>
                  </a:lnTo>
                  <a:lnTo>
                    <a:pt x="2060787" y="139441"/>
                  </a:lnTo>
                  <a:lnTo>
                    <a:pt x="2102715" y="156976"/>
                  </a:lnTo>
                  <a:lnTo>
                    <a:pt x="2141926" y="175318"/>
                  </a:lnTo>
                  <a:lnTo>
                    <a:pt x="2178309" y="194427"/>
                  </a:lnTo>
                  <a:lnTo>
                    <a:pt x="2211752" y="214265"/>
                  </a:lnTo>
                  <a:lnTo>
                    <a:pt x="2269378" y="255969"/>
                  </a:lnTo>
                  <a:lnTo>
                    <a:pt x="2313918" y="300115"/>
                  </a:lnTo>
                  <a:lnTo>
                    <a:pt x="2344486" y="346388"/>
                  </a:lnTo>
                  <a:lnTo>
                    <a:pt x="2360194" y="394475"/>
                  </a:lnTo>
                  <a:lnTo>
                    <a:pt x="2362200" y="419100"/>
                  </a:lnTo>
                  <a:lnTo>
                    <a:pt x="2360194" y="443724"/>
                  </a:lnTo>
                  <a:lnTo>
                    <a:pt x="2344486" y="491811"/>
                  </a:lnTo>
                  <a:lnTo>
                    <a:pt x="2313918" y="538084"/>
                  </a:lnTo>
                  <a:lnTo>
                    <a:pt x="2269378" y="582230"/>
                  </a:lnTo>
                  <a:lnTo>
                    <a:pt x="2211752" y="623934"/>
                  </a:lnTo>
                  <a:lnTo>
                    <a:pt x="2178309" y="643772"/>
                  </a:lnTo>
                  <a:lnTo>
                    <a:pt x="2141926" y="662881"/>
                  </a:lnTo>
                  <a:lnTo>
                    <a:pt x="2102715" y="681223"/>
                  </a:lnTo>
                  <a:lnTo>
                    <a:pt x="2060787" y="698757"/>
                  </a:lnTo>
                  <a:lnTo>
                    <a:pt x="2016251" y="715446"/>
                  </a:lnTo>
                  <a:lnTo>
                    <a:pt x="1969220" y="731248"/>
                  </a:lnTo>
                  <a:lnTo>
                    <a:pt x="1919804" y="746126"/>
                  </a:lnTo>
                  <a:lnTo>
                    <a:pt x="1868113" y="760039"/>
                  </a:lnTo>
                  <a:lnTo>
                    <a:pt x="1814259" y="772949"/>
                  </a:lnTo>
                  <a:lnTo>
                    <a:pt x="1758352" y="784816"/>
                  </a:lnTo>
                  <a:lnTo>
                    <a:pt x="1700504" y="795600"/>
                  </a:lnTo>
                  <a:lnTo>
                    <a:pt x="1640824" y="805263"/>
                  </a:lnTo>
                  <a:lnTo>
                    <a:pt x="1579423" y="813765"/>
                  </a:lnTo>
                  <a:lnTo>
                    <a:pt x="1516414" y="821067"/>
                  </a:lnTo>
                  <a:lnTo>
                    <a:pt x="1451905" y="827130"/>
                  </a:lnTo>
                  <a:lnTo>
                    <a:pt x="1386008" y="831913"/>
                  </a:lnTo>
                  <a:lnTo>
                    <a:pt x="1318835" y="835379"/>
                  </a:lnTo>
                  <a:lnTo>
                    <a:pt x="1250495" y="837487"/>
                  </a:lnTo>
                  <a:lnTo>
                    <a:pt x="1181100" y="838199"/>
                  </a:lnTo>
                  <a:lnTo>
                    <a:pt x="1111704" y="837487"/>
                  </a:lnTo>
                  <a:lnTo>
                    <a:pt x="1043364" y="835379"/>
                  </a:lnTo>
                  <a:lnTo>
                    <a:pt x="976191" y="831913"/>
                  </a:lnTo>
                  <a:lnTo>
                    <a:pt x="910294" y="827130"/>
                  </a:lnTo>
                  <a:lnTo>
                    <a:pt x="845785" y="821067"/>
                  </a:lnTo>
                  <a:lnTo>
                    <a:pt x="782776" y="813765"/>
                  </a:lnTo>
                  <a:lnTo>
                    <a:pt x="721375" y="805263"/>
                  </a:lnTo>
                  <a:lnTo>
                    <a:pt x="661695" y="795600"/>
                  </a:lnTo>
                  <a:lnTo>
                    <a:pt x="603847" y="784816"/>
                  </a:lnTo>
                  <a:lnTo>
                    <a:pt x="547940" y="772949"/>
                  </a:lnTo>
                  <a:lnTo>
                    <a:pt x="494086" y="760039"/>
                  </a:lnTo>
                  <a:lnTo>
                    <a:pt x="442395" y="746126"/>
                  </a:lnTo>
                  <a:lnTo>
                    <a:pt x="392979" y="731248"/>
                  </a:lnTo>
                  <a:lnTo>
                    <a:pt x="345948" y="715446"/>
                  </a:lnTo>
                  <a:lnTo>
                    <a:pt x="301412" y="698757"/>
                  </a:lnTo>
                  <a:lnTo>
                    <a:pt x="259484" y="681223"/>
                  </a:lnTo>
                  <a:lnTo>
                    <a:pt x="220273" y="662881"/>
                  </a:lnTo>
                  <a:lnTo>
                    <a:pt x="183890" y="643772"/>
                  </a:lnTo>
                  <a:lnTo>
                    <a:pt x="150447" y="623934"/>
                  </a:lnTo>
                  <a:lnTo>
                    <a:pt x="92821" y="582230"/>
                  </a:lnTo>
                  <a:lnTo>
                    <a:pt x="48281" y="538084"/>
                  </a:lnTo>
                  <a:lnTo>
                    <a:pt x="17713" y="491811"/>
                  </a:lnTo>
                  <a:lnTo>
                    <a:pt x="2005" y="443724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6" name="object 19"/>
          <p:cNvSpPr txBox="1"/>
          <p:nvPr/>
        </p:nvSpPr>
        <p:spPr>
          <a:xfrm>
            <a:off x="3772661" y="6147003"/>
            <a:ext cx="137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5080" indent="-2413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Hand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back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Sh.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Exe.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67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1046988"/>
            <a:ext cx="8628888" cy="18287"/>
          </a:xfrm>
          <a:prstGeom prst="rect">
            <a:avLst/>
          </a:prstGeom>
        </p:spPr>
      </p:pic>
      <p:pic>
        <p:nvPicPr>
          <p:cNvPr id="2097678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663" y="624840"/>
            <a:ext cx="2962656" cy="361188"/>
          </a:xfrm>
          <a:prstGeom prst="rect">
            <a:avLst/>
          </a:prstGeom>
        </p:spPr>
      </p:pic>
      <p:sp>
        <p:nvSpPr>
          <p:cNvPr id="1048647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95" dirty="0"/>
              <a:t> </a:t>
            </a:r>
            <a:r>
              <a:rPr dirty="0"/>
              <a:t>EXERCISES</a:t>
            </a:r>
            <a:r>
              <a:rPr spc="-85" dirty="0"/>
              <a:t> </a:t>
            </a:r>
            <a:r>
              <a:rPr dirty="0"/>
              <a:t>:</a:t>
            </a:r>
          </a:p>
        </p:txBody>
      </p:sp>
      <p:grpSp>
        <p:nvGrpSpPr>
          <p:cNvPr id="152" name="object 5"/>
          <p:cNvGrpSpPr/>
          <p:nvPr/>
        </p:nvGrpSpPr>
        <p:grpSpPr>
          <a:xfrm>
            <a:off x="359663" y="990600"/>
            <a:ext cx="5933440" cy="1092835"/>
            <a:chOff x="359663" y="990600"/>
            <a:chExt cx="5933440" cy="1092835"/>
          </a:xfrm>
        </p:grpSpPr>
        <p:pic>
          <p:nvPicPr>
            <p:cNvPr id="2097679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3" y="990600"/>
              <a:ext cx="713231" cy="361188"/>
            </a:xfrm>
            <a:prstGeom prst="rect">
              <a:avLst/>
            </a:prstGeom>
          </p:spPr>
        </p:pic>
        <p:pic>
          <p:nvPicPr>
            <p:cNvPr id="2097680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990600"/>
              <a:ext cx="4088891" cy="361188"/>
            </a:xfrm>
            <a:prstGeom prst="rect">
              <a:avLst/>
            </a:prstGeom>
          </p:spPr>
        </p:pic>
        <p:pic>
          <p:nvPicPr>
            <p:cNvPr id="2097681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9808" y="990600"/>
              <a:ext cx="1732788" cy="361188"/>
            </a:xfrm>
            <a:prstGeom prst="rect">
              <a:avLst/>
            </a:prstGeom>
          </p:spPr>
        </p:pic>
        <p:pic>
          <p:nvPicPr>
            <p:cNvPr id="2097682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9663" y="1356359"/>
              <a:ext cx="4971288" cy="361188"/>
            </a:xfrm>
            <a:prstGeom prst="rect">
              <a:avLst/>
            </a:prstGeom>
          </p:spPr>
        </p:pic>
        <p:pic>
          <p:nvPicPr>
            <p:cNvPr id="2097683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3" y="1722119"/>
              <a:ext cx="4363212" cy="361188"/>
            </a:xfrm>
            <a:prstGeom prst="rect">
              <a:avLst/>
            </a:prstGeom>
          </p:spPr>
        </p:pic>
      </p:grpSp>
      <p:sp>
        <p:nvSpPr>
          <p:cNvPr id="1048648" name="object 11"/>
          <p:cNvSpPr txBox="1"/>
          <p:nvPr/>
        </p:nvSpPr>
        <p:spPr>
          <a:xfrm>
            <a:off x="535940" y="679450"/>
            <a:ext cx="55816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00"/>
              </a:spcBef>
              <a:buFont typeface="Franklin Gothic Medium"/>
              <a:buAutoNum type="arabicPeriod"/>
              <a:tabLst>
                <a:tab pos="423545" algn="l"/>
                <a:tab pos="424180" algn="l"/>
              </a:tabLst>
            </a:pPr>
            <a:r>
              <a:rPr sz="2400" i="1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WALL</a:t>
            </a:r>
            <a:r>
              <a:rPr sz="2400" i="1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i="1" dirty="0">
                <a:solidFill>
                  <a:srgbClr val="006FC0"/>
                </a:solidFill>
                <a:latin typeface="Franklin Gothic Medium"/>
                <a:cs typeface="Franklin Gothic Medium"/>
              </a:rPr>
              <a:t>&amp;</a:t>
            </a:r>
            <a:r>
              <a:rPr sz="2400" i="1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i="1" dirty="0">
                <a:solidFill>
                  <a:srgbClr val="006FC0"/>
                </a:solidFill>
                <a:latin typeface="Franklin Gothic Medium"/>
                <a:cs typeface="Franklin Gothic Medium"/>
              </a:rPr>
              <a:t>LADDER </a:t>
            </a:r>
            <a:r>
              <a:rPr sz="2400" i="1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EXERCISES</a:t>
            </a:r>
            <a:r>
              <a:rPr sz="2400" i="1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i="1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EXERCISE.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AutoNum type="arabicPeriod"/>
              <a:tabLst>
                <a:tab pos="340995" algn="l"/>
                <a:tab pos="1943100" algn="l"/>
              </a:tabLst>
            </a:pPr>
            <a:r>
              <a:rPr sz="2400" i="1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SHOULDER	&amp;</a:t>
            </a:r>
            <a:r>
              <a:rPr sz="2400" i="1" spc="-3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WHEEL</a:t>
            </a:r>
            <a:r>
              <a:rPr sz="2400" i="1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EXERCISE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AutoNum type="arabicPeriod"/>
              <a:tabLst>
                <a:tab pos="340995" algn="l"/>
              </a:tabLst>
            </a:pPr>
            <a:r>
              <a:rPr sz="2400" i="1" dirty="0">
                <a:solidFill>
                  <a:srgbClr val="006FC0"/>
                </a:solidFill>
                <a:latin typeface="Franklin Gothic Medium"/>
                <a:cs typeface="Franklin Gothic Medium"/>
              </a:rPr>
              <a:t>FINGER</a:t>
            </a:r>
            <a:r>
              <a:rPr sz="2400" i="1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i="1" dirty="0">
                <a:solidFill>
                  <a:srgbClr val="006FC0"/>
                </a:solidFill>
                <a:latin typeface="Franklin Gothic Medium"/>
                <a:cs typeface="Franklin Gothic Medium"/>
              </a:rPr>
              <a:t>LADDER</a:t>
            </a:r>
            <a:r>
              <a:rPr sz="2400" i="1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i="1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EXERCISE.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153" name="object 12"/>
          <p:cNvGrpSpPr/>
          <p:nvPr/>
        </p:nvGrpSpPr>
        <p:grpSpPr>
          <a:xfrm>
            <a:off x="0" y="2578607"/>
            <a:ext cx="9144000" cy="4279900"/>
            <a:chOff x="0" y="2578607"/>
            <a:chExt cx="9144000" cy="4279900"/>
          </a:xfrm>
        </p:grpSpPr>
        <p:pic>
          <p:nvPicPr>
            <p:cNvPr id="2097684" name="object 13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590798"/>
              <a:ext cx="3657600" cy="4267199"/>
            </a:xfrm>
            <a:prstGeom prst="rect">
              <a:avLst/>
            </a:prstGeom>
          </p:spPr>
        </p:pic>
        <p:pic>
          <p:nvPicPr>
            <p:cNvPr id="2097685" name="object 14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400" y="2590799"/>
              <a:ext cx="5562599" cy="4267198"/>
            </a:xfrm>
            <a:prstGeom prst="rect">
              <a:avLst/>
            </a:prstGeom>
          </p:spPr>
        </p:pic>
        <p:sp>
          <p:nvSpPr>
            <p:cNvPr id="1048649" name="object 15"/>
            <p:cNvSpPr/>
            <p:nvPr/>
          </p:nvSpPr>
          <p:spPr>
            <a:xfrm>
              <a:off x="2134361" y="2591561"/>
              <a:ext cx="1524000" cy="914400"/>
            </a:xfrm>
            <a:custGeom>
              <a:avLst/>
              <a:gdLst/>
              <a:ahLst/>
              <a:cxnLst/>
              <a:rect l="l" t="t" r="r" b="b"/>
              <a:pathLst>
                <a:path w="1524000" h="914400">
                  <a:moveTo>
                    <a:pt x="13716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371600" y="914400"/>
                  </a:lnTo>
                  <a:lnTo>
                    <a:pt x="1419782" y="906633"/>
                  </a:lnTo>
                  <a:lnTo>
                    <a:pt x="1461619" y="885005"/>
                  </a:lnTo>
                  <a:lnTo>
                    <a:pt x="1494605" y="852019"/>
                  </a:lnTo>
                  <a:lnTo>
                    <a:pt x="1516233" y="810182"/>
                  </a:lnTo>
                  <a:lnTo>
                    <a:pt x="1524000" y="762000"/>
                  </a:lnTo>
                  <a:lnTo>
                    <a:pt x="1524000" y="152400"/>
                  </a:lnTo>
                  <a:lnTo>
                    <a:pt x="1516233" y="104217"/>
                  </a:lnTo>
                  <a:lnTo>
                    <a:pt x="1494605" y="62380"/>
                  </a:lnTo>
                  <a:lnTo>
                    <a:pt x="1461619" y="29394"/>
                  </a:lnTo>
                  <a:lnTo>
                    <a:pt x="1419782" y="7766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0" name="object 16"/>
            <p:cNvSpPr/>
            <p:nvPr/>
          </p:nvSpPr>
          <p:spPr>
            <a:xfrm>
              <a:off x="2134361" y="2591561"/>
              <a:ext cx="1524000" cy="914400"/>
            </a:xfrm>
            <a:custGeom>
              <a:avLst/>
              <a:gdLst/>
              <a:ahLst/>
              <a:cxnLst/>
              <a:rect l="l" t="t" r="r" b="b"/>
              <a:pathLst>
                <a:path w="15240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371600" y="0"/>
                  </a:lnTo>
                  <a:lnTo>
                    <a:pt x="1419782" y="7766"/>
                  </a:lnTo>
                  <a:lnTo>
                    <a:pt x="1461619" y="29394"/>
                  </a:lnTo>
                  <a:lnTo>
                    <a:pt x="1494605" y="62380"/>
                  </a:lnTo>
                  <a:lnTo>
                    <a:pt x="1516233" y="104217"/>
                  </a:lnTo>
                  <a:lnTo>
                    <a:pt x="1524000" y="152400"/>
                  </a:lnTo>
                  <a:lnTo>
                    <a:pt x="1524000" y="762000"/>
                  </a:lnTo>
                  <a:lnTo>
                    <a:pt x="1516233" y="810182"/>
                  </a:lnTo>
                  <a:lnTo>
                    <a:pt x="1494605" y="852019"/>
                  </a:lnTo>
                  <a:lnTo>
                    <a:pt x="1461619" y="885005"/>
                  </a:lnTo>
                  <a:lnTo>
                    <a:pt x="1419782" y="906633"/>
                  </a:lnTo>
                  <a:lnTo>
                    <a:pt x="13716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AF76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51" name="object 17"/>
          <p:cNvSpPr txBox="1"/>
          <p:nvPr/>
        </p:nvSpPr>
        <p:spPr>
          <a:xfrm>
            <a:off x="2286761" y="2755519"/>
            <a:ext cx="1217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  <a:tabLst>
                <a:tab pos="773430" algn="l"/>
                <a:tab pos="813435" algn="l"/>
              </a:tabLst>
            </a:pP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Wall		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er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pic>
        <p:nvPicPr>
          <p:cNvPr id="2097225" name="object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5" y="2011679"/>
            <a:ext cx="8444484" cy="361188"/>
          </a:xfrm>
          <a:prstGeom prst="rect">
            <a:avLst/>
          </a:prstGeom>
        </p:spPr>
      </p:pic>
      <p:sp>
        <p:nvSpPr>
          <p:cNvPr id="1048606" name="object 4"/>
          <p:cNvSpPr txBox="1"/>
          <p:nvPr/>
        </p:nvSpPr>
        <p:spPr>
          <a:xfrm>
            <a:off x="7280936" y="1700225"/>
            <a:ext cx="965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r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ound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71" name="object 5"/>
          <p:cNvGrpSpPr/>
          <p:nvPr/>
        </p:nvGrpSpPr>
        <p:grpSpPr>
          <a:xfrm>
            <a:off x="54864" y="2377439"/>
            <a:ext cx="7063740" cy="4018915"/>
            <a:chOff x="54864" y="2377439"/>
            <a:chExt cx="7063740" cy="4018915"/>
          </a:xfrm>
        </p:grpSpPr>
        <p:pic>
          <p:nvPicPr>
            <p:cNvPr id="2097226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" y="2377439"/>
              <a:ext cx="2453640" cy="361188"/>
            </a:xfrm>
            <a:prstGeom prst="rect">
              <a:avLst/>
            </a:prstGeom>
          </p:spPr>
        </p:pic>
        <p:pic>
          <p:nvPicPr>
            <p:cNvPr id="2097227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" y="2743199"/>
              <a:ext cx="3080004" cy="361188"/>
            </a:xfrm>
            <a:prstGeom prst="rect">
              <a:avLst/>
            </a:prstGeom>
          </p:spPr>
        </p:pic>
        <p:pic>
          <p:nvPicPr>
            <p:cNvPr id="2097228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" y="3108959"/>
              <a:ext cx="3770376" cy="361188"/>
            </a:xfrm>
            <a:prstGeom prst="rect">
              <a:avLst/>
            </a:prstGeom>
          </p:spPr>
        </p:pic>
        <p:pic>
          <p:nvPicPr>
            <p:cNvPr id="2097229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" y="3474719"/>
              <a:ext cx="1706880" cy="361188"/>
            </a:xfrm>
            <a:prstGeom prst="rect">
              <a:avLst/>
            </a:prstGeom>
          </p:spPr>
        </p:pic>
        <p:pic>
          <p:nvPicPr>
            <p:cNvPr id="2097230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" y="3840479"/>
              <a:ext cx="2607564" cy="361188"/>
            </a:xfrm>
            <a:prstGeom prst="rect">
              <a:avLst/>
            </a:prstGeom>
          </p:spPr>
        </p:pic>
        <p:pic>
          <p:nvPicPr>
            <p:cNvPr id="2097231" name="object 11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" y="4206239"/>
              <a:ext cx="1277112" cy="361188"/>
            </a:xfrm>
            <a:prstGeom prst="rect">
              <a:avLst/>
            </a:prstGeom>
          </p:spPr>
        </p:pic>
        <p:pic>
          <p:nvPicPr>
            <p:cNvPr id="2097232" name="object 12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" y="4572000"/>
              <a:ext cx="2813304" cy="361188"/>
            </a:xfrm>
            <a:prstGeom prst="rect">
              <a:avLst/>
            </a:prstGeom>
          </p:spPr>
        </p:pic>
        <p:pic>
          <p:nvPicPr>
            <p:cNvPr id="2097233" name="object 13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0215" y="4572000"/>
              <a:ext cx="670559" cy="361188"/>
            </a:xfrm>
            <a:prstGeom prst="rect">
              <a:avLst/>
            </a:prstGeom>
          </p:spPr>
        </p:pic>
        <p:pic>
          <p:nvPicPr>
            <p:cNvPr id="2097234" name="object 14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57499" y="4572000"/>
              <a:ext cx="2663952" cy="361188"/>
            </a:xfrm>
            <a:prstGeom prst="rect">
              <a:avLst/>
            </a:prstGeom>
          </p:spPr>
        </p:pic>
        <p:pic>
          <p:nvPicPr>
            <p:cNvPr id="2097235" name="object 15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864" y="4937760"/>
              <a:ext cx="3390900" cy="361188"/>
            </a:xfrm>
            <a:prstGeom prst="rect">
              <a:avLst/>
            </a:prstGeom>
          </p:spPr>
        </p:pic>
        <p:pic>
          <p:nvPicPr>
            <p:cNvPr id="2097236" name="object 16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7812" y="4937760"/>
              <a:ext cx="524256" cy="361188"/>
            </a:xfrm>
            <a:prstGeom prst="rect">
              <a:avLst/>
            </a:prstGeom>
          </p:spPr>
        </p:pic>
        <p:pic>
          <p:nvPicPr>
            <p:cNvPr id="2097237" name="object 17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66516" y="4937760"/>
              <a:ext cx="3752088" cy="361188"/>
            </a:xfrm>
            <a:prstGeom prst="rect">
              <a:avLst/>
            </a:prstGeom>
          </p:spPr>
        </p:pic>
        <p:pic>
          <p:nvPicPr>
            <p:cNvPr id="2097238" name="object 18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864" y="5303519"/>
              <a:ext cx="2965704" cy="361188"/>
            </a:xfrm>
            <a:prstGeom prst="rect">
              <a:avLst/>
            </a:prstGeom>
          </p:spPr>
        </p:pic>
        <p:pic>
          <p:nvPicPr>
            <p:cNvPr id="2097239" name="object 19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2615" y="5303519"/>
              <a:ext cx="451104" cy="361188"/>
            </a:xfrm>
            <a:prstGeom prst="rect">
              <a:avLst/>
            </a:prstGeom>
          </p:spPr>
        </p:pic>
        <p:pic>
          <p:nvPicPr>
            <p:cNvPr id="2097240" name="object 20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93491" y="5303519"/>
              <a:ext cx="3982211" cy="361188"/>
            </a:xfrm>
            <a:prstGeom prst="rect">
              <a:avLst/>
            </a:prstGeom>
          </p:spPr>
        </p:pic>
        <p:pic>
          <p:nvPicPr>
            <p:cNvPr id="2097241" name="object 21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864" y="5669280"/>
              <a:ext cx="2732532" cy="361188"/>
            </a:xfrm>
            <a:prstGeom prst="rect">
              <a:avLst/>
            </a:prstGeom>
          </p:spPr>
        </p:pic>
        <p:pic>
          <p:nvPicPr>
            <p:cNvPr id="2097242" name="object 22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865" y="6035039"/>
              <a:ext cx="5902452" cy="361188"/>
            </a:xfrm>
            <a:prstGeom prst="rect">
              <a:avLst/>
            </a:prstGeom>
          </p:spPr>
        </p:pic>
      </p:grpSp>
      <p:sp>
        <p:nvSpPr>
          <p:cNvPr id="1048607" name="object 23"/>
          <p:cNvSpPr txBox="1"/>
          <p:nvPr/>
        </p:nvSpPr>
        <p:spPr>
          <a:xfrm>
            <a:off x="231140" y="1700225"/>
            <a:ext cx="655828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indent="-259715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72415" algn="l"/>
                <a:tab pos="3242310" algn="l"/>
              </a:tabLst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Immobilisation</a:t>
            </a:r>
            <a:r>
              <a:rPr sz="2400" spc="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Dueto	Fracture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&amp;</a:t>
            </a:r>
            <a:r>
              <a:rPr sz="24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Dislocation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3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Shoulder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Jt.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</a:tabLst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Bicipital</a:t>
            </a:r>
            <a:r>
              <a:rPr sz="2400" spc="-4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Tendinitis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</a:tabLst>
            </a:pP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Rotator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Cuff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Tendinitis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</a:tabLst>
            </a:pPr>
            <a:r>
              <a:rPr sz="2400" spc="-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Stroke,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</a:tabLst>
            </a:pP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Lung</a:t>
            </a:r>
            <a:r>
              <a:rPr sz="2400" spc="-5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Disease,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</a:tabLst>
            </a:pP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RSD</a:t>
            </a:r>
            <a:endParaRPr sz="2400">
              <a:latin typeface="Franklin Gothic Medium"/>
              <a:cs typeface="Franklin Gothic Medium"/>
            </a:endParaRPr>
          </a:p>
          <a:p>
            <a:pPr marL="315595" indent="-303530">
              <a:lnSpc>
                <a:spcPct val="100000"/>
              </a:lnSpc>
              <a:buSzPct val="95833"/>
              <a:buAutoNum type="arabicPeriod"/>
              <a:tabLst>
                <a:tab pos="316230" algn="l"/>
              </a:tabLst>
            </a:pP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Thyroid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Disease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----</a:t>
            </a:r>
            <a:r>
              <a:rPr sz="2400" spc="-3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Hyperthyroidism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  <a:tab pos="3324860" algn="l"/>
              </a:tabLst>
            </a:pP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Heart</a:t>
            </a:r>
            <a:r>
              <a:rPr sz="2400" spc="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Disease</a:t>
            </a: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(CVS)</a:t>
            </a:r>
            <a:r>
              <a:rPr sz="2400" spc="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--	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Ischemic</a:t>
            </a:r>
            <a:r>
              <a:rPr sz="2400" spc="-5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Heart</a:t>
            </a:r>
            <a:r>
              <a:rPr sz="2400" spc="-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Diseases</a:t>
            </a:r>
            <a:endParaRPr sz="2400">
              <a:latin typeface="Franklin Gothic Medium"/>
              <a:cs typeface="Franklin Gothic Medium"/>
            </a:endParaRPr>
          </a:p>
          <a:p>
            <a:pPr marL="340360" indent="-328295">
              <a:lnSpc>
                <a:spcPct val="100000"/>
              </a:lnSpc>
              <a:buSzPct val="95833"/>
              <a:buAutoNum type="arabicPeriod"/>
              <a:tabLst>
                <a:tab pos="340995" algn="l"/>
              </a:tabLst>
            </a:pP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Diabetes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Mellitus- insulin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dependent</a:t>
            </a:r>
            <a:r>
              <a:rPr sz="24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diabetes</a:t>
            </a:r>
            <a:endParaRPr sz="2400">
              <a:latin typeface="Franklin Gothic Medium"/>
              <a:cs typeface="Franklin Gothic Medium"/>
            </a:endParaRPr>
          </a:p>
          <a:p>
            <a:pPr marL="515620" indent="-503555">
              <a:lnSpc>
                <a:spcPct val="100000"/>
              </a:lnSpc>
              <a:spcBef>
                <a:spcPts val="5"/>
              </a:spcBef>
              <a:buSzPct val="95833"/>
              <a:buAutoNum type="arabicPeriod"/>
              <a:tabLst>
                <a:tab pos="516255" algn="l"/>
              </a:tabLst>
            </a:pPr>
            <a:r>
              <a:rPr sz="2400" spc="-2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Tonic</a:t>
            </a:r>
            <a:r>
              <a:rPr sz="2400" spc="-4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Seizures</a:t>
            </a:r>
            <a:endParaRPr sz="2400">
              <a:latin typeface="Franklin Gothic Medium"/>
              <a:cs typeface="Franklin Gothic Medium"/>
            </a:endParaRPr>
          </a:p>
          <a:p>
            <a:pPr marL="527050" indent="-514984">
              <a:lnSpc>
                <a:spcPct val="100000"/>
              </a:lnSpc>
              <a:buSzPct val="95833"/>
              <a:buAutoNum type="arabicPeriod"/>
              <a:tabLst>
                <a:tab pos="527685" algn="l"/>
              </a:tabLst>
            </a:pP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Strain</a:t>
            </a:r>
            <a:r>
              <a:rPr sz="2400" spc="2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and 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Strain</a:t>
            </a:r>
            <a:r>
              <a:rPr sz="2400" spc="1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and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Franklin Gothic Medium"/>
                <a:cs typeface="Franklin Gothic Medium"/>
              </a:rPr>
              <a:t>Surgical</a:t>
            </a:r>
            <a:r>
              <a:rPr sz="2400" spc="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Franklin Gothic Medium"/>
                <a:cs typeface="Franklin Gothic Medium"/>
              </a:rPr>
              <a:t>trauma.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048608" name="object 24"/>
          <p:cNvSpPr txBox="1">
            <a:spLocks noGrp="1"/>
          </p:cNvSpPr>
          <p:nvPr>
            <p:ph type="title"/>
          </p:nvPr>
        </p:nvSpPr>
        <p:spPr>
          <a:xfrm>
            <a:off x="535940" y="172923"/>
            <a:ext cx="68084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Risk</a:t>
            </a:r>
            <a:r>
              <a:rPr sz="32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factors</a:t>
            </a:r>
            <a:r>
              <a:rPr sz="32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for</a:t>
            </a:r>
            <a:r>
              <a:rPr sz="32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AF50"/>
                </a:solidFill>
                <a:latin typeface="Arial"/>
                <a:cs typeface="Arial"/>
              </a:rPr>
              <a:t>frozen</a:t>
            </a:r>
            <a:r>
              <a:rPr sz="32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AF50"/>
                </a:solidFill>
                <a:latin typeface="Arial"/>
                <a:cs typeface="Arial"/>
              </a:rPr>
              <a:t>shoulder/PA </a:t>
            </a:r>
            <a:r>
              <a:rPr sz="3200" b="1" spc="-869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Arial"/>
                <a:cs typeface="Arial"/>
              </a:rPr>
              <a:t>include:-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73" name="object 3"/>
          <p:cNvGrpSpPr/>
          <p:nvPr/>
        </p:nvGrpSpPr>
        <p:grpSpPr>
          <a:xfrm>
            <a:off x="345947" y="1761744"/>
            <a:ext cx="7487920" cy="3167380"/>
            <a:chOff x="345947" y="1761744"/>
            <a:chExt cx="7487920" cy="3167380"/>
          </a:xfrm>
        </p:grpSpPr>
        <p:pic>
          <p:nvPicPr>
            <p:cNvPr id="2097244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7" y="1761744"/>
              <a:ext cx="6367272" cy="240791"/>
            </a:xfrm>
            <a:prstGeom prst="rect">
              <a:avLst/>
            </a:prstGeom>
          </p:spPr>
        </p:pic>
        <p:pic>
          <p:nvPicPr>
            <p:cNvPr id="2097245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947" y="2005584"/>
              <a:ext cx="5021580" cy="240791"/>
            </a:xfrm>
            <a:prstGeom prst="rect">
              <a:avLst/>
            </a:prstGeom>
          </p:spPr>
        </p:pic>
        <p:pic>
          <p:nvPicPr>
            <p:cNvPr id="2097246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947" y="2493263"/>
              <a:ext cx="2220468" cy="240791"/>
            </a:xfrm>
            <a:prstGeom prst="rect">
              <a:avLst/>
            </a:prstGeom>
          </p:spPr>
        </p:pic>
        <p:pic>
          <p:nvPicPr>
            <p:cNvPr id="2097247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947" y="2737104"/>
              <a:ext cx="2436876" cy="240791"/>
            </a:xfrm>
            <a:prstGeom prst="rect">
              <a:avLst/>
            </a:prstGeom>
          </p:spPr>
        </p:pic>
        <p:pic>
          <p:nvPicPr>
            <p:cNvPr id="2097248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947" y="2980944"/>
              <a:ext cx="2881884" cy="240791"/>
            </a:xfrm>
            <a:prstGeom prst="rect">
              <a:avLst/>
            </a:prstGeom>
          </p:spPr>
        </p:pic>
        <p:pic>
          <p:nvPicPr>
            <p:cNvPr id="2097249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947" y="3224783"/>
              <a:ext cx="1694688" cy="240791"/>
            </a:xfrm>
            <a:prstGeom prst="rect">
              <a:avLst/>
            </a:prstGeom>
          </p:spPr>
        </p:pic>
        <p:pic>
          <p:nvPicPr>
            <p:cNvPr id="2097250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947" y="3468623"/>
              <a:ext cx="2333244" cy="240792"/>
            </a:xfrm>
            <a:prstGeom prst="rect">
              <a:avLst/>
            </a:prstGeom>
          </p:spPr>
        </p:pic>
        <p:pic>
          <p:nvPicPr>
            <p:cNvPr id="2097251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947" y="3712464"/>
              <a:ext cx="2778252" cy="240792"/>
            </a:xfrm>
            <a:prstGeom prst="rect">
              <a:avLst/>
            </a:prstGeom>
          </p:spPr>
        </p:pic>
        <p:pic>
          <p:nvPicPr>
            <p:cNvPr id="2097252" name="object 12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947" y="3956304"/>
              <a:ext cx="4503420" cy="240792"/>
            </a:xfrm>
            <a:prstGeom prst="rect">
              <a:avLst/>
            </a:prstGeom>
          </p:spPr>
        </p:pic>
        <p:pic>
          <p:nvPicPr>
            <p:cNvPr id="2097253" name="object 13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947" y="4200144"/>
              <a:ext cx="3721608" cy="240792"/>
            </a:xfrm>
            <a:prstGeom prst="rect">
              <a:avLst/>
            </a:prstGeom>
          </p:spPr>
        </p:pic>
        <p:pic>
          <p:nvPicPr>
            <p:cNvPr id="2097254" name="object 14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947" y="4443983"/>
              <a:ext cx="6554724" cy="240792"/>
            </a:xfrm>
            <a:prstGeom prst="rect">
              <a:avLst/>
            </a:prstGeom>
          </p:spPr>
        </p:pic>
        <p:pic>
          <p:nvPicPr>
            <p:cNvPr id="2097255" name="object 15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7688" y="4443983"/>
              <a:ext cx="1185672" cy="240792"/>
            </a:xfrm>
            <a:prstGeom prst="rect">
              <a:avLst/>
            </a:prstGeom>
          </p:spPr>
        </p:pic>
        <p:pic>
          <p:nvPicPr>
            <p:cNvPr id="2097256" name="object 16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5947" y="4687823"/>
              <a:ext cx="5533644" cy="240792"/>
            </a:xfrm>
            <a:prstGeom prst="rect">
              <a:avLst/>
            </a:prstGeom>
          </p:spPr>
        </p:pic>
      </p:grpSp>
      <p:pic>
        <p:nvPicPr>
          <p:cNvPr id="2097257" name="object 17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5947" y="5175503"/>
            <a:ext cx="4410456" cy="240791"/>
          </a:xfrm>
          <a:prstGeom prst="rect">
            <a:avLst/>
          </a:prstGeom>
        </p:spPr>
      </p:pic>
      <p:grpSp>
        <p:nvGrpSpPr>
          <p:cNvPr id="74" name="object 18"/>
          <p:cNvGrpSpPr/>
          <p:nvPr/>
        </p:nvGrpSpPr>
        <p:grpSpPr>
          <a:xfrm>
            <a:off x="345947" y="5663184"/>
            <a:ext cx="8554720" cy="972819"/>
            <a:chOff x="345947" y="5663184"/>
            <a:chExt cx="8554720" cy="972819"/>
          </a:xfrm>
        </p:grpSpPr>
        <p:pic>
          <p:nvPicPr>
            <p:cNvPr id="2097258" name="object 19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5947" y="5663184"/>
              <a:ext cx="6637020" cy="240792"/>
            </a:xfrm>
            <a:prstGeom prst="rect">
              <a:avLst/>
            </a:prstGeom>
          </p:spPr>
        </p:pic>
        <p:pic>
          <p:nvPicPr>
            <p:cNvPr id="2097259" name="object 20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29983" y="5663184"/>
              <a:ext cx="2170176" cy="240792"/>
            </a:xfrm>
            <a:prstGeom prst="rect">
              <a:avLst/>
            </a:prstGeom>
          </p:spPr>
        </p:pic>
        <p:pic>
          <p:nvPicPr>
            <p:cNvPr id="2097260" name="object 21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5947" y="5907024"/>
              <a:ext cx="6903720" cy="240791"/>
            </a:xfrm>
            <a:prstGeom prst="rect">
              <a:avLst/>
            </a:prstGeom>
          </p:spPr>
        </p:pic>
        <p:pic>
          <p:nvPicPr>
            <p:cNvPr id="2097261" name="object 22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96683" y="5907024"/>
              <a:ext cx="1235964" cy="240791"/>
            </a:xfrm>
            <a:prstGeom prst="rect">
              <a:avLst/>
            </a:prstGeom>
          </p:spPr>
        </p:pic>
        <p:pic>
          <p:nvPicPr>
            <p:cNvPr id="2097262" name="object 23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5947" y="6150864"/>
              <a:ext cx="7097268" cy="240792"/>
            </a:xfrm>
            <a:prstGeom prst="rect">
              <a:avLst/>
            </a:prstGeom>
          </p:spPr>
        </p:pic>
        <p:pic>
          <p:nvPicPr>
            <p:cNvPr id="2097263" name="object 24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90231" y="6150864"/>
              <a:ext cx="1252727" cy="240792"/>
            </a:xfrm>
            <a:prstGeom prst="rect">
              <a:avLst/>
            </a:prstGeom>
          </p:spPr>
        </p:pic>
        <p:pic>
          <p:nvPicPr>
            <p:cNvPr id="2097264" name="object 25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5947" y="6394704"/>
              <a:ext cx="3346704" cy="240792"/>
            </a:xfrm>
            <a:prstGeom prst="rect">
              <a:avLst/>
            </a:prstGeom>
          </p:spPr>
        </p:pic>
      </p:grpSp>
      <p:sp>
        <p:nvSpPr>
          <p:cNvPr id="1048609" name="object 26"/>
          <p:cNvSpPr txBox="1"/>
          <p:nvPr/>
        </p:nvSpPr>
        <p:spPr>
          <a:xfrm>
            <a:off x="459740" y="1551178"/>
            <a:ext cx="827405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971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YOU</a:t>
            </a:r>
            <a:r>
              <a:rPr sz="16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SHOULD</a:t>
            </a:r>
            <a:r>
              <a:rPr sz="1600" spc="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BE</a:t>
            </a:r>
            <a:r>
              <a:rPr sz="16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ABLE</a:t>
            </a:r>
            <a:r>
              <a:rPr sz="1600" spc="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TO</a:t>
            </a:r>
            <a:r>
              <a:rPr sz="16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MOVE</a:t>
            </a:r>
            <a:r>
              <a:rPr sz="16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YOUR</a:t>
            </a:r>
            <a:r>
              <a:rPr sz="16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IN</a:t>
            </a:r>
            <a:r>
              <a:rPr sz="1600" spc="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ALL</a:t>
            </a:r>
            <a:r>
              <a:rPr sz="16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DIRECTIONS </a:t>
            </a:r>
            <a:r>
              <a:rPr sz="1600" spc="-38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WITHOUT</a:t>
            </a:r>
            <a:r>
              <a:rPr sz="1600" spc="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PAIN.</a:t>
            </a:r>
            <a:r>
              <a:rPr sz="16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TO</a:t>
            </a:r>
            <a:r>
              <a:rPr sz="1600" spc="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TEST</a:t>
            </a:r>
            <a:r>
              <a:rPr sz="1600" spc="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YOURSELF,</a:t>
            </a:r>
            <a:r>
              <a:rPr sz="1600" spc="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DO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THESE</a:t>
            </a:r>
            <a:r>
              <a:rPr sz="1600" spc="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THINGS: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Franklin Gothic Medium"/>
              <a:cs typeface="Franklin Gothic Medium"/>
            </a:endParaRPr>
          </a:p>
          <a:p>
            <a:pPr marL="12700" marR="5625465">
              <a:lnSpc>
                <a:spcPct val="100000"/>
              </a:lnSpc>
            </a:pP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STIFFNESS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INABILITY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TO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RAISE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LIMITED</a:t>
            </a:r>
            <a:r>
              <a:rPr sz="1600" spc="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MOBILITY </a:t>
            </a:r>
            <a:r>
              <a:rPr sz="1600" spc="-3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IMMOBILITY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RADIATING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</a:t>
            </a:r>
            <a:r>
              <a:rPr sz="16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DOWN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</a:t>
            </a:r>
            <a:endParaRPr sz="1600">
              <a:latin typeface="Franklin Gothic Medium"/>
              <a:cs typeface="Franklin Gothic Medium"/>
            </a:endParaRPr>
          </a:p>
          <a:p>
            <a:pPr marL="12700" marR="400367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PAIN;</a:t>
            </a:r>
            <a:r>
              <a:rPr sz="16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USUALLY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DULL,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ACHING</a:t>
            </a:r>
            <a:r>
              <a:rPr sz="16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 </a:t>
            </a:r>
            <a:r>
              <a:rPr sz="1600" spc="-3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LIMITED</a:t>
            </a:r>
            <a:r>
              <a:rPr sz="1600" spc="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MOVEMENT</a:t>
            </a:r>
            <a:r>
              <a:rPr sz="1600" spc="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OF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THE</a:t>
            </a:r>
            <a:r>
              <a:rPr sz="16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endParaRPr sz="1600">
              <a:latin typeface="Franklin Gothic Medium"/>
              <a:cs typeface="Franklin Gothic Medium"/>
            </a:endParaRPr>
          </a:p>
          <a:p>
            <a:pPr marL="12700" marR="1017905">
              <a:lnSpc>
                <a:spcPct val="100000"/>
              </a:lnSpc>
            </a:pP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DIFFICULTY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WITH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ACTIVITIES</a:t>
            </a:r>
            <a:r>
              <a:rPr sz="1600" spc="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SUCH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AS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BRUSHING</a:t>
            </a:r>
            <a:r>
              <a:rPr sz="1600" spc="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HAIR,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PUTTING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ON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SHIRTS/BRAS </a:t>
            </a:r>
            <a:r>
              <a:rPr sz="1600" spc="-3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</a:t>
            </a:r>
            <a:r>
              <a:rPr sz="16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WHEN</a:t>
            </a:r>
            <a:r>
              <a:rPr sz="1600" spc="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TRYING</a:t>
            </a:r>
            <a:r>
              <a:rPr sz="1600" spc="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TO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SLEEP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ON</a:t>
            </a:r>
            <a:r>
              <a:rPr sz="16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</a:t>
            </a:r>
            <a:r>
              <a:rPr sz="1600" spc="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AFFECTED</a:t>
            </a:r>
            <a:r>
              <a:rPr sz="16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Franklin Gothic Medium"/>
              <a:cs typeface="Franklin Gothic Medium"/>
            </a:endParaRPr>
          </a:p>
          <a:p>
            <a:pPr marL="236220" indent="-22415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6854" algn="l"/>
              </a:tabLst>
            </a:pP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IN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LIMITATION</a:t>
            </a:r>
            <a:r>
              <a:rPr sz="1600" spc="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16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ABD.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&amp;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ER</a:t>
            </a:r>
            <a:r>
              <a:rPr sz="16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16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GH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JOINT.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Franklin Gothic Medium"/>
              <a:buAutoNum type="arabicPeriod"/>
            </a:pPr>
            <a:endParaRPr sz="165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180975" algn="l"/>
              </a:tabLst>
            </a:pP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PAIN</a:t>
            </a:r>
            <a:r>
              <a:rPr sz="16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FROM</a:t>
            </a:r>
            <a:r>
              <a:rPr sz="16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FROZEN</a:t>
            </a:r>
            <a:r>
              <a:rPr sz="16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&amp; </a:t>
            </a:r>
            <a:r>
              <a:rPr sz="16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</a:t>
            </a:r>
            <a:r>
              <a:rPr sz="1600" spc="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IS</a:t>
            </a:r>
            <a:r>
              <a:rPr sz="16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USUALLY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DULL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OR </a:t>
            </a:r>
            <a:r>
              <a:rPr sz="16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ACHING.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IT</a:t>
            </a:r>
            <a:r>
              <a:rPr sz="16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IS</a:t>
            </a:r>
            <a:r>
              <a:rPr sz="16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TYPICALLY</a:t>
            </a:r>
            <a:r>
              <a:rPr sz="1600" spc="5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WORSE </a:t>
            </a:r>
            <a:r>
              <a:rPr sz="1600" spc="-38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EARLY</a:t>
            </a:r>
            <a:r>
              <a:rPr sz="1600" spc="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IN</a:t>
            </a:r>
            <a:r>
              <a:rPr sz="16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THE</a:t>
            </a:r>
            <a:r>
              <a:rPr sz="1600" spc="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COURSE</a:t>
            </a:r>
            <a:r>
              <a:rPr sz="16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THE</a:t>
            </a:r>
            <a:r>
              <a:rPr sz="1600" spc="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DISEASE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sz="16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WHEN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YOU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MOVE </a:t>
            </a:r>
            <a:r>
              <a:rPr sz="16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YOUR</a:t>
            </a:r>
            <a:r>
              <a:rPr sz="16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ARM.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THE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PAIN</a:t>
            </a:r>
            <a:r>
              <a:rPr sz="1600" spc="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IS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USUALLY</a:t>
            </a:r>
            <a:r>
              <a:rPr sz="1600" spc="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LOCATED</a:t>
            </a:r>
            <a:r>
              <a:rPr sz="1600" spc="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OVER</a:t>
            </a:r>
            <a:r>
              <a:rPr sz="16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THE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OUTER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SHOULDER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AREA</a:t>
            </a:r>
            <a:r>
              <a:rPr sz="1600" spc="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sz="16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SOMETIMES</a:t>
            </a:r>
            <a:r>
              <a:rPr sz="16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THE</a:t>
            </a:r>
            <a:r>
              <a:rPr sz="16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UPPER</a:t>
            </a:r>
            <a:r>
              <a:rPr sz="16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ARM.</a:t>
            </a:r>
            <a:endParaRPr sz="1600">
              <a:latin typeface="Franklin Gothic Medium"/>
              <a:cs typeface="Franklin Gothic Medium"/>
            </a:endParaRPr>
          </a:p>
          <a:p>
            <a:pPr marL="231140" indent="-219075">
              <a:lnSpc>
                <a:spcPct val="100000"/>
              </a:lnSpc>
              <a:buAutoNum type="arabicPeriod"/>
              <a:tabLst>
                <a:tab pos="231775" algn="l"/>
              </a:tabLst>
            </a:pP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TENDERNESS</a:t>
            </a:r>
            <a:r>
              <a:rPr sz="1600" spc="7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FRONT</a:t>
            </a:r>
            <a:r>
              <a:rPr sz="1600" spc="39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1600" spc="38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SH.</a:t>
            </a:r>
            <a:r>
              <a:rPr sz="16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JT.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48610" name="object 27"/>
          <p:cNvSpPr txBox="1">
            <a:spLocks noGrp="1"/>
          </p:cNvSpPr>
          <p:nvPr>
            <p:ph type="title"/>
          </p:nvPr>
        </p:nvSpPr>
        <p:spPr>
          <a:xfrm>
            <a:off x="3009138" y="584962"/>
            <a:ext cx="3049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Clinical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Feature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097265" name="object 28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629400" y="1219200"/>
            <a:ext cx="25146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object 2"/>
          <p:cNvGrpSpPr/>
          <p:nvPr/>
        </p:nvGrpSpPr>
        <p:grpSpPr>
          <a:xfrm>
            <a:off x="222504" y="676655"/>
            <a:ext cx="8921750" cy="668020"/>
            <a:chOff x="222504" y="676655"/>
            <a:chExt cx="8921750" cy="668020"/>
          </a:xfrm>
        </p:grpSpPr>
        <p:pic>
          <p:nvPicPr>
            <p:cNvPr id="2097266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1046987"/>
              <a:ext cx="8628888" cy="18287"/>
            </a:xfrm>
            <a:prstGeom prst="rect">
              <a:avLst/>
            </a:prstGeom>
          </p:spPr>
        </p:pic>
        <p:pic>
          <p:nvPicPr>
            <p:cNvPr id="2097267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" y="676655"/>
              <a:ext cx="8474964" cy="332232"/>
            </a:xfrm>
            <a:prstGeom prst="rect">
              <a:avLst/>
            </a:prstGeom>
          </p:spPr>
        </p:pic>
        <p:pic>
          <p:nvPicPr>
            <p:cNvPr id="2097268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4" y="1011935"/>
              <a:ext cx="4547616" cy="332232"/>
            </a:xfrm>
            <a:prstGeom prst="rect">
              <a:avLst/>
            </a:prstGeom>
          </p:spPr>
        </p:pic>
        <p:pic>
          <p:nvPicPr>
            <p:cNvPr id="2097269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2648" y="1011935"/>
              <a:ext cx="414527" cy="332232"/>
            </a:xfrm>
            <a:prstGeom prst="rect">
              <a:avLst/>
            </a:prstGeom>
          </p:spPr>
        </p:pic>
      </p:grpSp>
      <p:grpSp>
        <p:nvGrpSpPr>
          <p:cNvPr id="77" name="object 7"/>
          <p:cNvGrpSpPr/>
          <p:nvPr/>
        </p:nvGrpSpPr>
        <p:grpSpPr>
          <a:xfrm>
            <a:off x="222504" y="1682495"/>
            <a:ext cx="8027034" cy="1003300"/>
            <a:chOff x="222504" y="1682495"/>
            <a:chExt cx="8027034" cy="1003300"/>
          </a:xfrm>
        </p:grpSpPr>
        <p:pic>
          <p:nvPicPr>
            <p:cNvPr id="2097270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504" y="1682495"/>
              <a:ext cx="4309872" cy="332232"/>
            </a:xfrm>
            <a:prstGeom prst="rect">
              <a:avLst/>
            </a:prstGeom>
          </p:spPr>
        </p:pic>
        <p:pic>
          <p:nvPicPr>
            <p:cNvPr id="2097271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4904" y="1682495"/>
              <a:ext cx="615696" cy="332232"/>
            </a:xfrm>
            <a:prstGeom prst="rect">
              <a:avLst/>
            </a:prstGeom>
          </p:spPr>
        </p:pic>
        <p:pic>
          <p:nvPicPr>
            <p:cNvPr id="2097272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1707" y="1682495"/>
              <a:ext cx="2327147" cy="332232"/>
            </a:xfrm>
            <a:prstGeom prst="rect">
              <a:avLst/>
            </a:prstGeom>
          </p:spPr>
        </p:pic>
        <p:pic>
          <p:nvPicPr>
            <p:cNvPr id="2097273" name="object 11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504" y="2017775"/>
              <a:ext cx="5428488" cy="332232"/>
            </a:xfrm>
            <a:prstGeom prst="rect">
              <a:avLst/>
            </a:prstGeom>
          </p:spPr>
        </p:pic>
        <p:pic>
          <p:nvPicPr>
            <p:cNvPr id="2097274" name="object 12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3519" y="2017775"/>
              <a:ext cx="548639" cy="332232"/>
            </a:xfrm>
            <a:prstGeom prst="rect">
              <a:avLst/>
            </a:prstGeom>
          </p:spPr>
        </p:pic>
        <p:pic>
          <p:nvPicPr>
            <p:cNvPr id="2097275" name="object 13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4688" y="2017775"/>
              <a:ext cx="2423160" cy="332232"/>
            </a:xfrm>
            <a:prstGeom prst="rect">
              <a:avLst/>
            </a:prstGeom>
          </p:spPr>
        </p:pic>
        <p:pic>
          <p:nvPicPr>
            <p:cNvPr id="2097276" name="object 14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2504" y="2353055"/>
              <a:ext cx="5084064" cy="332232"/>
            </a:xfrm>
            <a:prstGeom prst="rect">
              <a:avLst/>
            </a:prstGeom>
          </p:spPr>
        </p:pic>
        <p:pic>
          <p:nvPicPr>
            <p:cNvPr id="2097277" name="object 15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9095" y="2353055"/>
              <a:ext cx="682751" cy="332232"/>
            </a:xfrm>
            <a:prstGeom prst="rect">
              <a:avLst/>
            </a:prstGeom>
          </p:spPr>
        </p:pic>
        <p:pic>
          <p:nvPicPr>
            <p:cNvPr id="2097278" name="object 16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4375" y="2353055"/>
              <a:ext cx="2955035" cy="332232"/>
            </a:xfrm>
            <a:prstGeom prst="rect">
              <a:avLst/>
            </a:prstGeom>
          </p:spPr>
        </p:pic>
      </p:grpSp>
      <p:grpSp>
        <p:nvGrpSpPr>
          <p:cNvPr id="78" name="object 17"/>
          <p:cNvGrpSpPr/>
          <p:nvPr/>
        </p:nvGrpSpPr>
        <p:grpSpPr>
          <a:xfrm>
            <a:off x="222504" y="3023616"/>
            <a:ext cx="8194675" cy="3350260"/>
            <a:chOff x="222504" y="3023616"/>
            <a:chExt cx="8194675" cy="3350260"/>
          </a:xfrm>
        </p:grpSpPr>
        <p:pic>
          <p:nvPicPr>
            <p:cNvPr id="2097279" name="object 18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608" y="3023616"/>
              <a:ext cx="4309872" cy="332232"/>
            </a:xfrm>
            <a:prstGeom prst="rect">
              <a:avLst/>
            </a:prstGeom>
          </p:spPr>
        </p:pic>
        <p:pic>
          <p:nvPicPr>
            <p:cNvPr id="2097280" name="object 19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5007" y="3023616"/>
              <a:ext cx="510539" cy="332232"/>
            </a:xfrm>
            <a:prstGeom prst="rect">
              <a:avLst/>
            </a:prstGeom>
          </p:spPr>
        </p:pic>
        <p:pic>
          <p:nvPicPr>
            <p:cNvPr id="2097281" name="object 20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88180" y="3023616"/>
              <a:ext cx="3604260" cy="332232"/>
            </a:xfrm>
            <a:prstGeom prst="rect">
              <a:avLst/>
            </a:prstGeom>
          </p:spPr>
        </p:pic>
        <p:pic>
          <p:nvPicPr>
            <p:cNvPr id="2097282" name="object 21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504" y="3358896"/>
              <a:ext cx="2776728" cy="332232"/>
            </a:xfrm>
            <a:prstGeom prst="rect">
              <a:avLst/>
            </a:prstGeom>
          </p:spPr>
        </p:pic>
        <p:pic>
          <p:nvPicPr>
            <p:cNvPr id="2097283" name="object 22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51759" y="3358896"/>
              <a:ext cx="533400" cy="332232"/>
            </a:xfrm>
            <a:prstGeom prst="rect">
              <a:avLst/>
            </a:prstGeom>
          </p:spPr>
        </p:pic>
        <p:pic>
          <p:nvPicPr>
            <p:cNvPr id="2097284" name="object 23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51304" y="3694176"/>
              <a:ext cx="3828288" cy="332231"/>
            </a:xfrm>
            <a:prstGeom prst="rect">
              <a:avLst/>
            </a:prstGeom>
          </p:spPr>
        </p:pic>
        <p:pic>
          <p:nvPicPr>
            <p:cNvPr id="2097285" name="object 24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51304" y="4029455"/>
              <a:ext cx="6193536" cy="332231"/>
            </a:xfrm>
            <a:prstGeom prst="rect">
              <a:avLst/>
            </a:prstGeom>
          </p:spPr>
        </p:pic>
        <p:pic>
          <p:nvPicPr>
            <p:cNvPr id="2097286" name="object 25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304" y="4364736"/>
              <a:ext cx="4989576" cy="332231"/>
            </a:xfrm>
            <a:prstGeom prst="rect">
              <a:avLst/>
            </a:prstGeom>
          </p:spPr>
        </p:pic>
        <p:pic>
          <p:nvPicPr>
            <p:cNvPr id="2097287" name="object 26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51304" y="4700016"/>
              <a:ext cx="6213348" cy="332231"/>
            </a:xfrm>
            <a:prstGeom prst="rect">
              <a:avLst/>
            </a:prstGeom>
          </p:spPr>
        </p:pic>
        <p:pic>
          <p:nvPicPr>
            <p:cNvPr id="2097288" name="object 27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53996" y="5035295"/>
              <a:ext cx="1612392" cy="332232"/>
            </a:xfrm>
            <a:prstGeom prst="rect">
              <a:avLst/>
            </a:prstGeom>
          </p:spPr>
        </p:pic>
        <p:pic>
          <p:nvPicPr>
            <p:cNvPr id="2097289" name="object 28"/>
            <p:cNvPicPr>
              <a:picLocks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51304" y="5370576"/>
              <a:ext cx="3665220" cy="332231"/>
            </a:xfrm>
            <a:prstGeom prst="rect">
              <a:avLst/>
            </a:prstGeom>
          </p:spPr>
        </p:pic>
        <p:pic>
          <p:nvPicPr>
            <p:cNvPr id="2097290" name="object 29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2504" y="5705855"/>
              <a:ext cx="1056132" cy="332231"/>
            </a:xfrm>
            <a:prstGeom prst="rect">
              <a:avLst/>
            </a:prstGeom>
          </p:spPr>
        </p:pic>
        <p:pic>
          <p:nvPicPr>
            <p:cNvPr id="2097291" name="object 30"/>
            <p:cNvPicPr>
              <a:picLocks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1163" y="5705855"/>
              <a:ext cx="414528" cy="332231"/>
            </a:xfrm>
            <a:prstGeom prst="rect">
              <a:avLst/>
            </a:prstGeom>
          </p:spPr>
        </p:pic>
        <p:pic>
          <p:nvPicPr>
            <p:cNvPr id="2097292" name="object 31"/>
            <p:cNvPicPr>
              <a:picLocks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07007" y="5705855"/>
              <a:ext cx="429767" cy="332231"/>
            </a:xfrm>
            <a:prstGeom prst="rect">
              <a:avLst/>
            </a:prstGeom>
          </p:spPr>
        </p:pic>
        <p:pic>
          <p:nvPicPr>
            <p:cNvPr id="2097293" name="object 32"/>
            <p:cNvPicPr>
              <a:picLocks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89304" y="5705855"/>
              <a:ext cx="7127748" cy="332231"/>
            </a:xfrm>
            <a:prstGeom prst="rect">
              <a:avLst/>
            </a:prstGeom>
          </p:spPr>
        </p:pic>
        <p:pic>
          <p:nvPicPr>
            <p:cNvPr id="2097294" name="object 33"/>
            <p:cNvPicPr>
              <a:picLocks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2504" y="6041136"/>
              <a:ext cx="5792724" cy="332231"/>
            </a:xfrm>
            <a:prstGeom prst="rect">
              <a:avLst/>
            </a:prstGeom>
          </p:spPr>
        </p:pic>
      </p:grpSp>
      <p:sp>
        <p:nvSpPr>
          <p:cNvPr id="1048611" name="object 34"/>
          <p:cNvSpPr txBox="1"/>
          <p:nvPr/>
        </p:nvSpPr>
        <p:spPr>
          <a:xfrm>
            <a:off x="383540" y="390855"/>
            <a:ext cx="8075295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CLASSIFICATION</a:t>
            </a:r>
            <a:r>
              <a:rPr sz="22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OF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F.A/A.C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ADHESIVE</a:t>
            </a:r>
            <a:r>
              <a:rPr sz="22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CAPSULITIS</a:t>
            </a:r>
            <a:r>
              <a:rPr sz="2200" spc="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IS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CLASSICALLY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CHARACTERISED</a:t>
            </a:r>
            <a:r>
              <a:rPr sz="22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BY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THREE</a:t>
            </a:r>
            <a:r>
              <a:rPr sz="22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STAGE:-</a:t>
            </a:r>
            <a:endParaRPr sz="2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Franklin Gothic Medium"/>
              <a:cs typeface="Franklin Gothic Medium"/>
            </a:endParaRPr>
          </a:p>
          <a:p>
            <a:pPr marL="327025" indent="-314960">
              <a:lnSpc>
                <a:spcPct val="100000"/>
              </a:lnSpc>
              <a:buAutoNum type="arabicParenR"/>
              <a:tabLst>
                <a:tab pos="327660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FIRST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PAIN)</a:t>
            </a:r>
            <a:r>
              <a:rPr sz="2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----</a:t>
            </a:r>
            <a:r>
              <a:rPr sz="22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3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6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MONTH)</a:t>
            </a:r>
            <a:endParaRPr sz="2200">
              <a:latin typeface="Franklin Gothic Medium"/>
              <a:cs typeface="Franklin Gothic Medium"/>
            </a:endParaRPr>
          </a:p>
          <a:p>
            <a:pPr marL="327025" indent="-314960">
              <a:lnSpc>
                <a:spcPct val="100000"/>
              </a:lnSpc>
              <a:buAutoNum type="arabicParenR"/>
              <a:tabLst>
                <a:tab pos="327660" algn="l"/>
                <a:tab pos="2324100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SECOND</a:t>
            </a:r>
            <a:r>
              <a:rPr sz="22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	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STIFFNESS)</a:t>
            </a:r>
            <a:r>
              <a:rPr sz="2200" spc="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---(3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18</a:t>
            </a:r>
            <a:r>
              <a:rPr sz="22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MONTH)</a:t>
            </a:r>
            <a:endParaRPr sz="2200">
              <a:latin typeface="Franklin Gothic Medium"/>
              <a:cs typeface="Franklin Gothic Medium"/>
            </a:endParaRPr>
          </a:p>
          <a:p>
            <a:pPr marL="327025" indent="-31496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27660" algn="l"/>
              </a:tabLst>
            </a:pP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THIRD</a:t>
            </a:r>
            <a:r>
              <a:rPr sz="22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OF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RECOVERY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)-----(6 MONTH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TO</a:t>
            </a:r>
            <a:r>
              <a:rPr sz="2200" spc="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2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YRS.)</a:t>
            </a:r>
            <a:endParaRPr sz="2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Franklin Gothic Medium"/>
              <a:buAutoNum type="arabicParenR"/>
            </a:pPr>
            <a:endParaRPr sz="2300">
              <a:latin typeface="Franklin Gothic Medium"/>
              <a:cs typeface="Franklin Gothic Medium"/>
            </a:endParaRPr>
          </a:p>
          <a:p>
            <a:pPr marL="12700" marR="603250" lvl="1" indent="69850">
              <a:lnSpc>
                <a:spcPct val="100000"/>
              </a:lnSpc>
              <a:buAutoNum type="arabicParenR"/>
              <a:tabLst>
                <a:tab pos="397510" algn="l"/>
              </a:tabLst>
            </a:pP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FIRST </a:t>
            </a:r>
            <a:r>
              <a:rPr sz="22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2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2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OF</a:t>
            </a:r>
            <a:r>
              <a:rPr sz="22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PAIN)</a:t>
            </a:r>
            <a:r>
              <a:rPr sz="2200" spc="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–</a:t>
            </a:r>
            <a:r>
              <a:rPr sz="2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IS</a:t>
            </a:r>
            <a:r>
              <a:rPr sz="2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</a:t>
            </a:r>
            <a:r>
              <a:rPr sz="2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FREEZING</a:t>
            </a:r>
            <a:r>
              <a:rPr sz="2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STAGE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IS </a:t>
            </a:r>
            <a:r>
              <a:rPr sz="2200" spc="-5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CHARACTERISED</a:t>
            </a:r>
            <a:r>
              <a:rPr sz="2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BY—</a:t>
            </a:r>
            <a:endParaRPr sz="2200">
              <a:latin typeface="Franklin Gothic Medium"/>
              <a:cs typeface="Franklin Gothic Medium"/>
            </a:endParaRPr>
          </a:p>
          <a:p>
            <a:pPr marL="1841500">
              <a:lnSpc>
                <a:spcPct val="100000"/>
              </a:lnSpc>
            </a:pPr>
            <a:r>
              <a:rPr sz="2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*ACHING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PAIN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</a:t>
            </a:r>
            <a:r>
              <a:rPr sz="2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</a:t>
            </a:r>
            <a:endParaRPr sz="2200">
              <a:latin typeface="Franklin Gothic Medium"/>
              <a:cs typeface="Franklin Gothic Medium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*PAIN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MORE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SEVERE </a:t>
            </a:r>
            <a:r>
              <a:rPr sz="2200" spc="-7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AT</a:t>
            </a:r>
            <a:r>
              <a:rPr sz="22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NIGHT WITH</a:t>
            </a:r>
            <a:r>
              <a:rPr sz="22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ACTIVITIES.</a:t>
            </a:r>
            <a:endParaRPr sz="2200">
              <a:latin typeface="Franklin Gothic Medium"/>
              <a:cs typeface="Franklin Gothic Medium"/>
            </a:endParaRPr>
          </a:p>
          <a:p>
            <a:pPr marL="1841500">
              <a:lnSpc>
                <a:spcPct val="100000"/>
              </a:lnSpc>
            </a:pPr>
            <a:r>
              <a:rPr sz="2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*PAIN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MAY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RADIATES</a:t>
            </a:r>
            <a:r>
              <a:rPr sz="22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DOWN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THE</a:t>
            </a:r>
            <a:r>
              <a:rPr sz="2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ARM</a:t>
            </a:r>
            <a:endParaRPr sz="2200">
              <a:latin typeface="Franklin Gothic Medium"/>
              <a:cs typeface="Franklin Gothic Medium"/>
            </a:endParaRPr>
          </a:p>
          <a:p>
            <a:pPr marL="2044064" marR="430530" lvl="2" indent="-203200">
              <a:lnSpc>
                <a:spcPct val="100000"/>
              </a:lnSpc>
              <a:buClr>
                <a:srgbClr val="4E3A2F"/>
              </a:buClr>
              <a:buFont typeface="Franklin Gothic Medium"/>
              <a:buChar char="*"/>
              <a:tabLst>
                <a:tab pos="2075180" algn="l"/>
              </a:tabLst>
            </a:pPr>
            <a:r>
              <a:rPr dirty="0"/>
              <a:t>	</a:t>
            </a:r>
            <a:r>
              <a:rPr sz="2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PATIENTS</a:t>
            </a:r>
            <a:r>
              <a:rPr sz="22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ADEPT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THE</a:t>
            </a:r>
            <a:r>
              <a:rPr sz="2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ADDUCTION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+</a:t>
            </a:r>
            <a:r>
              <a:rPr sz="2200" spc="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INTERNAL </a:t>
            </a:r>
            <a:r>
              <a:rPr sz="2200" spc="-5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ROTATION.</a:t>
            </a:r>
            <a:endParaRPr sz="2200">
              <a:latin typeface="Franklin Gothic Medium"/>
              <a:cs typeface="Franklin Gothic Medium"/>
            </a:endParaRPr>
          </a:p>
          <a:p>
            <a:pPr marL="2074545" lvl="2" indent="-233679">
              <a:lnSpc>
                <a:spcPct val="100000"/>
              </a:lnSpc>
              <a:buChar char="*"/>
              <a:tabLst>
                <a:tab pos="2075180" algn="l"/>
              </a:tabLst>
            </a:pPr>
            <a:r>
              <a:rPr sz="2200" spc="-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DISCOMFORT</a:t>
            </a:r>
            <a:r>
              <a:rPr sz="2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SHOULDER.</a:t>
            </a:r>
            <a:endParaRPr sz="2200">
              <a:latin typeface="Franklin Gothic Medium"/>
              <a:cs typeface="Franklin Gothic Medium"/>
            </a:endParaRPr>
          </a:p>
          <a:p>
            <a:pPr marL="12700" marR="282575">
              <a:lnSpc>
                <a:spcPct val="100000"/>
              </a:lnSpc>
              <a:tabLst>
                <a:tab pos="996950" algn="l"/>
              </a:tabLst>
            </a:pPr>
            <a:r>
              <a:rPr sz="2200" spc="-1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NOTE:-	(</a:t>
            </a:r>
            <a:r>
              <a:rPr sz="2200" spc="-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WHEN</a:t>
            </a:r>
            <a:r>
              <a:rPr sz="220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IT</a:t>
            </a:r>
            <a:r>
              <a:rPr sz="2200" spc="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IS</a:t>
            </a:r>
            <a:r>
              <a:rPr sz="2200" spc="1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TREATED</a:t>
            </a:r>
            <a:r>
              <a:rPr sz="2200" spc="2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BY</a:t>
            </a:r>
            <a:r>
              <a:rPr sz="2200" spc="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MOBILISATION</a:t>
            </a:r>
            <a:r>
              <a:rPr sz="2200" spc="2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THEN</a:t>
            </a:r>
            <a:r>
              <a:rPr sz="2200" spc="2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SYMPTOM </a:t>
            </a:r>
            <a:r>
              <a:rPr sz="2200" spc="-53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BECOME</a:t>
            </a:r>
            <a:r>
              <a:rPr sz="2200" spc="-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WORSEN</a:t>
            </a:r>
            <a:r>
              <a:rPr sz="2200" spc="-1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THE</a:t>
            </a:r>
            <a:r>
              <a:rPr sz="2200" spc="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926154"/>
                </a:solidFill>
                <a:latin typeface="Franklin Gothic Medium"/>
                <a:cs typeface="Franklin Gothic Medium"/>
              </a:rPr>
              <a:t>FREEZING </a:t>
            </a:r>
            <a:r>
              <a:rPr sz="2200" spc="-10" dirty="0">
                <a:solidFill>
                  <a:srgbClr val="926154"/>
                </a:solidFill>
                <a:latin typeface="Franklin Gothic Medium"/>
                <a:cs typeface="Franklin Gothic Medium"/>
              </a:rPr>
              <a:t>PROCESS).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80" name="object 3"/>
          <p:cNvGrpSpPr/>
          <p:nvPr/>
        </p:nvGrpSpPr>
        <p:grpSpPr>
          <a:xfrm>
            <a:off x="207263" y="792480"/>
            <a:ext cx="8709660" cy="4750435"/>
            <a:chOff x="207263" y="792480"/>
            <a:chExt cx="8709660" cy="4750435"/>
          </a:xfrm>
        </p:grpSpPr>
        <p:pic>
          <p:nvPicPr>
            <p:cNvPr id="2097296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792480"/>
              <a:ext cx="5929884" cy="361188"/>
            </a:xfrm>
            <a:prstGeom prst="rect">
              <a:avLst/>
            </a:prstGeom>
          </p:spPr>
        </p:pic>
        <p:pic>
          <p:nvPicPr>
            <p:cNvPr id="2097297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9196" y="792480"/>
              <a:ext cx="556260" cy="361188"/>
            </a:xfrm>
            <a:prstGeom prst="rect">
              <a:avLst/>
            </a:prstGeom>
          </p:spPr>
        </p:pic>
        <p:pic>
          <p:nvPicPr>
            <p:cNvPr id="2097298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5228" y="792480"/>
              <a:ext cx="2901696" cy="361188"/>
            </a:xfrm>
            <a:prstGeom prst="rect">
              <a:avLst/>
            </a:prstGeom>
          </p:spPr>
        </p:pic>
        <p:pic>
          <p:nvPicPr>
            <p:cNvPr id="2097299" name="object 7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263" y="1158240"/>
              <a:ext cx="6353556" cy="361188"/>
            </a:xfrm>
            <a:prstGeom prst="rect">
              <a:avLst/>
            </a:prstGeom>
          </p:spPr>
        </p:pic>
        <p:pic>
          <p:nvPicPr>
            <p:cNvPr id="2097300" name="object 8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1663" y="1524000"/>
              <a:ext cx="3438144" cy="361188"/>
            </a:xfrm>
            <a:prstGeom prst="rect">
              <a:avLst/>
            </a:prstGeom>
          </p:spPr>
        </p:pic>
        <p:pic>
          <p:nvPicPr>
            <p:cNvPr id="2097301" name="object 9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1663" y="1889760"/>
              <a:ext cx="556260" cy="361188"/>
            </a:xfrm>
            <a:prstGeom prst="rect">
              <a:avLst/>
            </a:prstGeom>
          </p:spPr>
        </p:pic>
        <p:pic>
          <p:nvPicPr>
            <p:cNvPr id="2097302" name="object 10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9972" y="1889760"/>
              <a:ext cx="4107179" cy="361188"/>
            </a:xfrm>
            <a:prstGeom prst="rect">
              <a:avLst/>
            </a:prstGeom>
          </p:spPr>
        </p:pic>
        <p:pic>
          <p:nvPicPr>
            <p:cNvPr id="2097303" name="object 11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1663" y="2255519"/>
              <a:ext cx="5103876" cy="361188"/>
            </a:xfrm>
            <a:prstGeom prst="rect">
              <a:avLst/>
            </a:prstGeom>
          </p:spPr>
        </p:pic>
        <p:pic>
          <p:nvPicPr>
            <p:cNvPr id="2097304" name="object 12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0263" y="2621280"/>
              <a:ext cx="2247900" cy="361188"/>
            </a:xfrm>
            <a:prstGeom prst="rect">
              <a:avLst/>
            </a:prstGeom>
          </p:spPr>
        </p:pic>
        <p:pic>
          <p:nvPicPr>
            <p:cNvPr id="2097305" name="object 13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1663" y="2987040"/>
              <a:ext cx="3197352" cy="361188"/>
            </a:xfrm>
            <a:prstGeom prst="rect">
              <a:avLst/>
            </a:prstGeom>
          </p:spPr>
        </p:pic>
        <p:pic>
          <p:nvPicPr>
            <p:cNvPr id="2097306" name="object 14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41063" y="2987040"/>
              <a:ext cx="451103" cy="361188"/>
            </a:xfrm>
            <a:prstGeom prst="rect">
              <a:avLst/>
            </a:prstGeom>
          </p:spPr>
        </p:pic>
        <p:pic>
          <p:nvPicPr>
            <p:cNvPr id="2097307" name="object 15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2663" y="3352800"/>
              <a:ext cx="6431280" cy="361188"/>
            </a:xfrm>
            <a:prstGeom prst="rect">
              <a:avLst/>
            </a:prstGeom>
          </p:spPr>
        </p:pic>
        <p:pic>
          <p:nvPicPr>
            <p:cNvPr id="2097308" name="object 16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2663" y="3718559"/>
              <a:ext cx="2947416" cy="361188"/>
            </a:xfrm>
            <a:prstGeom prst="rect">
              <a:avLst/>
            </a:prstGeom>
          </p:spPr>
        </p:pic>
        <p:pic>
          <p:nvPicPr>
            <p:cNvPr id="2097309" name="object 17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663" y="4084320"/>
              <a:ext cx="2825495" cy="361188"/>
            </a:xfrm>
            <a:prstGeom prst="rect">
              <a:avLst/>
            </a:prstGeom>
          </p:spPr>
        </p:pic>
        <p:pic>
          <p:nvPicPr>
            <p:cNvPr id="2097310" name="object 18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2663" y="4450080"/>
              <a:ext cx="4876800" cy="361188"/>
            </a:xfrm>
            <a:prstGeom prst="rect">
              <a:avLst/>
            </a:prstGeom>
          </p:spPr>
        </p:pic>
        <p:pic>
          <p:nvPicPr>
            <p:cNvPr id="2097311" name="object 19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02663" y="4815839"/>
              <a:ext cx="2488691" cy="361188"/>
            </a:xfrm>
            <a:prstGeom prst="rect">
              <a:avLst/>
            </a:prstGeom>
          </p:spPr>
        </p:pic>
        <p:pic>
          <p:nvPicPr>
            <p:cNvPr id="2097312" name="object 20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7263" y="5181600"/>
              <a:ext cx="6048756" cy="361188"/>
            </a:xfrm>
            <a:prstGeom prst="rect">
              <a:avLst/>
            </a:prstGeom>
          </p:spPr>
        </p:pic>
      </p:grpSp>
      <p:grpSp>
        <p:nvGrpSpPr>
          <p:cNvPr id="81" name="object 21"/>
          <p:cNvGrpSpPr/>
          <p:nvPr/>
        </p:nvGrpSpPr>
        <p:grpSpPr>
          <a:xfrm>
            <a:off x="207263" y="5913120"/>
            <a:ext cx="7795259" cy="727075"/>
            <a:chOff x="207263" y="5913120"/>
            <a:chExt cx="7795259" cy="727075"/>
          </a:xfrm>
        </p:grpSpPr>
        <p:pic>
          <p:nvPicPr>
            <p:cNvPr id="2097313" name="object 22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263" y="5913120"/>
              <a:ext cx="1138428" cy="361188"/>
            </a:xfrm>
            <a:prstGeom prst="rect">
              <a:avLst/>
            </a:prstGeom>
          </p:spPr>
        </p:pic>
        <p:pic>
          <p:nvPicPr>
            <p:cNvPr id="2097314" name="object 23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7740" y="5913120"/>
              <a:ext cx="451103" cy="361188"/>
            </a:xfrm>
            <a:prstGeom prst="rect">
              <a:avLst/>
            </a:prstGeom>
          </p:spPr>
        </p:pic>
        <p:pic>
          <p:nvPicPr>
            <p:cNvPr id="2097315" name="object 24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17091" y="5913120"/>
              <a:ext cx="6885432" cy="361188"/>
            </a:xfrm>
            <a:prstGeom prst="rect">
              <a:avLst/>
            </a:prstGeom>
          </p:spPr>
        </p:pic>
        <p:pic>
          <p:nvPicPr>
            <p:cNvPr id="2097316" name="object 25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7263" y="6278880"/>
              <a:ext cx="1758695" cy="361188"/>
            </a:xfrm>
            <a:prstGeom prst="rect">
              <a:avLst/>
            </a:prstGeom>
          </p:spPr>
        </p:pic>
      </p:grpSp>
      <p:sp>
        <p:nvSpPr>
          <p:cNvPr id="1048612" name="object 26"/>
          <p:cNvSpPr txBox="1"/>
          <p:nvPr/>
        </p:nvSpPr>
        <p:spPr>
          <a:xfrm>
            <a:off x="383540" y="481329"/>
            <a:ext cx="8283575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6870" algn="l"/>
                <a:tab pos="2535555" algn="l"/>
              </a:tabLst>
            </a:pP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SECOND</a:t>
            </a:r>
            <a:r>
              <a:rPr sz="24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	</a:t>
            </a:r>
            <a:r>
              <a:rPr sz="24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4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STIFFNESS)</a:t>
            </a:r>
            <a:r>
              <a:rPr sz="2400" spc="5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–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IT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IS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ALSO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CALLED </a:t>
            </a:r>
            <a:r>
              <a:rPr sz="2400" spc="-58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FROZEN</a:t>
            </a:r>
            <a:r>
              <a:rPr sz="2400" spc="-2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OR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PROGRESSIVE</a:t>
            </a:r>
            <a:r>
              <a:rPr sz="2400" spc="-1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STIFFNESS</a:t>
            </a:r>
            <a:r>
              <a:rPr sz="2400" spc="2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PHASE</a:t>
            </a:r>
            <a:endParaRPr sz="2400">
              <a:latin typeface="Franklin Gothic Medium"/>
              <a:cs typeface="Franklin Gothic Medium"/>
            </a:endParaRPr>
          </a:p>
          <a:p>
            <a:pPr marL="1182370" lvl="1" indent="-255904">
              <a:lnSpc>
                <a:spcPct val="100000"/>
              </a:lnSpc>
              <a:buChar char="*"/>
              <a:tabLst>
                <a:tab pos="1183005" algn="l"/>
              </a:tabLst>
            </a:pPr>
            <a:r>
              <a:rPr sz="2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PAIN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↓</a:t>
            </a: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DURING</a:t>
            </a:r>
            <a:r>
              <a:rPr sz="2400" spc="-4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REST.</a:t>
            </a:r>
            <a:endParaRPr sz="2400">
              <a:latin typeface="Franklin Gothic Medium"/>
              <a:cs typeface="Franklin Gothic Medium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*ADL</a:t>
            </a:r>
            <a:r>
              <a:rPr sz="24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SEVERELY</a:t>
            </a:r>
            <a:r>
              <a:rPr sz="2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RESTRICTED.</a:t>
            </a:r>
            <a:endParaRPr sz="2400">
              <a:latin typeface="Franklin Gothic Medium"/>
              <a:cs typeface="Franklin Gothic Medium"/>
            </a:endParaRPr>
          </a:p>
          <a:p>
            <a:pPr marL="1182370" lvl="1" indent="-255904">
              <a:lnSpc>
                <a:spcPct val="100000"/>
              </a:lnSpc>
              <a:buChar char="*"/>
              <a:tabLst>
                <a:tab pos="1183005" algn="l"/>
                <a:tab pos="2795270" algn="l"/>
              </a:tabLst>
            </a:pP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SHOULDER	</a:t>
            </a:r>
            <a:r>
              <a:rPr sz="2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MOTION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RESTRICTED</a:t>
            </a:r>
            <a:endParaRPr sz="2400">
              <a:latin typeface="Franklin Gothic Medium"/>
              <a:cs typeface="Franklin Gothic Medium"/>
            </a:endParaRPr>
          </a:p>
          <a:p>
            <a:pPr marL="1155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IN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ALL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PLAIN.</a:t>
            </a:r>
            <a:endParaRPr sz="2400">
              <a:latin typeface="Franklin Gothic Medium"/>
              <a:cs typeface="Franklin Gothic Medium"/>
            </a:endParaRPr>
          </a:p>
          <a:p>
            <a:pPr marL="927100">
              <a:lnSpc>
                <a:spcPct val="100000"/>
              </a:lnSpc>
            </a:pPr>
            <a:r>
              <a:rPr sz="2400" spc="-3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*PATIENT</a:t>
            </a:r>
            <a:r>
              <a:rPr sz="24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COMPLAIN:-</a:t>
            </a:r>
            <a:endParaRPr sz="2400">
              <a:latin typeface="Franklin Gothic Medium"/>
              <a:cs typeface="Franklin Gothic Medium"/>
            </a:endParaRPr>
          </a:p>
          <a:p>
            <a:pPr marL="1563370" lvl="2" indent="-255904">
              <a:lnSpc>
                <a:spcPct val="100000"/>
              </a:lnSpc>
              <a:buAutoNum type="arabicPlain"/>
              <a:tabLst>
                <a:tab pos="1564005" algn="l"/>
              </a:tabLst>
            </a:pPr>
            <a:r>
              <a:rPr sz="24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INABILITY </a:t>
            </a: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TO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REACH</a:t>
            </a:r>
            <a:r>
              <a:rPr sz="2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IN </a:t>
            </a: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TO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BACK</a:t>
            </a:r>
            <a:r>
              <a:rPr sz="2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POCKETS.</a:t>
            </a:r>
            <a:endParaRPr sz="2400">
              <a:latin typeface="Franklin Gothic Medium"/>
              <a:cs typeface="Franklin Gothic Medium"/>
            </a:endParaRPr>
          </a:p>
          <a:p>
            <a:pPr marL="1563370" lvl="2" indent="-255904">
              <a:lnSpc>
                <a:spcPct val="100000"/>
              </a:lnSpc>
              <a:buAutoNum type="arabicPlain"/>
              <a:tabLst>
                <a:tab pos="1564005" algn="l"/>
              </a:tabLst>
            </a:pP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FASTEN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BRA.</a:t>
            </a:r>
            <a:endParaRPr sz="2400">
              <a:latin typeface="Franklin Gothic Medium"/>
              <a:cs typeface="Franklin Gothic Medium"/>
            </a:endParaRPr>
          </a:p>
          <a:p>
            <a:pPr marL="1563370" lvl="2" indent="-255904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1564005" algn="l"/>
              </a:tabLst>
            </a:pP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COMB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HAIR.</a:t>
            </a:r>
            <a:endParaRPr sz="2400">
              <a:latin typeface="Franklin Gothic Medium"/>
              <a:cs typeface="Franklin Gothic Medium"/>
            </a:endParaRPr>
          </a:p>
          <a:p>
            <a:pPr marL="1563370" lvl="2" indent="-255904">
              <a:lnSpc>
                <a:spcPct val="100000"/>
              </a:lnSpc>
              <a:buAutoNum type="arabicPlain"/>
              <a:tabLst>
                <a:tab pos="1564005" algn="l"/>
              </a:tabLst>
            </a:pP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WASH</a:t>
            </a:r>
            <a:r>
              <a:rPr sz="2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2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OPPOSIT</a:t>
            </a:r>
            <a:r>
              <a:rPr sz="2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SHOULDER.</a:t>
            </a:r>
            <a:endParaRPr sz="2400">
              <a:latin typeface="Franklin Gothic Medium"/>
              <a:cs typeface="Franklin Gothic Medium"/>
            </a:endParaRPr>
          </a:p>
          <a:p>
            <a:pPr marL="1639570" lvl="2" indent="-332105">
              <a:lnSpc>
                <a:spcPct val="100000"/>
              </a:lnSpc>
              <a:buAutoNum type="arabicPlain"/>
              <a:tabLst>
                <a:tab pos="1639570" algn="l"/>
                <a:tab pos="1640205" algn="l"/>
              </a:tabLst>
            </a:pPr>
            <a:r>
              <a:rPr sz="2400" spc="-4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PAI</a:t>
            </a:r>
            <a:r>
              <a:rPr sz="2400" spc="-3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6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AT</a:t>
            </a:r>
            <a:r>
              <a:rPr sz="2400" spc="-3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NIGHT.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STAGE</a:t>
            </a:r>
            <a:r>
              <a:rPr sz="2400" spc="-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CAN</a:t>
            </a:r>
            <a:r>
              <a:rPr sz="2400" spc="-1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BE</a:t>
            </a:r>
            <a:r>
              <a:rPr sz="24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LAST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FROM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3 </a:t>
            </a:r>
            <a:r>
              <a:rPr sz="2400" spc="-2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TO</a:t>
            </a:r>
            <a:r>
              <a:rPr sz="2400" spc="-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Franklin Gothic Medium"/>
                <a:cs typeface="Franklin Gothic Medium"/>
              </a:rPr>
              <a:t>18</a:t>
            </a:r>
            <a:r>
              <a:rPr sz="2400" spc="1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C00000"/>
                </a:solidFill>
                <a:latin typeface="Franklin Gothic Medium"/>
                <a:cs typeface="Franklin Gothic Medium"/>
              </a:rPr>
              <a:t>MONTH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Franklin Gothic Medium"/>
              <a:cs typeface="Franklin Gothic Medium"/>
            </a:endParaRPr>
          </a:p>
          <a:p>
            <a:pPr marL="12700" marR="923925">
              <a:lnSpc>
                <a:spcPct val="100000"/>
              </a:lnSpc>
              <a:tabLst>
                <a:tab pos="3233420" algn="l"/>
              </a:tabLst>
            </a:pP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( </a:t>
            </a:r>
            <a:r>
              <a:rPr sz="2400" spc="-3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NOT:-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EASILY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TREATED	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WITH MEDICINE AND 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PHYSICAL </a:t>
            </a:r>
            <a:r>
              <a:rPr sz="2400" spc="-58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THERAPY.)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1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83" name="object 3"/>
          <p:cNvGrpSpPr/>
          <p:nvPr/>
        </p:nvGrpSpPr>
        <p:grpSpPr>
          <a:xfrm>
            <a:off x="283463" y="868680"/>
            <a:ext cx="5842000" cy="361315"/>
            <a:chOff x="283463" y="868680"/>
            <a:chExt cx="5842000" cy="361315"/>
          </a:xfrm>
        </p:grpSpPr>
        <p:pic>
          <p:nvPicPr>
            <p:cNvPr id="2097318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463" y="868680"/>
              <a:ext cx="5548884" cy="361188"/>
            </a:xfrm>
            <a:prstGeom prst="rect">
              <a:avLst/>
            </a:prstGeom>
          </p:spPr>
        </p:pic>
        <p:pic>
          <p:nvPicPr>
            <p:cNvPr id="2097319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4396" y="868680"/>
              <a:ext cx="670560" cy="361188"/>
            </a:xfrm>
            <a:prstGeom prst="rect">
              <a:avLst/>
            </a:prstGeom>
          </p:spPr>
        </p:pic>
      </p:grpSp>
      <p:grpSp>
        <p:nvGrpSpPr>
          <p:cNvPr id="84" name="object 6"/>
          <p:cNvGrpSpPr/>
          <p:nvPr/>
        </p:nvGrpSpPr>
        <p:grpSpPr>
          <a:xfrm>
            <a:off x="283463" y="1600200"/>
            <a:ext cx="8688705" cy="1458595"/>
            <a:chOff x="283463" y="1600200"/>
            <a:chExt cx="8688705" cy="1458595"/>
          </a:xfrm>
        </p:grpSpPr>
        <p:pic>
          <p:nvPicPr>
            <p:cNvPr id="2097320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463" y="1600200"/>
              <a:ext cx="7938516" cy="361188"/>
            </a:xfrm>
            <a:prstGeom prst="rect">
              <a:avLst/>
            </a:prstGeom>
          </p:spPr>
        </p:pic>
        <p:pic>
          <p:nvPicPr>
            <p:cNvPr id="2097321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463" y="1965959"/>
              <a:ext cx="7831835" cy="361188"/>
            </a:xfrm>
            <a:prstGeom prst="rect">
              <a:avLst/>
            </a:prstGeom>
          </p:spPr>
        </p:pic>
        <p:pic>
          <p:nvPicPr>
            <p:cNvPr id="2097322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463" y="2331719"/>
              <a:ext cx="8688324" cy="361188"/>
            </a:xfrm>
            <a:prstGeom prst="rect">
              <a:avLst/>
            </a:prstGeom>
          </p:spPr>
        </p:pic>
        <p:pic>
          <p:nvPicPr>
            <p:cNvPr id="2097323" name="object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3" y="2697480"/>
              <a:ext cx="5983224" cy="361188"/>
            </a:xfrm>
            <a:prstGeom prst="rect">
              <a:avLst/>
            </a:prstGeom>
          </p:spPr>
        </p:pic>
      </p:grpSp>
      <p:grpSp>
        <p:nvGrpSpPr>
          <p:cNvPr id="85" name="object 11"/>
          <p:cNvGrpSpPr/>
          <p:nvPr/>
        </p:nvGrpSpPr>
        <p:grpSpPr>
          <a:xfrm>
            <a:off x="283463" y="3429000"/>
            <a:ext cx="8703945" cy="1458595"/>
            <a:chOff x="283463" y="3429000"/>
            <a:chExt cx="8703945" cy="1458595"/>
          </a:xfrm>
        </p:grpSpPr>
        <p:pic>
          <p:nvPicPr>
            <p:cNvPr id="2097324" name="object 12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463" y="3429000"/>
              <a:ext cx="1243584" cy="361188"/>
            </a:xfrm>
            <a:prstGeom prst="rect">
              <a:avLst/>
            </a:prstGeom>
          </p:spPr>
        </p:pic>
        <p:pic>
          <p:nvPicPr>
            <p:cNvPr id="2097325" name="object 13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9096" y="3429000"/>
              <a:ext cx="451103" cy="361188"/>
            </a:xfrm>
            <a:prstGeom prst="rect">
              <a:avLst/>
            </a:prstGeom>
          </p:spPr>
        </p:pic>
        <p:pic>
          <p:nvPicPr>
            <p:cNvPr id="2097326" name="object 14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6924" y="3429000"/>
              <a:ext cx="7690104" cy="361188"/>
            </a:xfrm>
            <a:prstGeom prst="rect">
              <a:avLst/>
            </a:prstGeom>
          </p:spPr>
        </p:pic>
        <p:pic>
          <p:nvPicPr>
            <p:cNvPr id="2097327" name="object 15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463" y="3794759"/>
              <a:ext cx="8244840" cy="361188"/>
            </a:xfrm>
            <a:prstGeom prst="rect">
              <a:avLst/>
            </a:prstGeom>
          </p:spPr>
        </p:pic>
        <p:pic>
          <p:nvPicPr>
            <p:cNvPr id="2097328" name="object 16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" y="4160519"/>
              <a:ext cx="7972044" cy="361188"/>
            </a:xfrm>
            <a:prstGeom prst="rect">
              <a:avLst/>
            </a:prstGeom>
          </p:spPr>
        </p:pic>
        <p:pic>
          <p:nvPicPr>
            <p:cNvPr id="2097329" name="object 17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463" y="4526280"/>
              <a:ext cx="3598164" cy="361188"/>
            </a:xfrm>
            <a:prstGeom prst="rect">
              <a:avLst/>
            </a:prstGeom>
          </p:spPr>
        </p:pic>
      </p:grpSp>
      <p:sp>
        <p:nvSpPr>
          <p:cNvPr id="1048613" name="object 18"/>
          <p:cNvSpPr txBox="1"/>
          <p:nvPr/>
        </p:nvSpPr>
        <p:spPr>
          <a:xfrm>
            <a:off x="459740" y="557529"/>
            <a:ext cx="826960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3)</a:t>
            </a:r>
            <a:r>
              <a:rPr sz="24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THIRD</a:t>
            </a:r>
            <a:r>
              <a:rPr sz="24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STAGE</a:t>
            </a:r>
            <a:r>
              <a:rPr sz="2400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(STAGE</a:t>
            </a:r>
            <a:r>
              <a:rPr sz="2400" spc="-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OF</a:t>
            </a:r>
            <a:r>
              <a:rPr sz="2400" spc="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RECOVERY</a:t>
            </a:r>
            <a:r>
              <a:rPr sz="2400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)----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Franklin Gothic Medium"/>
              <a:cs typeface="Franklin Gothic Medium"/>
            </a:endParaRPr>
          </a:p>
          <a:p>
            <a:pPr marL="12700" marR="19685">
              <a:lnSpc>
                <a:spcPct val="100000"/>
              </a:lnSpc>
              <a:tabLst>
                <a:tab pos="1299210" algn="l"/>
              </a:tabLst>
            </a:pP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FINAL </a:t>
            </a:r>
            <a:r>
              <a:rPr sz="2400" spc="-4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STAGE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IS 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THROWING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OR</a:t>
            </a:r>
            <a:r>
              <a:rPr sz="2400" spc="-1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RESOLUTION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PHASE.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IT IS 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CHARACTERISED</a:t>
            </a:r>
            <a:r>
              <a:rPr sz="2400" spc="-3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BY</a:t>
            </a:r>
            <a:r>
              <a:rPr sz="2400" spc="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NO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3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PAIN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WITH</a:t>
            </a:r>
            <a:r>
              <a:rPr sz="2400" spc="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SLOW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RECOVERY</a:t>
            </a:r>
            <a:r>
              <a:rPr sz="2400" spc="-3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MOTION.	</a:t>
            </a:r>
            <a:r>
              <a:rPr sz="2400" spc="-1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LOSS</a:t>
            </a:r>
            <a:r>
              <a:rPr sz="2400" spc="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EXTERNAL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ROTATION</a:t>
            </a:r>
            <a:r>
              <a:rPr sz="2400" spc="-2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1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ARM</a:t>
            </a:r>
            <a:r>
              <a:rPr sz="2400" spc="-1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6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AT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SIDE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8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THE</a:t>
            </a:r>
            <a:r>
              <a:rPr sz="2400" spc="-1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4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PT.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IS HALLMARK</a:t>
            </a:r>
            <a:r>
              <a:rPr sz="2400" spc="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OF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THIS</a:t>
            </a:r>
            <a:r>
              <a:rPr sz="2400" dirty="0">
                <a:solidFill>
                  <a:srgbClr val="00AFE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Franklin Gothic Medium"/>
                <a:cs typeface="Franklin Gothic Medium"/>
              </a:rPr>
              <a:t>CONDITION.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3113405" algn="l"/>
                <a:tab pos="3624579" algn="l"/>
                <a:tab pos="7562850" algn="l"/>
              </a:tabLst>
            </a:pP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(NOTE:-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AGGRESSIVE</a:t>
            </a:r>
            <a:r>
              <a:rPr sz="2400" spc="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TREATMENT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WITH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PHYSICAL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THERAPY</a:t>
            </a:r>
            <a:r>
              <a:rPr sz="2400" spc="-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AS </a:t>
            </a:r>
            <a:r>
              <a:rPr sz="2400" spc="-5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CLOSE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MANIPULATION	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AS	MAITLAND</a:t>
            </a:r>
            <a:r>
              <a:rPr sz="2400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&amp;</a:t>
            </a:r>
            <a:r>
              <a:rPr sz="2400" spc="2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MULLIGAN</a:t>
            </a:r>
            <a:r>
              <a:rPr sz="2400" spc="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ETC.	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IF 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CONSERVATIVE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MANAGEMENT</a:t>
            </a:r>
            <a:r>
              <a:rPr sz="2400" spc="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IS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FAILED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THAN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SURGICAL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RELEASE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IS</a:t>
            </a:r>
            <a:r>
              <a:rPr sz="24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REQUIRED</a:t>
            </a:r>
            <a:r>
              <a:rPr sz="2400" spc="-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).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97330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1046988"/>
              <a:ext cx="8628888" cy="18287"/>
            </a:xfrm>
            <a:prstGeom prst="rect">
              <a:avLst/>
            </a:prstGeom>
          </p:spPr>
        </p:pic>
        <p:pic>
          <p:nvPicPr>
            <p:cNvPr id="2097331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3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12" y="5344667"/>
            <a:ext cx="8628888" cy="12191"/>
          </a:xfrm>
          <a:prstGeom prst="rect">
            <a:avLst/>
          </a:prstGeom>
        </p:spPr>
      </p:pic>
      <p:grpSp>
        <p:nvGrpSpPr>
          <p:cNvPr id="89" name="object 3"/>
          <p:cNvGrpSpPr/>
          <p:nvPr/>
        </p:nvGrpSpPr>
        <p:grpSpPr>
          <a:xfrm>
            <a:off x="298704" y="644651"/>
            <a:ext cx="4874260" cy="330835"/>
            <a:chOff x="298704" y="644651"/>
            <a:chExt cx="4874260" cy="330835"/>
          </a:xfrm>
        </p:grpSpPr>
        <p:pic>
          <p:nvPicPr>
            <p:cNvPr id="2097333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644651"/>
              <a:ext cx="4780788" cy="330708"/>
            </a:xfrm>
            <a:prstGeom prst="rect">
              <a:avLst/>
            </a:prstGeom>
          </p:spPr>
        </p:pic>
        <p:pic>
          <p:nvPicPr>
            <p:cNvPr id="2097334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2019" y="644651"/>
              <a:ext cx="440436" cy="330708"/>
            </a:xfrm>
            <a:prstGeom prst="rect">
              <a:avLst/>
            </a:prstGeom>
          </p:spPr>
        </p:pic>
      </p:grpSp>
      <p:grpSp>
        <p:nvGrpSpPr>
          <p:cNvPr id="90" name="object 6"/>
          <p:cNvGrpSpPr/>
          <p:nvPr/>
        </p:nvGrpSpPr>
        <p:grpSpPr>
          <a:xfrm>
            <a:off x="298704" y="1650492"/>
            <a:ext cx="6545580" cy="330835"/>
            <a:chOff x="298704" y="1650492"/>
            <a:chExt cx="6545580" cy="330835"/>
          </a:xfrm>
        </p:grpSpPr>
        <p:pic>
          <p:nvPicPr>
            <p:cNvPr id="2097335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04" y="1650492"/>
              <a:ext cx="922019" cy="330708"/>
            </a:xfrm>
            <a:prstGeom prst="rect">
              <a:avLst/>
            </a:prstGeom>
          </p:spPr>
        </p:pic>
        <p:pic>
          <p:nvPicPr>
            <p:cNvPr id="2097336" name="object 8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2" y="1650492"/>
              <a:ext cx="502920" cy="330708"/>
            </a:xfrm>
            <a:prstGeom prst="rect">
              <a:avLst/>
            </a:prstGeom>
          </p:spPr>
        </p:pic>
        <p:pic>
          <p:nvPicPr>
            <p:cNvPr id="2097337" name="object 9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6423" y="1650492"/>
              <a:ext cx="5737860" cy="330708"/>
            </a:xfrm>
            <a:prstGeom prst="rect">
              <a:avLst/>
            </a:prstGeom>
          </p:spPr>
        </p:pic>
      </p:grpSp>
      <p:pic>
        <p:nvPicPr>
          <p:cNvPr id="2097338" name="object 10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04" y="2153411"/>
            <a:ext cx="2894076" cy="330708"/>
          </a:xfrm>
          <a:prstGeom prst="rect">
            <a:avLst/>
          </a:prstGeom>
        </p:spPr>
      </p:pic>
      <p:pic>
        <p:nvPicPr>
          <p:cNvPr id="2097339" name="object 11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04" y="2656332"/>
            <a:ext cx="4949952" cy="330708"/>
          </a:xfrm>
          <a:prstGeom prst="rect">
            <a:avLst/>
          </a:prstGeom>
        </p:spPr>
      </p:pic>
      <p:pic>
        <p:nvPicPr>
          <p:cNvPr id="2097340" name="object 12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8704" y="3160776"/>
            <a:ext cx="7144511" cy="330708"/>
          </a:xfrm>
          <a:prstGeom prst="rect">
            <a:avLst/>
          </a:prstGeom>
        </p:spPr>
      </p:pic>
      <p:grpSp>
        <p:nvGrpSpPr>
          <p:cNvPr id="91" name="object 13"/>
          <p:cNvGrpSpPr/>
          <p:nvPr/>
        </p:nvGrpSpPr>
        <p:grpSpPr>
          <a:xfrm>
            <a:off x="298704" y="3663696"/>
            <a:ext cx="6402705" cy="330835"/>
            <a:chOff x="298704" y="3663696"/>
            <a:chExt cx="6402705" cy="330835"/>
          </a:xfrm>
        </p:grpSpPr>
        <p:pic>
          <p:nvPicPr>
            <p:cNvPr id="2097341" name="object 14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04" y="3663696"/>
              <a:ext cx="810768" cy="330707"/>
            </a:xfrm>
            <a:prstGeom prst="rect">
              <a:avLst/>
            </a:prstGeom>
          </p:spPr>
        </p:pic>
        <p:pic>
          <p:nvPicPr>
            <p:cNvPr id="2097342" name="object 15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000" y="3663696"/>
              <a:ext cx="416051" cy="330707"/>
            </a:xfrm>
            <a:prstGeom prst="rect">
              <a:avLst/>
            </a:prstGeom>
          </p:spPr>
        </p:pic>
        <p:pic>
          <p:nvPicPr>
            <p:cNvPr id="2097343" name="object 16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0580" y="3663696"/>
              <a:ext cx="4340352" cy="330707"/>
            </a:xfrm>
            <a:prstGeom prst="rect">
              <a:avLst/>
            </a:prstGeom>
          </p:spPr>
        </p:pic>
        <p:pic>
          <p:nvPicPr>
            <p:cNvPr id="2097344" name="object 17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23459" y="3663696"/>
              <a:ext cx="512063" cy="330707"/>
            </a:xfrm>
            <a:prstGeom prst="rect">
              <a:avLst/>
            </a:prstGeom>
          </p:spPr>
        </p:pic>
        <p:pic>
          <p:nvPicPr>
            <p:cNvPr id="2097345" name="object 18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56632" y="3663696"/>
              <a:ext cx="1644395" cy="330707"/>
            </a:xfrm>
            <a:prstGeom prst="rect">
              <a:avLst/>
            </a:prstGeom>
          </p:spPr>
        </p:pic>
      </p:grpSp>
      <p:grpSp>
        <p:nvGrpSpPr>
          <p:cNvPr id="92" name="object 19"/>
          <p:cNvGrpSpPr/>
          <p:nvPr/>
        </p:nvGrpSpPr>
        <p:grpSpPr>
          <a:xfrm>
            <a:off x="298704" y="4166615"/>
            <a:ext cx="6680200" cy="330835"/>
            <a:chOff x="298704" y="4166615"/>
            <a:chExt cx="6680200" cy="330835"/>
          </a:xfrm>
        </p:grpSpPr>
        <p:pic>
          <p:nvPicPr>
            <p:cNvPr id="2097346" name="object 20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8704" y="4166615"/>
              <a:ext cx="1211580" cy="330707"/>
            </a:xfrm>
            <a:prstGeom prst="rect">
              <a:avLst/>
            </a:prstGeom>
          </p:spPr>
        </p:pic>
        <p:pic>
          <p:nvPicPr>
            <p:cNvPr id="2097347" name="object 21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2812" y="4166615"/>
              <a:ext cx="510539" cy="330707"/>
            </a:xfrm>
            <a:prstGeom prst="rect">
              <a:avLst/>
            </a:prstGeom>
          </p:spPr>
        </p:pic>
        <p:pic>
          <p:nvPicPr>
            <p:cNvPr id="2097348" name="object 22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25879" y="4166615"/>
              <a:ext cx="4945380" cy="330707"/>
            </a:xfrm>
            <a:prstGeom prst="rect">
              <a:avLst/>
            </a:prstGeom>
          </p:spPr>
        </p:pic>
        <p:pic>
          <p:nvPicPr>
            <p:cNvPr id="2097349" name="object 23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23788" y="4166615"/>
              <a:ext cx="414527" cy="330707"/>
            </a:xfrm>
            <a:prstGeom prst="rect">
              <a:avLst/>
            </a:prstGeom>
          </p:spPr>
        </p:pic>
        <p:pic>
          <p:nvPicPr>
            <p:cNvPr id="2097350" name="object 24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90844" y="4166615"/>
              <a:ext cx="987551" cy="330707"/>
            </a:xfrm>
            <a:prstGeom prst="rect">
              <a:avLst/>
            </a:prstGeom>
          </p:spPr>
        </p:pic>
      </p:grpSp>
      <p:pic>
        <p:nvPicPr>
          <p:cNvPr id="2097351" name="object 25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98704" y="4669535"/>
            <a:ext cx="8048244" cy="330707"/>
          </a:xfrm>
          <a:prstGeom prst="rect">
            <a:avLst/>
          </a:prstGeom>
        </p:spPr>
      </p:pic>
      <p:pic>
        <p:nvPicPr>
          <p:cNvPr id="2097352" name="object 26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98704" y="5172455"/>
            <a:ext cx="6172200" cy="330707"/>
          </a:xfrm>
          <a:prstGeom prst="rect">
            <a:avLst/>
          </a:prstGeom>
        </p:spPr>
      </p:pic>
      <p:pic>
        <p:nvPicPr>
          <p:cNvPr id="2097353" name="object 27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8704" y="5675376"/>
            <a:ext cx="7522464" cy="330708"/>
          </a:xfrm>
          <a:prstGeom prst="rect">
            <a:avLst/>
          </a:prstGeom>
        </p:spPr>
      </p:pic>
      <p:sp>
        <p:nvSpPr>
          <p:cNvPr id="1048614" name="object 28"/>
          <p:cNvSpPr txBox="1"/>
          <p:nvPr/>
        </p:nvSpPr>
        <p:spPr>
          <a:xfrm>
            <a:off x="459740" y="360375"/>
            <a:ext cx="7163434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A4634E"/>
                </a:solidFill>
                <a:uFill>
                  <a:solidFill>
                    <a:srgbClr val="A4634E"/>
                  </a:solidFill>
                </a:uFill>
                <a:latin typeface="Arial"/>
                <a:cs typeface="Arial"/>
              </a:rPr>
              <a:t>DIAGNOSING OSTEOARTHRITIS:-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buAutoNum type="arabicPeriod"/>
              <a:tabLst>
                <a:tab pos="323215" algn="l"/>
                <a:tab pos="152400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0000FF"/>
                </a:solidFill>
                <a:latin typeface="Arial"/>
                <a:cs typeface="Arial"/>
              </a:rPr>
              <a:t>RAY	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AP</a:t>
            </a:r>
            <a:r>
              <a:rPr sz="22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LATERAL</a:t>
            </a:r>
            <a:r>
              <a:rPr sz="2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VIEW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SHOULDER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MRI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SHOULDER</a:t>
            </a:r>
            <a:endParaRPr sz="2200">
              <a:latin typeface="Arial"/>
              <a:cs typeface="Arial"/>
            </a:endParaRPr>
          </a:p>
          <a:p>
            <a:pPr marL="322580" indent="-310515">
              <a:lnSpc>
                <a:spcPct val="100000"/>
              </a:lnSpc>
              <a:spcBef>
                <a:spcPts val="1325"/>
              </a:spcBef>
              <a:buAutoNum type="arabicPeriod"/>
              <a:tabLst>
                <a:tab pos="323215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ORTHROSCOPY</a:t>
            </a:r>
            <a:r>
              <a:rPr sz="2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OF SHOULDER</a:t>
            </a:r>
            <a:endParaRPr sz="2200">
              <a:latin typeface="Arial"/>
              <a:cs typeface="Arial"/>
            </a:endParaRPr>
          </a:p>
          <a:p>
            <a:pPr marL="245110" indent="-233045">
              <a:lnSpc>
                <a:spcPct val="100000"/>
              </a:lnSpc>
              <a:spcBef>
                <a:spcPts val="1320"/>
              </a:spcBef>
              <a:buSzPct val="95454"/>
              <a:buAutoNum type="arabicPeriod"/>
              <a:tabLst>
                <a:tab pos="245745" algn="l"/>
              </a:tabLst>
            </a:pP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ELEVATED</a:t>
            </a:r>
            <a:r>
              <a:rPr sz="2200" spc="-3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ERYTHROCYTE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SEDIMENTATION</a:t>
            </a:r>
            <a:r>
              <a:rPr sz="2200" spc="-4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RATE </a:t>
            </a:r>
            <a:r>
              <a:rPr sz="22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[ESR]</a:t>
            </a:r>
            <a:endParaRPr sz="2200">
              <a:latin typeface="Franklin Gothic Medium"/>
              <a:cs typeface="Franklin Gothic Medium"/>
            </a:endParaRPr>
          </a:p>
          <a:p>
            <a:pPr marL="312420" indent="-300355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313055" algn="l"/>
              </a:tabLst>
            </a:pP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C-REACTIVE</a:t>
            </a:r>
            <a:r>
              <a:rPr sz="2200" spc="-4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PROTEIN</a:t>
            </a:r>
            <a:r>
              <a:rPr sz="2200" spc="-5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[CRP]</a:t>
            </a:r>
            <a:r>
              <a:rPr sz="2200" spc="-4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LEVEL)</a:t>
            </a:r>
            <a:r>
              <a:rPr sz="2200" spc="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–</a:t>
            </a:r>
            <a:r>
              <a:rPr sz="22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INCREASE</a:t>
            </a:r>
            <a:endParaRPr sz="2200">
              <a:latin typeface="Franklin Gothic Medium"/>
              <a:cs typeface="Franklin Gothic Medium"/>
            </a:endParaRPr>
          </a:p>
          <a:p>
            <a:pPr marL="311785" indent="-29972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312420" algn="l"/>
              </a:tabLst>
            </a:pP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ANTI–CYCLIC</a:t>
            </a:r>
            <a:r>
              <a:rPr sz="22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CITRULLINATED</a:t>
            </a:r>
            <a:r>
              <a:rPr sz="2200" spc="-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PEPTIDE</a:t>
            </a:r>
            <a:r>
              <a:rPr sz="22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[ANTI-CCP]</a:t>
            </a:r>
            <a:endParaRPr sz="2200">
              <a:latin typeface="Franklin Gothic Medium"/>
              <a:cs typeface="Franklin Gothic Medium"/>
            </a:endParaRPr>
          </a:p>
          <a:p>
            <a:pPr marL="287655" indent="-275590">
              <a:lnSpc>
                <a:spcPct val="100000"/>
              </a:lnSpc>
              <a:spcBef>
                <a:spcPts val="1320"/>
              </a:spcBef>
              <a:buAutoNum type="arabicPeriod"/>
              <a:tabLst>
                <a:tab pos="288290" algn="l"/>
              </a:tabLst>
            </a:pPr>
            <a:r>
              <a:rPr sz="22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INFLAMMATORY</a:t>
            </a:r>
            <a:r>
              <a:rPr sz="2200" spc="-3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JOINT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FLUID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WITH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sz="22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PREDOMINANCE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OF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....POLYMORPHONUCLEAR</a:t>
            </a:r>
            <a:r>
              <a:rPr sz="2200" spc="-5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LEUKOCYTES</a:t>
            </a:r>
            <a:r>
              <a:rPr sz="2200" spc="-5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(PMNS)</a:t>
            </a:r>
            <a:endParaRPr sz="2200">
              <a:latin typeface="Franklin Gothic Medium"/>
              <a:cs typeface="Franklin Gothic Medium"/>
            </a:endParaRPr>
          </a:p>
          <a:p>
            <a:pPr marL="311785" indent="-299720">
              <a:lnSpc>
                <a:spcPct val="100000"/>
              </a:lnSpc>
              <a:spcBef>
                <a:spcPts val="1325"/>
              </a:spcBef>
              <a:buAutoNum type="arabicPeriod"/>
              <a:tabLst>
                <a:tab pos="312420" algn="l"/>
              </a:tabLst>
            </a:pPr>
            <a:r>
              <a:rPr sz="22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TLC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&amp; </a:t>
            </a:r>
            <a:r>
              <a:rPr sz="22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DLC </a:t>
            </a:r>
            <a:r>
              <a:rPr sz="2200" spc="-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,</a:t>
            </a:r>
            <a:r>
              <a:rPr sz="2200" spc="-1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ELEVATED</a:t>
            </a:r>
            <a:r>
              <a:rPr sz="2200" spc="-2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WHITE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BLOOD</a:t>
            </a:r>
            <a:r>
              <a:rPr sz="2200" spc="-3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CELL (WBC)</a:t>
            </a:r>
            <a:r>
              <a:rPr sz="2200" spc="-35" dirty="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00FF"/>
                </a:solidFill>
                <a:latin typeface="Franklin Gothic Medium"/>
                <a:cs typeface="Franklin Gothic Medium"/>
              </a:rPr>
              <a:t>COUNT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1679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MT</vt:lpstr>
      <vt:lpstr>Calibri</vt:lpstr>
      <vt:lpstr>Franklin Gothic Medium</vt:lpstr>
      <vt:lpstr>Times New Roman</vt:lpstr>
      <vt:lpstr>Office Theme</vt:lpstr>
      <vt:lpstr>PowerPoint Presentation</vt:lpstr>
      <vt:lpstr>1. Peri-arthritis Is A Common Condition Characterised By Pain And  Progressive Limitation Of Abduction &amp; External Rotation Movement  Of Shoulder Joint</vt:lpstr>
      <vt:lpstr>Risk factors for frozen shoulder/PA  include:-</vt:lpstr>
      <vt:lpstr>Clinical Feature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PA/FS  DRUG MANAGEMENT  1.NSAID:-</vt:lpstr>
      <vt:lpstr>PowerPoint Presentation</vt:lpstr>
      <vt:lpstr>MANAGEMENT OF PA/F. S. CLASSIFIED INTO  THREE STAGE :-</vt:lpstr>
      <vt:lpstr>PowerPoint Presentation</vt:lpstr>
      <vt:lpstr>PowerPoint Presentation</vt:lpstr>
      <vt:lpstr>PowerPoint Presentation</vt:lpstr>
      <vt:lpstr>PASSIVE MOBILIZATION OF SH. IN A FORWARD  STOOPING POSITING</vt:lpstr>
      <vt:lpstr>MUSCLE STRENGTHENING</vt:lpstr>
      <vt:lpstr>PowerPoint Presentation</vt:lpstr>
      <vt:lpstr>PowerPoint Presentation</vt:lpstr>
      <vt:lpstr>PowerPoint Presentation</vt:lpstr>
      <vt:lpstr>PowerPoint Presentation</vt:lpstr>
      <vt:lpstr>ANTERIOR CAPSULE STRETCHING</vt:lpstr>
      <vt:lpstr>HAND TO BACK POSITION: TO DECREASE SHOULDER STIFFNESS:-</vt:lpstr>
      <vt:lpstr>OTHER EXERCISES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CPH2095</dc:creator>
  <cp:lastModifiedBy>neha shukla</cp:lastModifiedBy>
  <cp:revision>2</cp:revision>
  <dcterms:created xsi:type="dcterms:W3CDTF">2021-09-02T23:53:31Z</dcterms:created>
  <dcterms:modified xsi:type="dcterms:W3CDTF">2021-12-15T14:57:55Z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2021-09-03T00:00:00Z</vt:filetime>
  </property>
  <property fmtid="{D5CDD505-2E9C-101B-9397-08002B2CF9AE}" pid="5" name="ICV">
    <vt:lpwstr>4bbb3aad5ee64d8f8bac229773b1e262</vt:lpwstr>
  </property>
</Properties>
</file>