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0" r:id="rId10"/>
    <p:sldId id="278" r:id="rId11"/>
    <p:sldId id="271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0" autoAdjust="0"/>
    <p:restoredTop sz="94291" autoAdjust="0"/>
  </p:normalViewPr>
  <p:slideViewPr>
    <p:cSldViewPr>
      <p:cViewPr>
        <p:scale>
          <a:sx n="68" d="100"/>
          <a:sy n="68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8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6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38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4843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7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52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0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7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24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4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2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8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7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4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0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2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9E11E2D-FCAE-4D08-9EAD-30E29911A1B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92960DD-F934-4A40-8E06-3B07C2167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7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980728"/>
            <a:ext cx="4306446" cy="730609"/>
          </a:xfrm>
        </p:spPr>
        <p:txBody>
          <a:bodyPr>
            <a:normAutofit/>
          </a:bodyPr>
          <a:lstStyle/>
          <a:p>
            <a:r>
              <a:rPr lang="en-US" sz="4000" dirty="0"/>
              <a:t>PERTHE’S DISEASE</a:t>
            </a:r>
          </a:p>
        </p:txBody>
      </p:sp>
      <p:pic>
        <p:nvPicPr>
          <p:cNvPr id="4" name="Content Placeholder 3" descr="intro of perth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7" y="2060848"/>
            <a:ext cx="6648738" cy="3626584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5112568" cy="662156"/>
          </a:xfrm>
        </p:spPr>
        <p:txBody>
          <a:bodyPr>
            <a:normAutofit/>
          </a:bodyPr>
          <a:lstStyle/>
          <a:p>
            <a:r>
              <a:rPr lang="en-IN" sz="2000" dirty="0">
                <a:solidFill>
                  <a:srgbClr val="FF0000"/>
                </a:solidFill>
              </a:rPr>
              <a:t>Physiotherapy management-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50323"/>
            <a:ext cx="8229600" cy="3557354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1) </a:t>
            </a:r>
            <a:r>
              <a:rPr lang="en-IN" sz="2000" dirty="0"/>
              <a:t>Reduction of muscular spasm , pain, and inflammation ,</a:t>
            </a:r>
          </a:p>
          <a:p>
            <a:r>
              <a:rPr lang="en-IN" sz="2000" dirty="0"/>
              <a:t>2) Isometric painless contraction ,</a:t>
            </a:r>
          </a:p>
          <a:p>
            <a:r>
              <a:rPr lang="en-IN" sz="2000" dirty="0"/>
              <a:t>3) intermittent compression of joints ,</a:t>
            </a:r>
          </a:p>
          <a:p>
            <a:r>
              <a:rPr lang="en-IN" sz="2000" dirty="0"/>
              <a:t>4) </a:t>
            </a:r>
            <a:r>
              <a:rPr lang="en-IN" sz="2000" dirty="0" err="1"/>
              <a:t>maintaenance</a:t>
            </a:r>
            <a:r>
              <a:rPr lang="en-IN" sz="2000" dirty="0"/>
              <a:t> of the range of motion,</a:t>
            </a:r>
          </a:p>
          <a:p>
            <a:r>
              <a:rPr lang="en-IN" sz="2000" dirty="0"/>
              <a:t>5) prevention of contracture ,</a:t>
            </a:r>
          </a:p>
          <a:p>
            <a:r>
              <a:rPr lang="en-IN" sz="2000" dirty="0"/>
              <a:t>6) increase of muscle strength ,</a:t>
            </a:r>
          </a:p>
          <a:p>
            <a:r>
              <a:rPr lang="en-IN" sz="2000" dirty="0"/>
              <a:t>7) Ambulation ,</a:t>
            </a:r>
          </a:p>
          <a:p>
            <a:r>
              <a:rPr lang="en-IN" sz="2000" dirty="0"/>
              <a:t>8) mobilization,</a:t>
            </a:r>
          </a:p>
          <a:p>
            <a:r>
              <a:rPr lang="en-IN" sz="2000" dirty="0"/>
              <a:t>9) strengthening exercises.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1268760"/>
            <a:ext cx="1728192" cy="66215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Orthosis-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0374"/>
            <a:ext cx="8229600" cy="2777251"/>
          </a:xfrm>
        </p:spPr>
        <p:txBody>
          <a:bodyPr>
            <a:normAutofit fontScale="92500" lnSpcReduction="10000"/>
          </a:bodyPr>
          <a:lstStyle/>
          <a:p>
            <a:r>
              <a:rPr lang="en-IN" sz="2000" dirty="0"/>
              <a:t>Weight  relieving </a:t>
            </a:r>
            <a:r>
              <a:rPr lang="en-IN" sz="2000" dirty="0" err="1"/>
              <a:t>orthosiss</a:t>
            </a:r>
            <a:r>
              <a:rPr lang="en-IN" sz="2000" dirty="0"/>
              <a:t> – </a:t>
            </a:r>
            <a:r>
              <a:rPr lang="en-IN" sz="2000" dirty="0" err="1"/>
              <a:t>thomas</a:t>
            </a:r>
            <a:r>
              <a:rPr lang="en-IN" sz="2000" dirty="0"/>
              <a:t> pattern ended </a:t>
            </a:r>
            <a:r>
              <a:rPr lang="en-IN" sz="2000" dirty="0" err="1"/>
              <a:t>caliper</a:t>
            </a:r>
            <a:r>
              <a:rPr lang="en-IN" sz="2000" dirty="0"/>
              <a:t> with compensatory pattern of normal leg.</a:t>
            </a:r>
          </a:p>
          <a:p>
            <a:r>
              <a:rPr lang="en-IN" sz="2000" dirty="0"/>
              <a:t>The main aim  of treatment is to prevent the head from </a:t>
            </a:r>
            <a:r>
              <a:rPr lang="en-IN" sz="2000" dirty="0" err="1"/>
              <a:t>mis-shapening</a:t>
            </a:r>
            <a:r>
              <a:rPr lang="en-IN" sz="2000" dirty="0"/>
              <a:t> while the bone is in softening phase, is the primary aim of treatment ...whereas, the head is required to be kept inside the </a:t>
            </a:r>
            <a:r>
              <a:rPr lang="en-IN" sz="2000" dirty="0" err="1"/>
              <a:t>acetabulum</a:t>
            </a:r>
            <a:r>
              <a:rPr lang="en-IN" sz="2000" dirty="0"/>
              <a:t> while the revascularisation takes place ( head containment ) this may be achieved by ( </a:t>
            </a:r>
            <a:r>
              <a:rPr lang="en-IN" sz="2000" dirty="0" err="1"/>
              <a:t>plaster,splints</a:t>
            </a:r>
            <a:r>
              <a:rPr lang="en-IN" sz="2000" dirty="0"/>
              <a:t> ) conservative method.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1196752"/>
            <a:ext cx="1656184" cy="5760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Orthosis-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1876"/>
            <a:ext cx="8229600" cy="2645648"/>
          </a:xfrm>
        </p:spPr>
        <p:txBody>
          <a:bodyPr>
            <a:normAutofit lnSpcReduction="10000"/>
          </a:bodyPr>
          <a:lstStyle/>
          <a:p>
            <a:r>
              <a:rPr lang="en-IN" sz="2400" dirty="0"/>
              <a:t>A special brace (</a:t>
            </a:r>
            <a:r>
              <a:rPr lang="en-IN" sz="2400" dirty="0" err="1"/>
              <a:t>scottish</a:t>
            </a:r>
            <a:r>
              <a:rPr lang="en-IN" sz="2400" dirty="0"/>
              <a:t> –Rite brace ) allows flexion of the hip joint while it is maintained in abduction.</a:t>
            </a:r>
          </a:p>
          <a:p>
            <a:r>
              <a:rPr lang="en-IN" sz="2400" dirty="0"/>
              <a:t>2) The second method is the </a:t>
            </a:r>
            <a:r>
              <a:rPr lang="en-IN" sz="2400" dirty="0" err="1"/>
              <a:t>petrie</a:t>
            </a:r>
            <a:r>
              <a:rPr lang="en-IN" sz="2400" dirty="0"/>
              <a:t> plaster method .This maintains the hip in 30 degrees of abduction and 20 degrees of internal rotation , with 15 degrees of flexion at the knees.</a:t>
            </a:r>
          </a:p>
          <a:p>
            <a:endParaRPr lang="en-I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692696"/>
            <a:ext cx="2448272" cy="63014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Management-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812"/>
            <a:ext cx="8229600" cy="2484276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The child needs training in balanced standing , weight bearing and ambulatory activities .</a:t>
            </a:r>
          </a:p>
          <a:p>
            <a:r>
              <a:rPr lang="en-IN" dirty="0"/>
              <a:t>On removal of the splint POP cast / brace , active mobilization is to be initiated .</a:t>
            </a:r>
          </a:p>
          <a:p>
            <a:r>
              <a:rPr lang="en-IN" dirty="0"/>
              <a:t>It is progressed from relaxed passive movements to active resisted movements in stages . Hydrotherapeutic pool exercises are very useful at this stage.</a:t>
            </a:r>
          </a:p>
          <a:p>
            <a:pPr marL="0" indent="0">
              <a:buNone/>
            </a:pPr>
            <a:r>
              <a:rPr lang="en-IN" dirty="0"/>
              <a:t>         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504201"/>
            <a:ext cx="4248472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Other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other name of </a:t>
            </a:r>
            <a:r>
              <a:rPr lang="en-IN" dirty="0" err="1"/>
              <a:t>Perthe’s</a:t>
            </a:r>
            <a:r>
              <a:rPr lang="en-IN" dirty="0"/>
              <a:t> disease are Legg-Calve , </a:t>
            </a:r>
            <a:r>
              <a:rPr lang="en-IN" dirty="0" err="1"/>
              <a:t>psudocoxalgia</a:t>
            </a:r>
            <a:r>
              <a:rPr lang="en-IN" dirty="0"/>
              <a:t>, </a:t>
            </a:r>
            <a:r>
              <a:rPr lang="en-IN" dirty="0" err="1"/>
              <a:t>coxa</a:t>
            </a:r>
            <a:r>
              <a:rPr lang="en-IN" dirty="0"/>
              <a:t> </a:t>
            </a:r>
            <a:r>
              <a:rPr lang="en-IN" dirty="0" err="1"/>
              <a:t>plana</a:t>
            </a:r>
            <a:r>
              <a:rPr lang="en-IN" dirty="0"/>
              <a:t> .</a:t>
            </a:r>
          </a:p>
          <a:p>
            <a:r>
              <a:rPr lang="en-IN" dirty="0"/>
              <a:t>It is a common </a:t>
            </a:r>
            <a:r>
              <a:rPr lang="en-IN" dirty="0" err="1"/>
              <a:t>pediatric</a:t>
            </a:r>
            <a:r>
              <a:rPr lang="en-IN" dirty="0"/>
              <a:t> disorder .</a:t>
            </a:r>
          </a:p>
          <a:p>
            <a:r>
              <a:rPr lang="en-IN" dirty="0"/>
              <a:t>It is one of the group of condition called as </a:t>
            </a:r>
            <a:r>
              <a:rPr lang="en-IN" dirty="0" err="1"/>
              <a:t>osteocondroitis</a:t>
            </a:r>
            <a:r>
              <a:rPr lang="en-IN" dirty="0"/>
              <a:t> of upper femoral epiphysis .</a:t>
            </a:r>
          </a:p>
          <a:p>
            <a:r>
              <a:rPr lang="en-IN" dirty="0"/>
              <a:t>It occurs when the blood supply to the rounded head of the femur is temporarily disrupted.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620687"/>
            <a:ext cx="3240360" cy="679031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Pathology-</a:t>
            </a:r>
          </a:p>
        </p:txBody>
      </p:sp>
      <p:pic>
        <p:nvPicPr>
          <p:cNvPr id="6" name="Content Placeholder 5" descr="perthis basic diagr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60564"/>
            <a:ext cx="8229600" cy="372867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692696"/>
            <a:ext cx="2736304" cy="502184"/>
          </a:xfrm>
        </p:spPr>
        <p:txBody>
          <a:bodyPr>
            <a:normAutofit fontScale="90000"/>
          </a:bodyPr>
          <a:lstStyle/>
          <a:p>
            <a:r>
              <a:rPr lang="en-IN" sz="4000" dirty="0">
                <a:solidFill>
                  <a:srgbClr val="FF0000"/>
                </a:solidFill>
              </a:rPr>
              <a:t>Incidence –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4440"/>
            <a:ext cx="8229600" cy="4389120"/>
          </a:xfrm>
        </p:spPr>
        <p:txBody>
          <a:bodyPr/>
          <a:lstStyle/>
          <a:p>
            <a:r>
              <a:rPr lang="en-IN" dirty="0"/>
              <a:t> generally male child are affected  .</a:t>
            </a:r>
          </a:p>
          <a:p>
            <a:r>
              <a:rPr lang="en-IN" dirty="0"/>
              <a:t>Typically occurs in children who are in between  3-10 years.</a:t>
            </a:r>
          </a:p>
          <a:p>
            <a:r>
              <a:rPr lang="en-IN" dirty="0"/>
              <a:t>Usually effects one hip but can be bilateral.</a:t>
            </a:r>
          </a:p>
          <a:p>
            <a:endParaRPr lang="en-US" dirty="0"/>
          </a:p>
        </p:txBody>
      </p:sp>
      <p:pic>
        <p:nvPicPr>
          <p:cNvPr id="4" name="Picture 3" descr="perthis basic diagr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212976"/>
            <a:ext cx="7344816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049280"/>
            <a:ext cx="3744416" cy="67853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Investigation-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Presentation :- child present with a limb associated with minor degree of pain and variable degree of limitation of movement.</a:t>
            </a:r>
            <a:endParaRPr lang="en-US" sz="2000" dirty="0"/>
          </a:p>
        </p:txBody>
      </p:sp>
      <p:pic>
        <p:nvPicPr>
          <p:cNvPr id="5" name="Picture 4" descr="perthis xr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16" y="3581445"/>
            <a:ext cx="7128792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00" y="1556792"/>
            <a:ext cx="4890388" cy="494928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rgbClr val="FF0000"/>
                </a:solidFill>
              </a:rPr>
              <a:t>Stages of </a:t>
            </a:r>
            <a:r>
              <a:rPr lang="en-IN" sz="2800" dirty="0" err="1">
                <a:solidFill>
                  <a:srgbClr val="FF0000"/>
                </a:solidFill>
              </a:rPr>
              <a:t>Perthe’s</a:t>
            </a:r>
            <a:r>
              <a:rPr lang="en-IN" sz="2800" dirty="0">
                <a:solidFill>
                  <a:srgbClr val="FF0000"/>
                </a:solidFill>
              </a:rPr>
              <a:t> disease-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700" y="2420888"/>
            <a:ext cx="6762596" cy="2488840"/>
          </a:xfrm>
        </p:spPr>
        <p:txBody>
          <a:bodyPr/>
          <a:lstStyle/>
          <a:p>
            <a:r>
              <a:rPr lang="en-IN" dirty="0"/>
              <a:t>There are four stages in </a:t>
            </a:r>
            <a:r>
              <a:rPr lang="en-IN" dirty="0" err="1"/>
              <a:t>perthe’s</a:t>
            </a:r>
            <a:r>
              <a:rPr lang="en-IN" dirty="0"/>
              <a:t> disease :-</a:t>
            </a:r>
          </a:p>
          <a:p>
            <a:r>
              <a:rPr lang="en-IN" dirty="0"/>
              <a:t>1) initial / necrosis</a:t>
            </a:r>
          </a:p>
          <a:p>
            <a:r>
              <a:rPr lang="en-IN" dirty="0"/>
              <a:t>2) Fragmentation</a:t>
            </a:r>
          </a:p>
          <a:p>
            <a:r>
              <a:rPr lang="en-IN" dirty="0"/>
              <a:t>3) re – ossification </a:t>
            </a:r>
          </a:p>
          <a:p>
            <a:r>
              <a:rPr lang="en-IN" dirty="0"/>
              <a:t>4) </a:t>
            </a:r>
            <a:r>
              <a:rPr lang="en-IN" dirty="0" err="1"/>
              <a:t>remodeling</a:t>
            </a:r>
            <a:r>
              <a:rPr lang="en-IN" dirty="0"/>
              <a:t> </a:t>
            </a:r>
          </a:p>
          <a:p>
            <a:endParaRPr lang="en-I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2448272" cy="68520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Pathology-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2555156"/>
          </a:xfrm>
        </p:spPr>
        <p:txBody>
          <a:bodyPr>
            <a:normAutofit fontScale="85000" lnSpcReduction="10000"/>
          </a:bodyPr>
          <a:lstStyle/>
          <a:p>
            <a:r>
              <a:rPr lang="en-IN" sz="2000" dirty="0"/>
              <a:t>1) Necrosis :-initial period of ischemia/ loss of blood supply to the femoral head.</a:t>
            </a:r>
          </a:p>
          <a:p>
            <a:r>
              <a:rPr lang="en-IN" sz="2000" dirty="0"/>
              <a:t>2) Fragmentation :- Re-absorption  of bone with femoral head collapse .</a:t>
            </a:r>
          </a:p>
          <a:p>
            <a:r>
              <a:rPr lang="en-IN" sz="2000" dirty="0"/>
              <a:t>3) Re- ossification :- new  bone re- grows to reshape the femoral head.</a:t>
            </a:r>
          </a:p>
          <a:p>
            <a:r>
              <a:rPr lang="en-IN" sz="2000" dirty="0"/>
              <a:t>4) </a:t>
            </a:r>
            <a:r>
              <a:rPr lang="en-IN" sz="2000" dirty="0" err="1"/>
              <a:t>Remodeling</a:t>
            </a:r>
            <a:r>
              <a:rPr lang="en-IN" sz="2000" dirty="0"/>
              <a:t> :- femoral head reshapes itself into normal spherical shape.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2889197" cy="63894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Clinical Features-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185" y="2708920"/>
            <a:ext cx="8263629" cy="2520280"/>
          </a:xfrm>
        </p:spPr>
        <p:txBody>
          <a:bodyPr>
            <a:normAutofit fontScale="92500" lnSpcReduction="10000"/>
          </a:bodyPr>
          <a:lstStyle/>
          <a:p>
            <a:r>
              <a:rPr lang="en-IN" sz="2400" dirty="0"/>
              <a:t>Sign and symptoms of </a:t>
            </a:r>
            <a:r>
              <a:rPr lang="en-IN" sz="2400" dirty="0" err="1"/>
              <a:t>perthe’s</a:t>
            </a:r>
            <a:r>
              <a:rPr lang="en-IN" sz="2400" dirty="0"/>
              <a:t> disease may include-</a:t>
            </a:r>
          </a:p>
          <a:p>
            <a:r>
              <a:rPr lang="en-IN" sz="2400" dirty="0"/>
              <a:t>Limping </a:t>
            </a:r>
          </a:p>
          <a:p>
            <a:r>
              <a:rPr lang="en-IN" sz="2400" dirty="0"/>
              <a:t>Pain or stiffness in the hip ,</a:t>
            </a:r>
            <a:r>
              <a:rPr lang="en-IN" sz="2400" dirty="0" err="1"/>
              <a:t>groin,thigh</a:t>
            </a:r>
            <a:r>
              <a:rPr lang="en-IN" sz="2400" dirty="0"/>
              <a:t> or knee</a:t>
            </a:r>
          </a:p>
          <a:p>
            <a:r>
              <a:rPr lang="en-IN" sz="2400" dirty="0"/>
              <a:t>Limited range of motion (ROM) of the hip joint</a:t>
            </a:r>
          </a:p>
          <a:p>
            <a:r>
              <a:rPr lang="en-IN" sz="2400" dirty="0"/>
              <a:t>Pain that worsens with activity and improves with rest </a:t>
            </a:r>
            <a:r>
              <a:rPr lang="en-IN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344816" cy="720080"/>
          </a:xfrm>
        </p:spPr>
        <p:txBody>
          <a:bodyPr>
            <a:normAutofit/>
          </a:bodyPr>
          <a:lstStyle/>
          <a:p>
            <a:r>
              <a:rPr lang="en-IN" sz="2200" dirty="0">
                <a:solidFill>
                  <a:srgbClr val="FF0000"/>
                </a:solidFill>
              </a:rPr>
              <a:t>Non-operative or conservative treatment </a:t>
            </a:r>
            <a:r>
              <a:rPr lang="en-IN" sz="3200" dirty="0">
                <a:solidFill>
                  <a:srgbClr val="FF0000"/>
                </a:solidFill>
              </a:rPr>
              <a:t>:-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138466"/>
          </a:xfrm>
        </p:spPr>
        <p:txBody>
          <a:bodyPr/>
          <a:lstStyle/>
          <a:p>
            <a:r>
              <a:rPr lang="en-IN" dirty="0"/>
              <a:t>Rest in the bed with bilateral skin traction this is used in early stages while the diagnosis is being to overcome the muscle spasm.</a:t>
            </a:r>
          </a:p>
          <a:p>
            <a:r>
              <a:rPr lang="en-IN" dirty="0"/>
              <a:t>Activity restrictions</a:t>
            </a:r>
          </a:p>
          <a:p>
            <a:r>
              <a:rPr lang="en-IN" dirty="0"/>
              <a:t>Casting or bracing </a:t>
            </a:r>
          </a:p>
          <a:p>
            <a:r>
              <a:rPr lang="en-IN" dirty="0"/>
              <a:t>Physical </a:t>
            </a:r>
            <a:r>
              <a:rPr lang="en-IN" dirty="0" err="1"/>
              <a:t>theraphy</a:t>
            </a:r>
            <a:r>
              <a:rPr lang="en-IN" dirty="0"/>
              <a:t> to keep the hip muscles strong and promote hip movements.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262</TotalTime>
  <Words>544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Droplet</vt:lpstr>
      <vt:lpstr>PERTHE’S DISEASE</vt:lpstr>
      <vt:lpstr>Other Name</vt:lpstr>
      <vt:lpstr>Pathology-</vt:lpstr>
      <vt:lpstr>Incidence –</vt:lpstr>
      <vt:lpstr>Investigation-</vt:lpstr>
      <vt:lpstr>Stages of Perthe’s disease-</vt:lpstr>
      <vt:lpstr>Pathology-</vt:lpstr>
      <vt:lpstr>Clinical Features-</vt:lpstr>
      <vt:lpstr>Non-operative or conservative treatment :-</vt:lpstr>
      <vt:lpstr>Physiotherapy management- </vt:lpstr>
      <vt:lpstr>Orthosis-</vt:lpstr>
      <vt:lpstr>Orthosis-</vt:lpstr>
      <vt:lpstr>Management-</vt:lpstr>
    </vt:vector>
  </TitlesOfParts>
  <Company>abc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</dc:creator>
  <cp:lastModifiedBy>neha shukla</cp:lastModifiedBy>
  <cp:revision>34</cp:revision>
  <dcterms:created xsi:type="dcterms:W3CDTF">2020-07-19T06:14:23Z</dcterms:created>
  <dcterms:modified xsi:type="dcterms:W3CDTF">2020-07-23T16:47:42Z</dcterms:modified>
</cp:coreProperties>
</file>