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EC5C5-42D4-4A8C-A685-28BC5541A26E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23D3-51F2-433F-82C7-276B82E44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What-are-the-Parameters-of-Research-in-Preformulation-Studies-732x4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4" y="2755115"/>
            <a:ext cx="5786478" cy="1102519"/>
          </a:xfr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Pre-Formulation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6" y="4131244"/>
            <a:ext cx="2285984" cy="52322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Dr.Kalpana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00011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C.S.J.M UNIVERSITY KANPUR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43452"/>
            <a:ext cx="928662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 -1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1149" y="1819815"/>
            <a:ext cx="47883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of content……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Importance  Of  Pre-formulation.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Of Pre-formulation Studies.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of pre-formulation studies.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>
            <a:normAutofit/>
          </a:bodyPr>
          <a:lstStyle/>
          <a:p>
            <a:r>
              <a:rPr lang="en-US" sz="2300" dirty="0" smtClean="0"/>
              <a:t>Preformulation:-Prior to the </a:t>
            </a:r>
            <a:r>
              <a:rPr lang="en-US" sz="2300" u="sng" dirty="0" smtClean="0">
                <a:solidFill>
                  <a:srgbClr val="FF0000"/>
                </a:solidFill>
              </a:rPr>
              <a:t>development of significant dosage forms </a:t>
            </a:r>
            <a:r>
              <a:rPr lang="en-US" sz="2300" dirty="0" smtClean="0"/>
              <a:t>such as </a:t>
            </a:r>
            <a:r>
              <a:rPr lang="en-US" sz="2300" u="sng" dirty="0" smtClean="0"/>
              <a:t>tablets, capsules, and injections</a:t>
            </a:r>
            <a:r>
              <a:rPr lang="en-US" sz="2300" dirty="0" smtClean="0"/>
              <a:t>, it is critical to know some fundamental </a:t>
            </a:r>
            <a:r>
              <a:rPr lang="en-US" sz="2300" u="sng" dirty="0" smtClean="0"/>
              <a:t>physical and chemical properties </a:t>
            </a:r>
            <a:r>
              <a:rPr lang="en-US" sz="2300" dirty="0" smtClean="0"/>
              <a:t>of drug molecules, as well as other derived features of the drug powder.</a:t>
            </a:r>
          </a:p>
          <a:p>
            <a:pPr>
              <a:buNone/>
            </a:pPr>
            <a:endParaRPr lang="en-US" sz="2300" dirty="0" smtClean="0"/>
          </a:p>
          <a:p>
            <a:r>
              <a:rPr lang="en-US" sz="2300" dirty="0" smtClean="0"/>
              <a:t>Many of the ensuing events and approaches in formulation development are dictated by this information.</a:t>
            </a:r>
          </a:p>
          <a:p>
            <a:pPr>
              <a:buNone/>
            </a:pPr>
            <a:endParaRPr lang="en-US" sz="2300" dirty="0" smtClean="0"/>
          </a:p>
          <a:p>
            <a:r>
              <a:rPr lang="en-US" sz="2300" dirty="0" smtClean="0"/>
              <a:t>This first learning phase is known as </a:t>
            </a:r>
            <a:r>
              <a:rPr lang="en-US" sz="2300" u="sng" dirty="0" smtClean="0">
                <a:solidFill>
                  <a:srgbClr val="FF0000"/>
                </a:solidFill>
              </a:rPr>
              <a:t>Preformulation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en-US" sz="2300" dirty="0" smtClean="0"/>
              <a:t>It is defined as the stage of research and development during which physical and chemical properties of drug molecules are investigated in order to design a </a:t>
            </a:r>
            <a:r>
              <a:rPr lang="en-US" sz="2300" u="sng" dirty="0" smtClean="0">
                <a:solidFill>
                  <a:srgbClr val="FF0000"/>
                </a:solidFill>
              </a:rPr>
              <a:t>safe, </a:t>
            </a:r>
            <a:r>
              <a:rPr lang="en-US" sz="2300" u="sng" dirty="0" smtClean="0">
                <a:solidFill>
                  <a:srgbClr val="00B050"/>
                </a:solidFill>
              </a:rPr>
              <a:t>effective</a:t>
            </a:r>
            <a:r>
              <a:rPr lang="en-US" sz="2300" u="sng" dirty="0" smtClean="0">
                <a:solidFill>
                  <a:srgbClr val="FF0000"/>
                </a:solidFill>
              </a:rPr>
              <a:t>, </a:t>
            </a:r>
            <a:r>
              <a:rPr lang="en-US" sz="2300" u="sng" dirty="0" smtClean="0"/>
              <a:t>and </a:t>
            </a:r>
            <a:r>
              <a:rPr lang="en-US" sz="2300" u="sng" dirty="0" smtClean="0">
                <a:solidFill>
                  <a:srgbClr val="FF0000"/>
                </a:solidFill>
              </a:rPr>
              <a:t>stable dosage form.</a:t>
            </a:r>
            <a:endParaRPr lang="en-US" sz="23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800491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determination its </a:t>
            </a:r>
            <a:r>
              <a:rPr lang="en-US" sz="2400" u="sng" dirty="0" smtClean="0">
                <a:solidFill>
                  <a:srgbClr val="00B050"/>
                </a:solidFill>
              </a:rPr>
              <a:t>kinetics</a:t>
            </a:r>
            <a:r>
              <a:rPr lang="en-US" sz="2400" dirty="0" smtClean="0"/>
              <a:t> and </a:t>
            </a:r>
            <a:r>
              <a:rPr lang="en-US" sz="2400" u="sng" dirty="0" smtClean="0">
                <a:solidFill>
                  <a:srgbClr val="FF0000"/>
                </a:solidFill>
              </a:rPr>
              <a:t>stability.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establish the </a:t>
            </a:r>
            <a:r>
              <a:rPr lang="en-US" sz="2400" dirty="0" smtClean="0">
                <a:solidFill>
                  <a:srgbClr val="C00000"/>
                </a:solidFill>
              </a:rPr>
              <a:t>Physio-chemical</a:t>
            </a:r>
            <a:r>
              <a:rPr lang="en-US" sz="2400" dirty="0" smtClean="0"/>
              <a:t> parameter of a </a:t>
            </a:r>
            <a:r>
              <a:rPr lang="en-US" sz="2400" dirty="0" smtClean="0">
                <a:solidFill>
                  <a:srgbClr val="00B050"/>
                </a:solidFill>
              </a:rPr>
              <a:t>new drug Molecules.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establish its </a:t>
            </a:r>
            <a:r>
              <a:rPr lang="en-US" sz="2400" u="sng" dirty="0" smtClean="0">
                <a:solidFill>
                  <a:srgbClr val="FF0000"/>
                </a:solidFill>
              </a:rPr>
              <a:t>compatibility with other excipients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It provide insights in to how drug products should be </a:t>
            </a:r>
            <a:r>
              <a:rPr lang="en-US" sz="2400" u="sng" dirty="0" smtClean="0">
                <a:solidFill>
                  <a:srgbClr val="0070C0"/>
                </a:solidFill>
              </a:rPr>
              <a:t>processed</a:t>
            </a:r>
            <a:r>
              <a:rPr lang="en-US" sz="2400" dirty="0" smtClean="0"/>
              <a:t> and </a:t>
            </a:r>
            <a:r>
              <a:rPr lang="en-US" sz="2400" u="sng" dirty="0" smtClean="0">
                <a:solidFill>
                  <a:srgbClr val="0070C0"/>
                </a:solidFill>
              </a:rPr>
              <a:t>stored to ensure their quality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 Of  Preformulation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14"/>
            <a:ext cx="8686800" cy="4143385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form </a:t>
            </a:r>
            <a:r>
              <a:rPr lang="en-US" sz="2400" u="sng" dirty="0" smtClean="0">
                <a:solidFill>
                  <a:srgbClr val="0070C0"/>
                </a:solidFill>
              </a:rPr>
              <a:t>desired Quality </a:t>
            </a:r>
            <a:r>
              <a:rPr lang="en-US" sz="2400" dirty="0" smtClean="0"/>
              <a:t>of dosage form.</a:t>
            </a:r>
          </a:p>
          <a:p>
            <a:r>
              <a:rPr lang="en-US" sz="2400" dirty="0" smtClean="0"/>
              <a:t>To </a:t>
            </a:r>
            <a:r>
              <a:rPr lang="en-US" sz="2400" u="sng" dirty="0" smtClean="0">
                <a:solidFill>
                  <a:srgbClr val="00B050"/>
                </a:solidFill>
              </a:rPr>
              <a:t>develop an optimum dosage </a:t>
            </a:r>
            <a:r>
              <a:rPr lang="en-US" sz="2400" dirty="0" smtClean="0"/>
              <a:t>form.</a:t>
            </a:r>
          </a:p>
          <a:p>
            <a:r>
              <a:rPr lang="en-US" sz="2400" dirty="0" smtClean="0"/>
              <a:t>To achieve </a:t>
            </a:r>
            <a:r>
              <a:rPr lang="en-US" sz="2400" u="sng" dirty="0" smtClean="0">
                <a:solidFill>
                  <a:srgbClr val="C00000"/>
                </a:solidFill>
              </a:rPr>
              <a:t>high degree of uniformity</a:t>
            </a:r>
            <a:r>
              <a:rPr lang="en-US" sz="2400" dirty="0" smtClean="0"/>
              <a:t>, </a:t>
            </a:r>
            <a:r>
              <a:rPr lang="en-US" sz="2400" u="sng" dirty="0" smtClean="0">
                <a:solidFill>
                  <a:srgbClr val="00B050"/>
                </a:solidFill>
              </a:rPr>
              <a:t>Physiological </a:t>
            </a:r>
            <a:r>
              <a:rPr lang="en-US" sz="2400" dirty="0" smtClean="0"/>
              <a:t>availability an </a:t>
            </a:r>
            <a:r>
              <a:rPr lang="en-US" sz="2400" u="sng" dirty="0" smtClean="0">
                <a:solidFill>
                  <a:srgbClr val="002060"/>
                </a:solidFill>
              </a:rPr>
              <a:t>therapeutic qualities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</a:t>
            </a:r>
            <a:r>
              <a:rPr lang="en-US" sz="2400" u="sng" dirty="0" smtClean="0"/>
              <a:t>targeted drug delivery systems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</a:t>
            </a:r>
            <a:r>
              <a:rPr lang="en-US" sz="2400" u="sng" dirty="0" smtClean="0">
                <a:solidFill>
                  <a:srgbClr val="FF0000"/>
                </a:solidFill>
              </a:rPr>
              <a:t>patient compliance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To </a:t>
            </a:r>
            <a:r>
              <a:rPr lang="en-US" sz="2400" u="sng" dirty="0" smtClean="0">
                <a:solidFill>
                  <a:srgbClr val="00B0F0"/>
                </a:solidFill>
              </a:rPr>
              <a:t>minimize error </a:t>
            </a:r>
            <a:r>
              <a:rPr lang="en-US" sz="2400" dirty="0" smtClean="0"/>
              <a:t>in formulation of dosage form.</a:t>
            </a:r>
          </a:p>
          <a:p>
            <a:r>
              <a:rPr lang="en-US" sz="2400" dirty="0" smtClean="0"/>
              <a:t>To </a:t>
            </a:r>
            <a:r>
              <a:rPr lang="en-US" sz="2400" dirty="0" smtClean="0">
                <a:solidFill>
                  <a:srgbClr val="7030A0"/>
                </a:solidFill>
              </a:rPr>
              <a:t>minimize cost</a:t>
            </a:r>
            <a:r>
              <a:rPr lang="en-US" sz="2400" dirty="0" smtClean="0"/>
              <a:t> of finished product.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 Of Preformulation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tudies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14"/>
            <a:ext cx="8686800" cy="414338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200" dirty="0" smtClean="0"/>
              <a:t>To</a:t>
            </a:r>
            <a:r>
              <a:rPr lang="en-US" sz="2200" u="sng" dirty="0" smtClean="0"/>
              <a:t> </a:t>
            </a:r>
            <a:r>
              <a:rPr lang="en-US" sz="2200" u="sng" dirty="0">
                <a:solidFill>
                  <a:srgbClr val="FF0000"/>
                </a:solidFill>
              </a:rPr>
              <a:t>generate</a:t>
            </a:r>
            <a:r>
              <a:rPr lang="en-US" sz="2200" u="sng" dirty="0"/>
              <a:t> </a:t>
            </a:r>
            <a:r>
              <a:rPr lang="en-US" sz="2200" u="sng" dirty="0">
                <a:solidFill>
                  <a:srgbClr val="FF0000"/>
                </a:solidFill>
              </a:rPr>
              <a:t>useful data </a:t>
            </a:r>
            <a:r>
              <a:rPr lang="en-US" sz="2200" dirty="0"/>
              <a:t>needed in developing </a:t>
            </a:r>
            <a:r>
              <a:rPr lang="en-US" sz="2200" u="sng" dirty="0">
                <a:solidFill>
                  <a:srgbClr val="00B050"/>
                </a:solidFill>
              </a:rPr>
              <a:t>stable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00B050"/>
                </a:solidFill>
              </a:rPr>
              <a:t>safe dosage forms</a:t>
            </a:r>
            <a:r>
              <a:rPr lang="en-US" sz="2200" dirty="0"/>
              <a:t> that can be manufactured on a commercial scale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endParaRPr lang="en-US" sz="2200" dirty="0" smtClean="0"/>
          </a:p>
          <a:p>
            <a:pPr marL="457200" indent="-457200">
              <a:buNone/>
            </a:pPr>
            <a:r>
              <a:rPr lang="en-US" sz="2200" dirty="0" smtClean="0"/>
              <a:t>2. </a:t>
            </a:r>
            <a:r>
              <a:rPr lang="en-US" sz="2200" dirty="0"/>
              <a:t>To </a:t>
            </a:r>
            <a:r>
              <a:rPr lang="en-US" sz="2200" u="sng" dirty="0">
                <a:solidFill>
                  <a:srgbClr val="C00000"/>
                </a:solidFill>
              </a:rPr>
              <a:t>provide in-depth knowledge </a:t>
            </a:r>
            <a:r>
              <a:rPr lang="en-US" sz="2200" dirty="0"/>
              <a:t>and </a:t>
            </a:r>
            <a:r>
              <a:rPr lang="en-US" sz="2200" u="sng" dirty="0">
                <a:solidFill>
                  <a:srgbClr val="0070C0"/>
                </a:solidFill>
              </a:rPr>
              <a:t>understanding of the physical characteristics</a:t>
            </a:r>
            <a:r>
              <a:rPr lang="en-US" sz="2200" dirty="0"/>
              <a:t> of a candidate drug molecule prior to dosage form </a:t>
            </a:r>
            <a:r>
              <a:rPr lang="en-US" sz="2200" dirty="0" smtClean="0"/>
              <a:t>development.</a:t>
            </a:r>
          </a:p>
          <a:p>
            <a:pPr marL="457200" indent="-457200">
              <a:buNone/>
            </a:pPr>
            <a:endParaRPr lang="en-US" sz="2200" dirty="0" smtClean="0"/>
          </a:p>
          <a:p>
            <a:pPr marL="457200" indent="-457200">
              <a:buNone/>
            </a:pPr>
            <a:r>
              <a:rPr lang="en-US" sz="2200" dirty="0" smtClean="0"/>
              <a:t>3. To </a:t>
            </a:r>
            <a:r>
              <a:rPr lang="en-US" sz="2200" dirty="0"/>
              <a:t>generate useful information on how to design a drug delivery system with </a:t>
            </a:r>
            <a:r>
              <a:rPr lang="en-US" sz="2200" u="sng" dirty="0">
                <a:solidFill>
                  <a:srgbClr val="FF0000"/>
                </a:solidFill>
              </a:rPr>
              <a:t>good bioavailability.</a:t>
            </a:r>
            <a:endParaRPr lang="en-US" sz="2200" u="sng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endParaRPr lang="en-US" sz="2200" dirty="0" smtClean="0"/>
          </a:p>
          <a:p>
            <a:pPr marL="457200" indent="-457200">
              <a:buAutoNum type="arabicPeriod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preformulation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8"/>
            <a:ext cx="9144000" cy="5143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Preformulation studies can be classified into</a:t>
            </a:r>
            <a:r>
              <a:rPr lang="en-US" dirty="0" smtClean="0"/>
              <a:t>:-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428742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u="sng" dirty="0" smtClean="0"/>
              <a:t>1. Fundamental  pre-formulation studies:-</a:t>
            </a:r>
          </a:p>
          <a:p>
            <a:endParaRPr lang="en-US" sz="1900" b="1" u="sng" dirty="0"/>
          </a:p>
          <a:p>
            <a:r>
              <a:rPr lang="en-US" sz="1900" dirty="0"/>
              <a:t>These studies are specific to candidate </a:t>
            </a:r>
            <a:r>
              <a:rPr lang="en-US" sz="1900" u="sng" dirty="0">
                <a:solidFill>
                  <a:srgbClr val="FF0000"/>
                </a:solidFill>
              </a:rPr>
              <a:t>drug molecules </a:t>
            </a:r>
            <a:r>
              <a:rPr lang="en-US" sz="1900" dirty="0"/>
              <a:t>and it include </a:t>
            </a:r>
            <a:r>
              <a:rPr lang="en-US" sz="1900" u="sng" dirty="0">
                <a:solidFill>
                  <a:srgbClr val="00B050"/>
                </a:solidFill>
              </a:rPr>
              <a:t>solubility analysis </a:t>
            </a:r>
            <a:r>
              <a:rPr lang="en-US" sz="1900" dirty="0"/>
              <a:t>(e.g., </a:t>
            </a:r>
            <a:r>
              <a:rPr lang="en-US" sz="1900" u="sng" dirty="0">
                <a:solidFill>
                  <a:srgbClr val="0070C0"/>
                </a:solidFill>
              </a:rPr>
              <a:t>ionization constant, partition coefficient, solubilization, thermal effect, common ion effect, dissolution</a:t>
            </a:r>
            <a:r>
              <a:rPr lang="en-US" sz="1900" dirty="0"/>
              <a:t> etc</a:t>
            </a:r>
            <a:r>
              <a:rPr lang="en-US" sz="1900" dirty="0" smtClean="0"/>
              <a:t>.)</a:t>
            </a:r>
          </a:p>
          <a:p>
            <a:r>
              <a:rPr lang="en-US" sz="1900" dirty="0" smtClean="0"/>
              <a:t> </a:t>
            </a:r>
          </a:p>
          <a:p>
            <a:r>
              <a:rPr lang="en-US" sz="1900" dirty="0"/>
              <a:t>S</a:t>
            </a:r>
            <a:r>
              <a:rPr lang="en-US" sz="1900" dirty="0" smtClean="0"/>
              <a:t>olid </a:t>
            </a:r>
            <a:r>
              <a:rPr lang="en-US" sz="1900" dirty="0"/>
              <a:t>state properties (e.g., </a:t>
            </a:r>
            <a:r>
              <a:rPr lang="en-US" sz="1900" u="sng" dirty="0">
                <a:solidFill>
                  <a:srgbClr val="7030A0"/>
                </a:solidFill>
              </a:rPr>
              <a:t>polymorphism, solvated forms and amorphous form</a:t>
            </a:r>
            <a:r>
              <a:rPr lang="en-US" sz="1900" dirty="0"/>
              <a:t> </a:t>
            </a:r>
            <a:r>
              <a:rPr lang="en-US" sz="1900" dirty="0" smtClean="0"/>
              <a:t>).</a:t>
            </a:r>
          </a:p>
          <a:p>
            <a:endParaRPr lang="en-US" sz="1900" dirty="0" smtClean="0"/>
          </a:p>
          <a:p>
            <a:r>
              <a:rPr lang="en-US" sz="1900" dirty="0" smtClean="0"/>
              <a:t>stability </a:t>
            </a:r>
            <a:r>
              <a:rPr lang="en-US" sz="1900" dirty="0"/>
              <a:t>analysis (e.g., </a:t>
            </a:r>
            <a:r>
              <a:rPr lang="en-US" sz="1900" u="sng" dirty="0">
                <a:solidFill>
                  <a:srgbClr val="C00000"/>
                </a:solidFill>
              </a:rPr>
              <a:t>solution-state stability and solid-state stability</a:t>
            </a:r>
            <a:r>
              <a:rPr lang="en-US" sz="1900" dirty="0"/>
              <a:t>) and </a:t>
            </a:r>
            <a:endParaRPr lang="en-US" sz="1900" dirty="0" smtClean="0"/>
          </a:p>
          <a:p>
            <a:r>
              <a:rPr lang="en-US" sz="1900" dirty="0" smtClean="0"/>
              <a:t>permeability </a:t>
            </a:r>
            <a:r>
              <a:rPr lang="en-US" sz="1900" dirty="0"/>
              <a:t>studies</a:t>
            </a:r>
            <a:r>
              <a:rPr lang="en-US" sz="1900" dirty="0" smtClean="0"/>
              <a:t>.</a:t>
            </a:r>
          </a:p>
          <a:p>
            <a:endParaRPr lang="en-US" sz="1900" dirty="0" smtClean="0"/>
          </a:p>
          <a:p>
            <a:r>
              <a:rPr lang="en-US" sz="1900" dirty="0" smtClean="0"/>
              <a:t> </a:t>
            </a:r>
            <a:r>
              <a:rPr lang="en-US" sz="1900" dirty="0"/>
              <a:t>These studies are dependent on </a:t>
            </a:r>
            <a:r>
              <a:rPr lang="en-US" sz="1900" u="sng" dirty="0">
                <a:solidFill>
                  <a:srgbClr val="002060"/>
                </a:solidFill>
              </a:rPr>
              <a:t>the chemical structure </a:t>
            </a:r>
            <a:r>
              <a:rPr lang="en-US" sz="1900" dirty="0"/>
              <a:t>of the </a:t>
            </a:r>
            <a:r>
              <a:rPr lang="en-US" sz="1900" u="sng" dirty="0">
                <a:solidFill>
                  <a:srgbClr val="C00000"/>
                </a:solidFill>
              </a:rPr>
              <a:t>candidate drug molecule.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8"/>
            <a:ext cx="91440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smtClean="0"/>
              <a:t>2. Derived preformulation studies:-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 smtClean="0"/>
              <a:t>   These </a:t>
            </a:r>
            <a:r>
              <a:rPr lang="en-US" sz="2200" dirty="0"/>
              <a:t>studies include characterization of </a:t>
            </a:r>
            <a:r>
              <a:rPr lang="en-US" sz="2200" u="sng" dirty="0">
                <a:solidFill>
                  <a:srgbClr val="C00000"/>
                </a:solidFill>
              </a:rPr>
              <a:t>particle properties </a:t>
            </a:r>
            <a:endParaRPr lang="en-US" sz="22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     </a:t>
            </a:r>
            <a:r>
              <a:rPr lang="en-US" sz="2200" dirty="0" smtClean="0"/>
              <a:t>(</a:t>
            </a:r>
            <a:r>
              <a:rPr lang="en-US" sz="2200" dirty="0"/>
              <a:t>e.g., </a:t>
            </a:r>
            <a:r>
              <a:rPr lang="en-US" sz="2200" u="sng" dirty="0">
                <a:solidFill>
                  <a:srgbClr val="92D050"/>
                </a:solidFill>
              </a:rPr>
              <a:t>particle size </a:t>
            </a:r>
            <a:r>
              <a:rPr lang="en-US" sz="2200" dirty="0"/>
              <a:t>and </a:t>
            </a:r>
            <a:r>
              <a:rPr lang="en-US" sz="2200" u="sng" dirty="0">
                <a:solidFill>
                  <a:srgbClr val="92D050"/>
                </a:solidFill>
              </a:rPr>
              <a:t>particle shape</a:t>
            </a:r>
            <a:r>
              <a:rPr lang="en-US" sz="2200" dirty="0"/>
              <a:t>), </a:t>
            </a:r>
            <a:r>
              <a:rPr lang="en-US" sz="2200" u="sng" dirty="0"/>
              <a:t>bulk density, powder flow properties, compaction </a:t>
            </a:r>
            <a:r>
              <a:rPr lang="en-US" sz="2200" u="sng" dirty="0" smtClean="0"/>
              <a:t>behavior</a:t>
            </a:r>
            <a:r>
              <a:rPr lang="en-US" sz="2200" dirty="0" smtClean="0"/>
              <a:t> </a:t>
            </a:r>
            <a:r>
              <a:rPr lang="en-US" sz="2200" dirty="0"/>
              <a:t>etc. They are carried out on the intended dosage form.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450</Words>
  <Application>Microsoft Office PowerPoint</Application>
  <PresentationFormat>On-screen Show (16:9)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Pre-Formulation Studies</vt:lpstr>
      <vt:lpstr>Table of content…… </vt:lpstr>
      <vt:lpstr>Introduction</vt:lpstr>
      <vt:lpstr>Definition </vt:lpstr>
      <vt:lpstr>Objectives </vt:lpstr>
      <vt:lpstr>Importance  Of  Preformulation</vt:lpstr>
      <vt:lpstr>Advantages Of Preformulation Studies</vt:lpstr>
      <vt:lpstr>Classes of preformulation studies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Pre-Formulation Studies</dc:title>
  <dc:creator>Dell</dc:creator>
  <cp:lastModifiedBy>Dell</cp:lastModifiedBy>
  <cp:revision>4</cp:revision>
  <dcterms:created xsi:type="dcterms:W3CDTF">2021-11-16T09:44:37Z</dcterms:created>
  <dcterms:modified xsi:type="dcterms:W3CDTF">2021-11-16T10:00:54Z</dcterms:modified>
</cp:coreProperties>
</file>