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78E8-2287-4BF0-B693-6BC41DD4154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8ADD-60B6-4ACD-A6CB-6B4C714A1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What-are-the-Parameters-of-Research-in-Preformulation-Studies-732x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554" y="3673488"/>
            <a:ext cx="5786478" cy="1470025"/>
          </a:xfr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Pre-Formulation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6" y="5508325"/>
            <a:ext cx="2285984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Dr.Kalpana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4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C.S.J.M UNIVERSITY KANPUR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91269"/>
            <a:ext cx="1214414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 -3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/>
        </p:nvPicPr>
        <p:blipFill>
          <a:blip r:embed="rId2"/>
          <a:srcRect l="31494" t="38168" r="31152" b="19847"/>
          <a:stretch/>
        </p:blipFill>
        <p:spPr>
          <a:xfrm>
            <a:off x="5000628" y="2285992"/>
            <a:ext cx="3643338" cy="3048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715016"/>
          </a:xfrm>
        </p:spPr>
        <p:txBody>
          <a:bodyPr>
            <a:normAutofit/>
          </a:bodyPr>
          <a:lstStyle/>
          <a:p>
            <a:r>
              <a:rPr lang="en-US" sz="2500" u="sng" dirty="0" smtClean="0">
                <a:solidFill>
                  <a:srgbClr val="FF0000"/>
                </a:solidFill>
              </a:rPr>
              <a:t>Cyclodextrine molecules </a:t>
            </a:r>
            <a:r>
              <a:rPr lang="en-US" sz="2500" dirty="0" smtClean="0"/>
              <a:t>have cylindrical shape with central axial cavity and resemble with shape of truncated cone.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The interior cavity is hydrophobic and the  out site of the molecule is hydrophilic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Stability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235"/>
            <a:ext cx="9144000" cy="5619765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The potency</a:t>
            </a:r>
            <a:r>
              <a:rPr lang="en-US" sz="2500" dirty="0" smtClean="0"/>
              <a:t> should not fall below </a:t>
            </a:r>
            <a:r>
              <a:rPr lang="en-US" sz="2500" dirty="0" smtClean="0">
                <a:solidFill>
                  <a:srgbClr val="FF0000"/>
                </a:solidFill>
              </a:rPr>
              <a:t>95% under</a:t>
            </a:r>
            <a:r>
              <a:rPr lang="en-US" sz="2500" dirty="0" smtClean="0"/>
              <a:t> the recommended storage condition and the product should still look and perform as it did when first manufactured.</a:t>
            </a:r>
          </a:p>
          <a:p>
            <a:endParaRPr lang="en-US" sz="2500" dirty="0"/>
          </a:p>
          <a:p>
            <a:r>
              <a:rPr lang="en-US" sz="2500" dirty="0" smtClean="0"/>
              <a:t>Drug degradation occurs by </a:t>
            </a:r>
            <a:r>
              <a:rPr lang="en-US" sz="2500" u="sng" dirty="0" smtClean="0">
                <a:solidFill>
                  <a:srgbClr val="00B050"/>
                </a:solidFill>
              </a:rPr>
              <a:t>four main processes</a:t>
            </a:r>
            <a:r>
              <a:rPr lang="en-US" sz="25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Hydrolysis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Oxidation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Photolysis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Trace metal catalysis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- Excipient compatibility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235"/>
            <a:ext cx="9144000" cy="561976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Compatibility test play a very important role in the  </a:t>
            </a:r>
            <a:r>
              <a:rPr lang="en-US" sz="2500" u="sng" dirty="0" err="1" smtClean="0">
                <a:solidFill>
                  <a:srgbClr val="00B050"/>
                </a:solidFill>
              </a:rPr>
              <a:t>preformulation</a:t>
            </a:r>
            <a:r>
              <a:rPr lang="en-US" sz="2500" u="sng" dirty="0" smtClean="0">
                <a:solidFill>
                  <a:srgbClr val="00B050"/>
                </a:solidFill>
              </a:rPr>
              <a:t> studies of oral forms.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An incompatibility in the dosage form can result in any of the </a:t>
            </a:r>
            <a:r>
              <a:rPr lang="en-US" sz="2500" dirty="0" smtClean="0">
                <a:solidFill>
                  <a:srgbClr val="FF0000"/>
                </a:solidFill>
              </a:rPr>
              <a:t>following change:-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/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Change in organoleptic properties.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Physical form conversion 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An decrease in potency.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1" descr="preencod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15271" t="27362" r="4221" b="11178"/>
          <a:stretch/>
        </p:blipFill>
        <p:spPr>
          <a:xfrm>
            <a:off x="714348" y="1523987"/>
            <a:ext cx="814393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Of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5"/>
            <a:ext cx="9144000" cy="57150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1.Thermal method Of analysis.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DSC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DTA</a:t>
            </a:r>
          </a:p>
          <a:p>
            <a:pPr>
              <a:buNone/>
            </a:pPr>
            <a:r>
              <a:rPr lang="en-US" dirty="0" smtClean="0"/>
              <a:t>2.Accelerated Stability study.</a:t>
            </a:r>
          </a:p>
          <a:p>
            <a:pPr>
              <a:buNone/>
            </a:pPr>
            <a:r>
              <a:rPr lang="en-US" dirty="0" smtClean="0"/>
              <a:t>3.FTIR Spectroscopy.</a:t>
            </a:r>
          </a:p>
          <a:p>
            <a:pPr>
              <a:buNone/>
            </a:pPr>
            <a:r>
              <a:rPr lang="en-US" dirty="0" smtClean="0"/>
              <a:t>4.Chromatography.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TLC, HPLC, Self interactive chromatography.</a:t>
            </a:r>
          </a:p>
          <a:p>
            <a:pPr>
              <a:buNone/>
            </a:pPr>
            <a:r>
              <a:rPr lang="en-US" dirty="0" smtClean="0"/>
              <a:t>5.DRS</a:t>
            </a:r>
          </a:p>
          <a:p>
            <a:pPr>
              <a:buNone/>
            </a:pPr>
            <a:r>
              <a:rPr lang="en-US" dirty="0" smtClean="0"/>
              <a:t>6.Miscellaneous.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Vapour pressure osmometry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Fluorescence's Spectroscopy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Radio - </a:t>
            </a:r>
            <a:r>
              <a:rPr lang="en-US" dirty="0" err="1" smtClean="0"/>
              <a:t>labelled</a:t>
            </a:r>
            <a:r>
              <a:rPr lang="en-US" dirty="0" smtClean="0"/>
              <a:t> techniques.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692" t="15154" r="5800" b="19597"/>
          <a:stretch/>
        </p:blipFill>
        <p:spPr>
          <a:xfrm>
            <a:off x="1142976" y="952483"/>
            <a:ext cx="7143800" cy="504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2654" y="2714620"/>
            <a:ext cx="48725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/>
        </p:nvPicPr>
        <p:blipFill>
          <a:blip r:embed="rId2"/>
          <a:srcRect l="14286" t="39827" r="7792" b="4762"/>
          <a:stretch/>
        </p:blipFill>
        <p:spPr>
          <a:xfrm>
            <a:off x="3643306" y="2857496"/>
            <a:ext cx="5500726" cy="4000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pKa Determination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235"/>
            <a:ext cx="9144000" cy="2286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dirty="0" smtClean="0"/>
              <a:t>pKa is the </a:t>
            </a:r>
            <a:r>
              <a:rPr lang="en-US" sz="2300" u="sng" dirty="0" smtClean="0">
                <a:solidFill>
                  <a:srgbClr val="C00000"/>
                </a:solidFill>
              </a:rPr>
              <a:t>dissociated constant </a:t>
            </a:r>
            <a:r>
              <a:rPr lang="en-US" sz="2300" dirty="0" smtClean="0"/>
              <a:t>of a drug.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The  un-ionized drug is lipid soluble thus permeated through lipid membrane .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The ionized substance is lipid insoluble therefore permeation is slow.</a:t>
            </a:r>
          </a:p>
          <a:p>
            <a:pPr>
              <a:buFont typeface="Wingdings" pitchFamily="2" charset="2"/>
              <a:buChar char="ü"/>
            </a:pPr>
            <a:r>
              <a:rPr lang="en-US" sz="2300" dirty="0" smtClean="0"/>
              <a:t>Degree Of ionization depends on PH.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Solubilization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234"/>
            <a:ext cx="9144000" cy="45259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Solubilization is defined as the spontaneous passage of poorly water soluble solute molecules into an aqueous solution of a soap or detergent in which a thermodynamically stable solution is formed 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52401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Method of Increasing the Solubility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5257799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Addition of co-solvent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pH change method.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Reduction of Particle size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Temperature change method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Hydro-trophy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Addition of surfactant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Dialectical constant.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700" dirty="0" smtClean="0"/>
              <a:t>Complexation.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Partition Coefficient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235"/>
            <a:ext cx="9001156" cy="116204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 measurement of drug lipophilicity e.g.  the ability to cross the cell membrane.</a:t>
            </a:r>
            <a:endParaRPr lang="en-US" sz="2500" dirty="0"/>
          </a:p>
        </p:txBody>
      </p:sp>
      <p:pic>
        <p:nvPicPr>
          <p:cNvPr id="4" name="Object 1" descr="preencoded.png"/>
          <p:cNvPicPr>
            <a:picLocks noChangeAspect="1"/>
          </p:cNvPicPr>
          <p:nvPr/>
        </p:nvPicPr>
        <p:blipFill>
          <a:blip r:embed="rId2"/>
          <a:srcRect l="11957" t="36232" r="3260" b="10144"/>
          <a:stretch/>
        </p:blipFill>
        <p:spPr>
          <a:xfrm>
            <a:off x="0" y="3333725"/>
            <a:ext cx="9144000" cy="3524275"/>
          </a:xfrm>
          <a:prstGeom prst="rect">
            <a:avLst/>
          </a:prstGeom>
        </p:spPr>
      </p:pic>
      <p:pic>
        <p:nvPicPr>
          <p:cNvPr id="5" name="Object 1" descr="preencoded.png"/>
          <p:cNvPicPr>
            <a:picLocks noChangeAspect="1"/>
          </p:cNvPicPr>
          <p:nvPr/>
        </p:nvPicPr>
        <p:blipFill>
          <a:blip r:embed="rId2"/>
          <a:srcRect l="38044" t="20290" r="35869" b="66666"/>
          <a:stretch/>
        </p:blipFill>
        <p:spPr>
          <a:xfrm>
            <a:off x="3286116" y="2095491"/>
            <a:ext cx="1714512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95756"/>
            <a:ext cx="9144000" cy="231616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When kd&lt;&lt; Ka dissolution is significantly slower and the absorption is described as dissolution rate- limited.</a:t>
            </a:r>
          </a:p>
          <a:p>
            <a:r>
              <a:rPr lang="en-US" sz="2200" dirty="0" smtClean="0"/>
              <a:t>The dissolution rate of drug substance in which </a:t>
            </a:r>
            <a:r>
              <a:rPr lang="en-US" sz="2200" dirty="0" smtClean="0">
                <a:solidFill>
                  <a:srgbClr val="FF0000"/>
                </a:solidFill>
              </a:rPr>
              <a:t>surface area is constant</a:t>
            </a:r>
            <a:r>
              <a:rPr lang="en-US" sz="2200" dirty="0" smtClean="0"/>
              <a:t> during dissolution is described by </a:t>
            </a:r>
            <a:r>
              <a:rPr lang="en-US" sz="2200" u="sng" dirty="0" smtClean="0">
                <a:solidFill>
                  <a:srgbClr val="FF0000"/>
                </a:solidFill>
              </a:rPr>
              <a:t>Noyes-Whitney eq.</a:t>
            </a:r>
            <a:endParaRPr lang="en-US" sz="2200" u="sng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876" y="2381243"/>
            <a:ext cx="2285984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Solid drug in the G.I Fluid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24" y="2381243"/>
            <a:ext cx="2285984" cy="14287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Drug in solution in the G.I fluid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43734" y="2476493"/>
            <a:ext cx="2285984" cy="14287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Drug systemic circulation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0232" y="1142984"/>
            <a:ext cx="1857388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Rate constant of dissolution 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143504" y="1142984"/>
            <a:ext cx="1857388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Rate constant of absorption</a:t>
            </a:r>
            <a:endParaRPr lang="en-US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2500298" y="2857496"/>
            <a:ext cx="785818" cy="4762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86446" y="2857496"/>
            <a:ext cx="785818" cy="4762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7173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 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 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114" t="57250" b="6969"/>
          <a:stretch/>
        </p:blipFill>
        <p:spPr>
          <a:xfrm>
            <a:off x="1000100" y="2000240"/>
            <a:ext cx="7072362" cy="4286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Noyes-Whitney eq.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4"/>
            <a:ext cx="9144000" cy="2476517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Constant surface area is obtained by compressing in to a disc of known area with a die and punch apparatus.</a:t>
            </a:r>
          </a:p>
          <a:p>
            <a:r>
              <a:rPr lang="en-US" sz="2300" dirty="0" smtClean="0"/>
              <a:t>Hydrodynamic condition are maintained with </a:t>
            </a:r>
            <a:r>
              <a:rPr lang="en-US" sz="2300" u="sng" dirty="0" smtClean="0">
                <a:solidFill>
                  <a:srgbClr val="FF0000"/>
                </a:solidFill>
              </a:rPr>
              <a:t>static-disc dissolution apparatus and Rotating disc apparatus.</a:t>
            </a:r>
          </a:p>
          <a:p>
            <a:pPr>
              <a:buNone/>
            </a:pPr>
            <a:endParaRPr lang="en-US" sz="2300" dirty="0"/>
          </a:p>
        </p:txBody>
      </p:sp>
      <p:pic>
        <p:nvPicPr>
          <p:cNvPr id="4" name="Object 1" descr="preencoded.png"/>
          <p:cNvPicPr>
            <a:picLocks noChangeAspect="1"/>
          </p:cNvPicPr>
          <p:nvPr/>
        </p:nvPicPr>
        <p:blipFill>
          <a:blip r:embed="rId2"/>
          <a:srcRect l="12451" t="37109" r="2588" b="4296"/>
          <a:stretch/>
        </p:blipFill>
        <p:spPr>
          <a:xfrm>
            <a:off x="1366816" y="2381243"/>
            <a:ext cx="6205580" cy="419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Stability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1.Solution stability.</a:t>
            </a:r>
          </a:p>
          <a:p>
            <a:pPr>
              <a:buNone/>
            </a:pPr>
            <a:r>
              <a:rPr lang="en-US" sz="2200" dirty="0" smtClean="0"/>
              <a:t>2. Solid State stability.</a:t>
            </a:r>
          </a:p>
          <a:p>
            <a:pPr>
              <a:buNone/>
            </a:pPr>
            <a:r>
              <a:rPr lang="en-US" sz="2200" dirty="0" smtClean="0"/>
              <a:t>Solution stability:-The decomposition of drug occurs through </a:t>
            </a:r>
            <a:r>
              <a:rPr lang="en-US" sz="2200" u="sng" dirty="0" smtClean="0">
                <a:solidFill>
                  <a:srgbClr val="FF0000"/>
                </a:solidFill>
              </a:rPr>
              <a:t>hydrolysis,oxidation,Photolysis.</a:t>
            </a:r>
          </a:p>
          <a:p>
            <a:pPr>
              <a:buNone/>
            </a:pPr>
            <a:r>
              <a:rPr lang="en-US" sz="2200" dirty="0" smtClean="0"/>
              <a:t>Solid State stability- </a:t>
            </a:r>
          </a:p>
          <a:p>
            <a:pPr>
              <a:buNone/>
            </a:pPr>
            <a:r>
              <a:rPr lang="en-US" sz="2200" dirty="0" smtClean="0"/>
              <a:t>Objective :- identification of stable storage conditions.</a:t>
            </a:r>
          </a:p>
          <a:p>
            <a:pPr>
              <a:buNone/>
            </a:pPr>
            <a:r>
              <a:rPr lang="en-US" sz="2200" dirty="0" smtClean="0"/>
              <a:t>		identification of compatible excipients.</a:t>
            </a:r>
          </a:p>
          <a:p>
            <a:pPr>
              <a:buNone/>
            </a:pPr>
            <a:r>
              <a:rPr lang="en-US" sz="2200" dirty="0" smtClean="0"/>
              <a:t>Solid-state stability depend on </a:t>
            </a:r>
            <a:r>
              <a:rPr lang="en-US" sz="2200" u="sng" dirty="0" smtClean="0">
                <a:solidFill>
                  <a:srgbClr val="FF0000"/>
                </a:solidFill>
              </a:rPr>
              <a:t>the tempreture,light,humidty,polymorphic</a:t>
            </a:r>
            <a:r>
              <a:rPr lang="en-US" sz="2200" u="sng" dirty="0">
                <a:solidFill>
                  <a:srgbClr val="FF0000"/>
                </a:solidFill>
              </a:rPr>
              <a:t> </a:t>
            </a:r>
            <a:r>
              <a:rPr lang="en-US" sz="2200" u="sng" dirty="0" err="1" smtClean="0">
                <a:solidFill>
                  <a:srgbClr val="FF0000"/>
                </a:solidFill>
              </a:rPr>
              <a:t>chnages,oxidation</a:t>
            </a:r>
            <a:r>
              <a:rPr lang="en-US" sz="2200" u="sng" dirty="0" smtClean="0">
                <a:solidFill>
                  <a:srgbClr val="FF0000"/>
                </a:solidFill>
              </a:rPr>
              <a:t>.</a:t>
            </a:r>
            <a:endParaRPr lang="en-US" sz="2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430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Pre-Formulation Studies</vt:lpstr>
      <vt:lpstr>pKa Determination </vt:lpstr>
      <vt:lpstr>Solubilization</vt:lpstr>
      <vt:lpstr>General Method of Increasing the Solubility</vt:lpstr>
      <vt:lpstr>Partition Coefficient</vt:lpstr>
      <vt:lpstr>Dissolution</vt:lpstr>
      <vt:lpstr>Slide 7</vt:lpstr>
      <vt:lpstr>Slide 8</vt:lpstr>
      <vt:lpstr>Stability Analysis</vt:lpstr>
      <vt:lpstr>Chemical Properties </vt:lpstr>
      <vt:lpstr>Drug Stability</vt:lpstr>
      <vt:lpstr>Drug - Excipient compatibility</vt:lpstr>
      <vt:lpstr>Method</vt:lpstr>
      <vt:lpstr>Method Of Analysis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Pre-Formulation Studies</dc:title>
  <dc:creator>Dell</dc:creator>
  <cp:lastModifiedBy>Dell</cp:lastModifiedBy>
  <cp:revision>2</cp:revision>
  <dcterms:created xsi:type="dcterms:W3CDTF">2021-11-16T09:56:44Z</dcterms:created>
  <dcterms:modified xsi:type="dcterms:W3CDTF">2021-11-16T09:59:43Z</dcterms:modified>
</cp:coreProperties>
</file>