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99" r:id="rId2"/>
    <p:sldId id="300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98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56" autoAdjust="0"/>
    <p:restoredTop sz="94660"/>
  </p:normalViewPr>
  <p:slideViewPr>
    <p:cSldViewPr>
      <p:cViewPr varScale="1">
        <p:scale>
          <a:sx n="86" d="100"/>
          <a:sy n="86" d="100"/>
        </p:scale>
        <p:origin x="-888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5291B3-2C30-4576-BD61-29676D2623B8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5B54C-E855-424D-93BF-C3931D49F5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5B54C-E855-424D-93BF-C3931D49F5B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58AE-7DAA-47BC-87CB-4C46DD8ACE75}" type="datetimeFigureOut">
              <a:rPr lang="en-US" smtClean="0"/>
              <a:pPr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8922-877B-4C89-9781-BE0EBA9830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58AE-7DAA-47BC-87CB-4C46DD8ACE75}" type="datetimeFigureOut">
              <a:rPr lang="en-US" smtClean="0"/>
              <a:pPr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8922-877B-4C89-9781-BE0EBA9830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58AE-7DAA-47BC-87CB-4C46DD8ACE75}" type="datetimeFigureOut">
              <a:rPr lang="en-US" smtClean="0"/>
              <a:pPr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8922-877B-4C89-9781-BE0EBA9830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58AE-7DAA-47BC-87CB-4C46DD8ACE75}" type="datetimeFigureOut">
              <a:rPr lang="en-US" smtClean="0"/>
              <a:pPr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8922-877B-4C89-9781-BE0EBA9830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58AE-7DAA-47BC-87CB-4C46DD8ACE75}" type="datetimeFigureOut">
              <a:rPr lang="en-US" smtClean="0"/>
              <a:pPr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8922-877B-4C89-9781-BE0EBA9830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58AE-7DAA-47BC-87CB-4C46DD8ACE75}" type="datetimeFigureOut">
              <a:rPr lang="en-US" smtClean="0"/>
              <a:pPr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8922-877B-4C89-9781-BE0EBA9830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58AE-7DAA-47BC-87CB-4C46DD8ACE75}" type="datetimeFigureOut">
              <a:rPr lang="en-US" smtClean="0"/>
              <a:pPr/>
              <a:t>11/16/2021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8922-877B-4C89-9781-BE0EBA9830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58AE-7DAA-47BC-87CB-4C46DD8ACE75}" type="datetimeFigureOut">
              <a:rPr lang="en-US" smtClean="0"/>
              <a:pPr/>
              <a:t>11/16/2021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8922-877B-4C89-9781-BE0EBA9830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58AE-7DAA-47BC-87CB-4C46DD8ACE75}" type="datetimeFigureOut">
              <a:rPr lang="en-US" smtClean="0"/>
              <a:pPr/>
              <a:t>11/16/2021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8922-877B-4C89-9781-BE0EBA9830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58AE-7DAA-47BC-87CB-4C46DD8ACE75}" type="datetimeFigureOut">
              <a:rPr lang="en-US" smtClean="0"/>
              <a:pPr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8922-877B-4C89-9781-BE0EBA9830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58AE-7DAA-47BC-87CB-4C46DD8ACE75}" type="datetimeFigureOut">
              <a:rPr lang="en-US" smtClean="0"/>
              <a:pPr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8922-877B-4C89-9781-BE0EBA9830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958AE-7DAA-47BC-87CB-4C46DD8ACE75}" type="datetimeFigureOut">
              <a:rPr lang="en-US" smtClean="0"/>
              <a:pPr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B8922-877B-4C89-9781-BE0EBA9830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armapproach.com/preformulation-studies-solubility-analysis/" TargetMode="External"/><Relationship Id="rId2" Type="http://schemas.openxmlformats.org/officeDocument/2006/relationships/hyperlink" Target="https://www.pharmapproach.com/bulk-characterization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pharmapproach.com/drug-excipient-compatibility-studies/" TargetMode="External"/><Relationship Id="rId4" Type="http://schemas.openxmlformats.org/officeDocument/2006/relationships/hyperlink" Target="http://pharmapproach.com/preformulation-studies-stability-analysis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ll\Desktop\What-are-the-Parameters-of-Research-in-Preformulation-Studies-732x46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8"/>
            <a:ext cx="9144000" cy="5143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7554" y="2755115"/>
            <a:ext cx="5786478" cy="1102519"/>
          </a:xfr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Pre-Formulation</a:t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Studies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16" y="4131244"/>
            <a:ext cx="2285984" cy="52322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schemeClr val="tx1"/>
                </a:solidFill>
              </a:rPr>
              <a:t>Dr.Kalpana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00011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C.S.J.M UNIVERSITY KANPUR 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643452"/>
            <a:ext cx="928662" cy="369332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Part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-2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"/>
            <a:ext cx="9144000" cy="85725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Particle Size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8676"/>
            <a:ext cx="9144000" cy="42148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dirty="0" smtClean="0"/>
              <a:t>Particle size is characterized using these terms:-</a:t>
            </a:r>
          </a:p>
          <a:p>
            <a:pPr>
              <a:buFont typeface="Wingdings" pitchFamily="2" charset="2"/>
              <a:buChar char="v"/>
            </a:pPr>
            <a:r>
              <a:rPr lang="en-US" sz="2200" u="sng" dirty="0" smtClean="0">
                <a:solidFill>
                  <a:srgbClr val="7030A0"/>
                </a:solidFill>
              </a:rPr>
              <a:t>Very coarse</a:t>
            </a:r>
            <a:r>
              <a:rPr lang="en-US" sz="2200" dirty="0" smtClean="0"/>
              <a:t>, </a:t>
            </a:r>
            <a:r>
              <a:rPr lang="en-US" sz="2200" u="sng" dirty="0">
                <a:solidFill>
                  <a:srgbClr val="00B0F0"/>
                </a:solidFill>
              </a:rPr>
              <a:t>C</a:t>
            </a:r>
            <a:r>
              <a:rPr lang="en-US" sz="2200" u="sng" dirty="0" smtClean="0">
                <a:solidFill>
                  <a:srgbClr val="00B0F0"/>
                </a:solidFill>
              </a:rPr>
              <a:t>oarse</a:t>
            </a:r>
            <a:r>
              <a:rPr lang="en-US" sz="2200" dirty="0" smtClean="0"/>
              <a:t>, </a:t>
            </a:r>
            <a:r>
              <a:rPr lang="en-US" sz="2200" u="sng" dirty="0" smtClean="0">
                <a:solidFill>
                  <a:srgbClr val="0070C0"/>
                </a:solidFill>
              </a:rPr>
              <a:t>Moderately coarse</a:t>
            </a:r>
            <a:r>
              <a:rPr lang="en-US" sz="2200" dirty="0" smtClean="0"/>
              <a:t>, </a:t>
            </a:r>
            <a:r>
              <a:rPr lang="en-US" sz="2200" u="sng" dirty="0" smtClean="0">
                <a:solidFill>
                  <a:srgbClr val="00B050"/>
                </a:solidFill>
              </a:rPr>
              <a:t>Fine</a:t>
            </a:r>
            <a:r>
              <a:rPr lang="en-US" sz="2200" dirty="0" smtClean="0"/>
              <a:t> ,</a:t>
            </a:r>
            <a:r>
              <a:rPr lang="en-US" sz="2200" u="sng" dirty="0" smtClean="0">
                <a:solidFill>
                  <a:srgbClr val="FF0000"/>
                </a:solidFill>
              </a:rPr>
              <a:t>Very fine.</a:t>
            </a:r>
          </a:p>
          <a:p>
            <a:pPr>
              <a:buNone/>
            </a:pPr>
            <a:endParaRPr lang="en-US" sz="2200" dirty="0" smtClean="0"/>
          </a:p>
          <a:p>
            <a:pPr>
              <a:buFont typeface="Wingdings" pitchFamily="2" charset="2"/>
              <a:buChar char="v"/>
            </a:pPr>
            <a:r>
              <a:rPr lang="en-US" sz="2200" dirty="0" smtClean="0"/>
              <a:t>Particle size can influence variety of importance factors</a:t>
            </a:r>
          </a:p>
          <a:p>
            <a:pPr>
              <a:buNone/>
            </a:pPr>
            <a:endParaRPr lang="en-US" sz="2200" dirty="0" smtClean="0"/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Dissolution rate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Suspend-ability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Uniform distribution 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Penetrability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Lack of grittiness.</a:t>
            </a:r>
          </a:p>
          <a:p>
            <a:pPr>
              <a:buNone/>
            </a:pPr>
            <a:endParaRPr lang="en-US" sz="2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"/>
            <a:ext cx="9144000" cy="85725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Method to determine Particle size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8676"/>
            <a:ext cx="8686800" cy="4214823"/>
          </a:xfrm>
        </p:spPr>
        <p:txBody>
          <a:bodyPr>
            <a:normAutofit/>
          </a:bodyPr>
          <a:lstStyle/>
          <a:p>
            <a:r>
              <a:rPr lang="en-US" sz="2500" dirty="0" smtClean="0"/>
              <a:t>Sieving (5u-15u)</a:t>
            </a:r>
          </a:p>
          <a:p>
            <a:pPr>
              <a:buNone/>
            </a:pPr>
            <a:endParaRPr lang="en-US" sz="2500" dirty="0" smtClean="0"/>
          </a:p>
          <a:p>
            <a:r>
              <a:rPr lang="en-US" sz="2500" dirty="0" smtClean="0"/>
              <a:t>Microscopy (0.2u-100u)</a:t>
            </a:r>
          </a:p>
          <a:p>
            <a:pPr>
              <a:buNone/>
            </a:pPr>
            <a:endParaRPr lang="en-US" sz="2500" dirty="0" smtClean="0"/>
          </a:p>
          <a:p>
            <a:r>
              <a:rPr lang="en-US" sz="2500" dirty="0" smtClean="0"/>
              <a:t>Sedimentation rate method (1u-200u)</a:t>
            </a:r>
          </a:p>
          <a:p>
            <a:pPr>
              <a:buNone/>
            </a:pPr>
            <a:endParaRPr lang="en-US" sz="2500" dirty="0" smtClean="0"/>
          </a:p>
          <a:p>
            <a:r>
              <a:rPr lang="en-US" sz="2500" dirty="0" smtClean="0"/>
              <a:t>Light energy diffraction (0.5u-500u)</a:t>
            </a:r>
          </a:p>
          <a:p>
            <a:pPr>
              <a:buNone/>
            </a:pPr>
            <a:endParaRPr lang="en-US" sz="2500" dirty="0" smtClean="0"/>
          </a:p>
          <a:p>
            <a:r>
              <a:rPr lang="en-US" sz="2500" dirty="0" smtClean="0"/>
              <a:t>Lesser holography (1.4u- 100u).</a:t>
            </a:r>
          </a:p>
          <a:p>
            <a:pPr>
              <a:buNone/>
            </a:pPr>
            <a:endParaRPr lang="en-US" sz="25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"/>
            <a:ext cx="9144000" cy="85725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Powder Flow Properties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8676"/>
            <a:ext cx="9144000" cy="421482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500" dirty="0" smtClean="0"/>
              <a:t>Powder flow properties can be affected </a:t>
            </a:r>
            <a:r>
              <a:rPr lang="en-US" sz="2500" u="sng" dirty="0" smtClean="0">
                <a:solidFill>
                  <a:srgbClr val="FF0000"/>
                </a:solidFill>
              </a:rPr>
              <a:t>by change particle size</a:t>
            </a:r>
            <a:r>
              <a:rPr lang="en-US" sz="2500" dirty="0" smtClean="0"/>
              <a:t>, </a:t>
            </a:r>
            <a:r>
              <a:rPr lang="en-US" sz="2500" u="sng" dirty="0" smtClean="0">
                <a:solidFill>
                  <a:srgbClr val="00B050"/>
                </a:solidFill>
              </a:rPr>
              <a:t>shape &amp; density</a:t>
            </a:r>
            <a:r>
              <a:rPr lang="en-US" sz="25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500" dirty="0" smtClean="0"/>
              <a:t>The flow properties depend upon following-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100" dirty="0" smtClean="0">
                <a:solidFill>
                  <a:srgbClr val="0070C0"/>
                </a:solidFill>
              </a:rPr>
              <a:t>Force of friction.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100" dirty="0" smtClean="0">
                <a:solidFill>
                  <a:srgbClr val="002060"/>
                </a:solidFill>
              </a:rPr>
              <a:t>Cohesion b/w one particle to another.</a:t>
            </a:r>
          </a:p>
          <a:p>
            <a:pPr>
              <a:buFont typeface="Wingdings" pitchFamily="2" charset="2"/>
              <a:buChar char="Ø"/>
            </a:pPr>
            <a:r>
              <a:rPr lang="en-US" sz="2500" u="sng" dirty="0" smtClean="0">
                <a:solidFill>
                  <a:srgbClr val="C00000"/>
                </a:solidFill>
              </a:rPr>
              <a:t>Fine  particle </a:t>
            </a:r>
            <a:r>
              <a:rPr lang="en-US" sz="2500" dirty="0" smtClean="0"/>
              <a:t>posses </a:t>
            </a:r>
            <a:r>
              <a:rPr lang="en-US" sz="2500" dirty="0" smtClean="0">
                <a:solidFill>
                  <a:srgbClr val="C00000"/>
                </a:solidFill>
              </a:rPr>
              <a:t>poor flow </a:t>
            </a:r>
            <a:r>
              <a:rPr lang="en-US" sz="2500" dirty="0" smtClean="0"/>
              <a:t>by filling void spaces b/w </a:t>
            </a:r>
            <a:r>
              <a:rPr lang="en-US" sz="2500" u="sng" dirty="0" smtClean="0">
                <a:solidFill>
                  <a:srgbClr val="00B0F0"/>
                </a:solidFill>
              </a:rPr>
              <a:t>large particle</a:t>
            </a:r>
            <a:r>
              <a:rPr lang="en-US" sz="2500" dirty="0" smtClean="0"/>
              <a:t> causing </a:t>
            </a:r>
            <a:r>
              <a:rPr lang="en-US" sz="2500" u="sng" dirty="0" smtClean="0">
                <a:solidFill>
                  <a:srgbClr val="C00000"/>
                </a:solidFill>
              </a:rPr>
              <a:t>packing &amp; desification </a:t>
            </a:r>
            <a:r>
              <a:rPr lang="en-US" sz="2500" dirty="0" smtClean="0"/>
              <a:t>of particles.</a:t>
            </a:r>
          </a:p>
          <a:p>
            <a:pPr>
              <a:buFont typeface="Wingdings" pitchFamily="2" charset="2"/>
              <a:buChar char="Ø"/>
            </a:pPr>
            <a:r>
              <a:rPr lang="en-US" sz="2500" dirty="0" smtClean="0"/>
              <a:t>By Using glident we can alter the flow properties</a:t>
            </a:r>
          </a:p>
          <a:p>
            <a:pPr>
              <a:buNone/>
            </a:pPr>
            <a:r>
              <a:rPr lang="en-US" sz="2500" dirty="0" smtClean="0"/>
              <a:t>Eg:- </a:t>
            </a:r>
            <a:r>
              <a:rPr lang="en-US" sz="2500" dirty="0" smtClean="0">
                <a:solidFill>
                  <a:srgbClr val="FF0000"/>
                </a:solidFill>
              </a:rPr>
              <a:t>Talc</a:t>
            </a:r>
            <a:endParaRPr lang="en-US" sz="25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"/>
            <a:ext cx="9144000" cy="85725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Determination of powder flow properties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2" y="1034666"/>
            <a:ext cx="5114932" cy="3394472"/>
          </a:xfrm>
        </p:spPr>
        <p:txBody>
          <a:bodyPr>
            <a:normAutofit/>
          </a:bodyPr>
          <a:lstStyle/>
          <a:p>
            <a:r>
              <a:rPr lang="en-US" sz="2200" dirty="0" smtClean="0"/>
              <a:t>By determining Angle of Repose.</a:t>
            </a:r>
          </a:p>
          <a:p>
            <a:r>
              <a:rPr lang="en-US" sz="2200" dirty="0" smtClean="0"/>
              <a:t>A grater angle of repose indicate poor Flow.</a:t>
            </a:r>
          </a:p>
          <a:p>
            <a:r>
              <a:rPr lang="en-US" sz="2200" dirty="0" smtClean="0"/>
              <a:t>It should be less than 30 degree &amp; can be determined by following equation.</a:t>
            </a:r>
          </a:p>
          <a:p>
            <a:endParaRPr lang="en-US" sz="2200" dirty="0" smtClean="0"/>
          </a:p>
        </p:txBody>
      </p:sp>
      <p:pic>
        <p:nvPicPr>
          <p:cNvPr id="4" name="Object 1" descr="preencoded.png"/>
          <p:cNvPicPr>
            <a:picLocks noChangeAspect="1"/>
          </p:cNvPicPr>
          <p:nvPr/>
        </p:nvPicPr>
        <p:blipFill>
          <a:blip r:embed="rId2"/>
          <a:srcRect l="13637" t="56566" r="57575" b="15151"/>
          <a:stretch/>
        </p:blipFill>
        <p:spPr>
          <a:xfrm>
            <a:off x="928662" y="3000378"/>
            <a:ext cx="2428892" cy="1789710"/>
          </a:xfrm>
          <a:prstGeom prst="rect">
            <a:avLst/>
          </a:prstGeom>
        </p:spPr>
      </p:pic>
      <p:pic>
        <p:nvPicPr>
          <p:cNvPr id="5" name="Object 1" descr="preencoded.png"/>
          <p:cNvPicPr>
            <a:picLocks noChangeAspect="1"/>
          </p:cNvPicPr>
          <p:nvPr/>
        </p:nvPicPr>
        <p:blipFill>
          <a:blip r:embed="rId2"/>
          <a:srcRect l="50782" t="23438" r="2343" b="8853"/>
          <a:stretch/>
        </p:blipFill>
        <p:spPr>
          <a:xfrm>
            <a:off x="5857885" y="1285866"/>
            <a:ext cx="3038862" cy="385763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"/>
            <a:ext cx="9144000" cy="85725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Method to determine angle of Repose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2" y="928676"/>
            <a:ext cx="4972056" cy="407196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500" u="sng" dirty="0" smtClean="0"/>
              <a:t>Static angle of repose</a:t>
            </a:r>
            <a:r>
              <a:rPr lang="en-US" sz="2500" dirty="0" smtClean="0"/>
              <a:t>.</a:t>
            </a:r>
          </a:p>
          <a:p>
            <a:r>
              <a:rPr lang="en-US" sz="2500" dirty="0" smtClean="0"/>
              <a:t>Fixed-funnel method </a:t>
            </a:r>
          </a:p>
          <a:p>
            <a:r>
              <a:rPr lang="en-US" sz="2500" dirty="0" smtClean="0"/>
              <a:t>Fixed-cone method</a:t>
            </a:r>
          </a:p>
          <a:p>
            <a:endParaRPr lang="en-US" sz="2500" dirty="0"/>
          </a:p>
          <a:p>
            <a:pPr>
              <a:buNone/>
            </a:pPr>
            <a:endParaRPr lang="en-US" sz="2500" dirty="0" smtClean="0"/>
          </a:p>
          <a:p>
            <a:pPr>
              <a:buFont typeface="Wingdings" pitchFamily="2" charset="2"/>
              <a:buChar char="Ø"/>
            </a:pPr>
            <a:r>
              <a:rPr lang="en-US" sz="2500" u="sng" dirty="0" smtClean="0"/>
              <a:t>Kinetic or dynamic method</a:t>
            </a:r>
          </a:p>
          <a:p>
            <a:r>
              <a:rPr lang="en-US" sz="2500" dirty="0" smtClean="0"/>
              <a:t>Rotating Cylinder method.</a:t>
            </a:r>
          </a:p>
          <a:p>
            <a:r>
              <a:rPr lang="en-US" sz="2500" dirty="0" smtClean="0"/>
              <a:t>Tilting box method.</a:t>
            </a:r>
            <a:endParaRPr lang="en-US" sz="2500" dirty="0"/>
          </a:p>
        </p:txBody>
      </p:sp>
      <p:pic>
        <p:nvPicPr>
          <p:cNvPr id="4" name="Object 1" descr="preencoded.png"/>
          <p:cNvPicPr>
            <a:picLocks noChangeAspect="1"/>
          </p:cNvPicPr>
          <p:nvPr/>
        </p:nvPicPr>
        <p:blipFill>
          <a:blip r:embed="rId2"/>
          <a:srcRect l="50618" t="20988" b="16460"/>
          <a:stretch/>
        </p:blipFill>
        <p:spPr>
          <a:xfrm>
            <a:off x="4429124" y="1000114"/>
            <a:ext cx="4572000" cy="400052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"/>
            <a:ext cx="9144000" cy="85725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Determination of powder flow properties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7238"/>
            <a:ext cx="9144000" cy="4286261"/>
          </a:xfrm>
        </p:spPr>
        <p:txBody>
          <a:bodyPr>
            <a:normAutofit/>
          </a:bodyPr>
          <a:lstStyle/>
          <a:p>
            <a:r>
              <a:rPr lang="en-US" sz="2500" dirty="0" smtClean="0"/>
              <a:t>Measurement of </a:t>
            </a:r>
            <a:r>
              <a:rPr lang="en-US" sz="2500" dirty="0" smtClean="0">
                <a:solidFill>
                  <a:srgbClr val="00B050"/>
                </a:solidFill>
              </a:rPr>
              <a:t>free flowing powder </a:t>
            </a:r>
            <a:r>
              <a:rPr lang="en-US" sz="2500" dirty="0" smtClean="0"/>
              <a:t>by compressibility.</a:t>
            </a:r>
          </a:p>
          <a:p>
            <a:r>
              <a:rPr lang="en-US" sz="2500" dirty="0" smtClean="0"/>
              <a:t>Also known as </a:t>
            </a:r>
            <a:r>
              <a:rPr lang="en-US" sz="2500" i="1" u="sng" dirty="0" smtClean="0">
                <a:solidFill>
                  <a:srgbClr val="FF0000"/>
                </a:solidFill>
              </a:rPr>
              <a:t>Carr’s index</a:t>
            </a:r>
          </a:p>
          <a:p>
            <a:endParaRPr lang="en-US" sz="2500" dirty="0" smtClean="0"/>
          </a:p>
          <a:p>
            <a:pPr>
              <a:buNone/>
            </a:pPr>
            <a:endParaRPr lang="en-US" sz="2500" dirty="0" smtClean="0"/>
          </a:p>
          <a:p>
            <a:pPr>
              <a:buNone/>
            </a:pPr>
            <a:endParaRPr lang="en-US" sz="2500" dirty="0"/>
          </a:p>
          <a:p>
            <a:pPr>
              <a:buNone/>
            </a:pPr>
            <a:endParaRPr lang="en-US" sz="2500" dirty="0" smtClean="0"/>
          </a:p>
          <a:p>
            <a:pPr>
              <a:buNone/>
            </a:pPr>
            <a:endParaRPr lang="en-US" sz="2500" dirty="0"/>
          </a:p>
          <a:p>
            <a:r>
              <a:rPr lang="en-US" sz="2500" dirty="0" smtClean="0"/>
              <a:t>It is simple. Fast &amp; popular method of predicting powder flow characteristics. </a:t>
            </a:r>
          </a:p>
        </p:txBody>
      </p:sp>
      <p:pic>
        <p:nvPicPr>
          <p:cNvPr id="4" name="Object 1" descr="preencoded.png"/>
          <p:cNvPicPr>
            <a:picLocks noChangeAspect="1"/>
          </p:cNvPicPr>
          <p:nvPr/>
        </p:nvPicPr>
        <p:blipFill>
          <a:blip r:embed="rId2"/>
          <a:srcRect l="13483" t="43971" b="39550"/>
          <a:stretch/>
        </p:blipFill>
        <p:spPr>
          <a:xfrm>
            <a:off x="928662" y="1928808"/>
            <a:ext cx="6500858" cy="1857388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"/>
            <a:ext cx="9144000" cy="85725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Determination of powder flow Properties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ject 1" descr="preencoded.png"/>
          <p:cNvPicPr>
            <a:picLocks noGrp="1" noChangeAspect="1"/>
          </p:cNvPicPr>
          <p:nvPr>
            <p:ph idx="1"/>
          </p:nvPr>
        </p:nvPicPr>
        <p:blipFill>
          <a:blip r:embed="rId2"/>
          <a:srcRect l="11529" t="21469" b="9073"/>
          <a:stretch/>
        </p:blipFill>
        <p:spPr>
          <a:xfrm>
            <a:off x="1428728" y="928676"/>
            <a:ext cx="6357982" cy="3480569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"/>
            <a:ext cx="9144000" cy="85725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Solubility Studies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8676"/>
            <a:ext cx="9144000" cy="421482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2300" dirty="0" smtClean="0"/>
              <a:t>Solution phase equilibrium with solid phase at a stated temperature and pressure.</a:t>
            </a:r>
          </a:p>
          <a:p>
            <a:pPr>
              <a:buNone/>
            </a:pPr>
            <a:endParaRPr lang="en-US" sz="2300" dirty="0" smtClean="0"/>
          </a:p>
          <a:p>
            <a:pPr>
              <a:buFont typeface="Wingdings" pitchFamily="2" charset="2"/>
              <a:buChar char="Ø"/>
            </a:pPr>
            <a:r>
              <a:rPr lang="en-US" sz="2300" dirty="0" smtClean="0"/>
              <a:t>Determination amount of </a:t>
            </a:r>
            <a:r>
              <a:rPr lang="en-US" sz="2300" u="sng" dirty="0" smtClean="0">
                <a:solidFill>
                  <a:srgbClr val="FF0000"/>
                </a:solidFill>
              </a:rPr>
              <a:t>drug dissolved</a:t>
            </a:r>
            <a:r>
              <a:rPr lang="en-US" sz="2300" dirty="0" smtClean="0"/>
              <a:t>. Amount of drug available for absorption.</a:t>
            </a:r>
          </a:p>
          <a:p>
            <a:pPr>
              <a:buNone/>
            </a:pPr>
            <a:endParaRPr lang="en-US" sz="2300" dirty="0" smtClean="0"/>
          </a:p>
          <a:p>
            <a:pPr>
              <a:buFont typeface="Wingdings" pitchFamily="2" charset="2"/>
              <a:buChar char="Ø"/>
            </a:pPr>
            <a:r>
              <a:rPr lang="en-US" sz="2300" u="sng" dirty="0" smtClean="0">
                <a:solidFill>
                  <a:srgbClr val="FF0000"/>
                </a:solidFill>
              </a:rPr>
              <a:t>Solubility reduction</a:t>
            </a:r>
            <a:r>
              <a:rPr lang="en-US" sz="2300" dirty="0" smtClean="0"/>
              <a:t> is carried out in certain conditions.</a:t>
            </a:r>
          </a:p>
          <a:p>
            <a:pPr>
              <a:buNone/>
            </a:pPr>
            <a:endParaRPr lang="en-US" sz="2300" dirty="0" smtClean="0"/>
          </a:p>
          <a:p>
            <a:pPr>
              <a:buFont typeface="Wingdings" pitchFamily="2" charset="2"/>
              <a:buChar char="Ø"/>
            </a:pPr>
            <a:r>
              <a:rPr lang="en-US" sz="2300" u="sng" dirty="0" smtClean="0"/>
              <a:t>Enhancement of chemical stability.</a:t>
            </a:r>
          </a:p>
          <a:p>
            <a:pPr>
              <a:buNone/>
            </a:pPr>
            <a:endParaRPr lang="en-US" sz="2300" dirty="0" smtClean="0"/>
          </a:p>
          <a:p>
            <a:pPr>
              <a:buFont typeface="Wingdings" pitchFamily="2" charset="2"/>
              <a:buChar char="Ø"/>
            </a:pPr>
            <a:r>
              <a:rPr lang="en-US" sz="2300" u="sng" dirty="0" smtClean="0"/>
              <a:t>Taste masking products</a:t>
            </a:r>
            <a:r>
              <a:rPr lang="en-US" sz="2300" dirty="0" smtClean="0"/>
              <a:t>.</a:t>
            </a:r>
          </a:p>
          <a:p>
            <a:pPr>
              <a:buNone/>
            </a:pPr>
            <a:endParaRPr lang="en-US" sz="2300" dirty="0" smtClean="0"/>
          </a:p>
          <a:p>
            <a:pPr>
              <a:buFont typeface="Wingdings" pitchFamily="2" charset="2"/>
              <a:buChar char="Ø"/>
            </a:pPr>
            <a:r>
              <a:rPr lang="en-US" sz="2300" dirty="0"/>
              <a:t> </a:t>
            </a:r>
            <a:r>
              <a:rPr lang="en-US" sz="2300" dirty="0" smtClean="0"/>
              <a:t>Production of sustained release products.</a:t>
            </a:r>
            <a:endParaRPr lang="en-US" sz="23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5429256" cy="5143500"/>
          </a:xfrm>
        </p:spPr>
        <p:txBody>
          <a:bodyPr>
            <a:normAutofit fontScale="92500"/>
          </a:bodyPr>
          <a:lstStyle/>
          <a:p>
            <a:r>
              <a:rPr lang="en-US" sz="2200" dirty="0" smtClean="0"/>
              <a:t>The equilibrium solubility is based on the phase-solubility technique proposed by </a:t>
            </a:r>
            <a:r>
              <a:rPr lang="en-US" sz="2200" u="sng" dirty="0" smtClean="0">
                <a:solidFill>
                  <a:srgbClr val="FF0000"/>
                </a:solidFill>
              </a:rPr>
              <a:t>Higuchi-Connors.</a:t>
            </a:r>
          </a:p>
          <a:p>
            <a:pPr algn="ctr">
              <a:buNone/>
            </a:pPr>
            <a:r>
              <a:rPr lang="en-US" sz="2500" u="sng" dirty="0" smtClean="0">
                <a:solidFill>
                  <a:srgbClr val="C00000"/>
                </a:solidFill>
              </a:rPr>
              <a:t>Method </a:t>
            </a:r>
          </a:p>
          <a:p>
            <a:pPr algn="ctr">
              <a:buNone/>
            </a:pPr>
            <a:r>
              <a:rPr lang="en-US" sz="2200" dirty="0" smtClean="0"/>
              <a:t>Drug dispersed in solvent in a closed container.</a:t>
            </a:r>
          </a:p>
          <a:p>
            <a:pPr algn="ctr">
              <a:buNone/>
            </a:pPr>
            <a:endParaRPr lang="en-US" sz="2200" dirty="0" smtClean="0"/>
          </a:p>
          <a:p>
            <a:pPr algn="ctr">
              <a:buNone/>
            </a:pPr>
            <a:r>
              <a:rPr lang="en-US" sz="2200" dirty="0" smtClean="0"/>
              <a:t>Agitated at a constant temperature using shakers.</a:t>
            </a:r>
          </a:p>
          <a:p>
            <a:pPr algn="ctr">
              <a:buNone/>
            </a:pPr>
            <a:endParaRPr lang="en-US" sz="2200" dirty="0" smtClean="0"/>
          </a:p>
          <a:p>
            <a:pPr algn="ctr">
              <a:buNone/>
            </a:pPr>
            <a:r>
              <a:rPr lang="en-US" sz="2200" dirty="0" smtClean="0"/>
              <a:t>Sample of the slurry are withdrawn as a function of time.</a:t>
            </a:r>
          </a:p>
          <a:p>
            <a:pPr algn="ctr">
              <a:buNone/>
            </a:pPr>
            <a:endParaRPr lang="en-US" sz="2200" dirty="0" smtClean="0"/>
          </a:p>
          <a:p>
            <a:pPr algn="ctr">
              <a:buNone/>
            </a:pPr>
            <a:r>
              <a:rPr lang="en-US" sz="2200" dirty="0" smtClean="0"/>
              <a:t>Clarified by centrifugation and assayed by HPLC,UV,GC, etc</a:t>
            </a:r>
            <a:r>
              <a:rPr lang="en-US" sz="2500" dirty="0" smtClean="0"/>
              <a:t>.</a:t>
            </a:r>
            <a:endParaRPr lang="en-US" sz="2500" dirty="0"/>
          </a:p>
        </p:txBody>
      </p:sp>
      <p:sp>
        <p:nvSpPr>
          <p:cNvPr id="6" name="Down Arrow 5"/>
          <p:cNvSpPr/>
          <p:nvPr/>
        </p:nvSpPr>
        <p:spPr>
          <a:xfrm>
            <a:off x="2643174" y="1714494"/>
            <a:ext cx="214314" cy="500066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2643174" y="2428874"/>
            <a:ext cx="214314" cy="500066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2643174" y="3500444"/>
            <a:ext cx="214314" cy="500066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Object 1" descr="preencoded.png"/>
          <p:cNvPicPr>
            <a:picLocks noChangeAspect="1"/>
          </p:cNvPicPr>
          <p:nvPr/>
        </p:nvPicPr>
        <p:blipFill>
          <a:blip r:embed="rId2"/>
          <a:srcRect l="10526" t="49123" b="4093"/>
          <a:stretch/>
        </p:blipFill>
        <p:spPr>
          <a:xfrm>
            <a:off x="5357818" y="1000114"/>
            <a:ext cx="3786182" cy="3000396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00232" y="1357304"/>
            <a:ext cx="550268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 You 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What to consider before starting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preformulation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study ?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1552"/>
            <a:ext cx="9144000" cy="407194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200" dirty="0" smtClean="0"/>
              <a:t>Scientists must </a:t>
            </a:r>
            <a:r>
              <a:rPr lang="en-US" sz="2200" u="sng" dirty="0" smtClean="0">
                <a:solidFill>
                  <a:srgbClr val="FF0000"/>
                </a:solidFill>
              </a:rPr>
              <a:t>think about </a:t>
            </a:r>
            <a:r>
              <a:rPr lang="en-US" sz="2200" dirty="0" smtClean="0"/>
              <a:t>a few </a:t>
            </a:r>
            <a:r>
              <a:rPr lang="en-US" sz="2200" u="sng" dirty="0" smtClean="0"/>
              <a:t>things before starting </a:t>
            </a:r>
            <a:r>
              <a:rPr lang="en-US" sz="2200" dirty="0" err="1" smtClean="0">
                <a:solidFill>
                  <a:srgbClr val="FF0000"/>
                </a:solidFill>
              </a:rPr>
              <a:t>preformulation</a:t>
            </a:r>
            <a:r>
              <a:rPr lang="en-US" sz="2200" dirty="0" smtClean="0">
                <a:solidFill>
                  <a:srgbClr val="FF0000"/>
                </a:solidFill>
              </a:rPr>
              <a:t> investigations.</a:t>
            </a:r>
          </a:p>
          <a:p>
            <a:pPr>
              <a:buFont typeface="Wingdings" pitchFamily="2" charset="2"/>
              <a:buChar char="ü"/>
            </a:pPr>
            <a:r>
              <a:rPr lang="en-US" sz="2200" dirty="0" smtClean="0"/>
              <a:t> Available </a:t>
            </a:r>
            <a:r>
              <a:rPr lang="en-US" sz="2200" u="sng" dirty="0" smtClean="0">
                <a:solidFill>
                  <a:srgbClr val="00B050"/>
                </a:solidFill>
              </a:rPr>
              <a:t>physicochemical data</a:t>
            </a:r>
            <a:r>
              <a:rPr lang="en-US" sz="2200" dirty="0" smtClean="0"/>
              <a:t>, such as </a:t>
            </a:r>
            <a:r>
              <a:rPr lang="en-US" sz="2200" u="sng" dirty="0" smtClean="0">
                <a:solidFill>
                  <a:srgbClr val="0070C0"/>
                </a:solidFill>
              </a:rPr>
              <a:t>chemical structure</a:t>
            </a:r>
            <a:r>
              <a:rPr lang="en-US" sz="2200" dirty="0" smtClean="0"/>
              <a:t>, various salts, potency in comparison to competing products, and dose form, among other things.</a:t>
            </a:r>
          </a:p>
          <a:p>
            <a:pPr>
              <a:buFont typeface="Wingdings" pitchFamily="2" charset="2"/>
              <a:buChar char="ü"/>
            </a:pPr>
            <a:r>
              <a:rPr lang="en-US" sz="2200" dirty="0" smtClean="0"/>
              <a:t>The proposed </a:t>
            </a:r>
            <a:r>
              <a:rPr lang="en-US" sz="2200" u="sng" dirty="0" smtClean="0">
                <a:solidFill>
                  <a:srgbClr val="0070C0"/>
                </a:solidFill>
              </a:rPr>
              <a:t>route of drug administration </a:t>
            </a:r>
            <a:r>
              <a:rPr lang="en-US" sz="2200" dirty="0" smtClean="0"/>
              <a:t>and the expected dose.</a:t>
            </a:r>
          </a:p>
          <a:p>
            <a:pPr>
              <a:buNone/>
            </a:pPr>
            <a:endParaRPr lang="en-US" sz="2200" dirty="0" smtClean="0"/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Supply </a:t>
            </a:r>
            <a:r>
              <a:rPr lang="en-US" sz="2400" dirty="0"/>
              <a:t>situation and development schedule</a:t>
            </a:r>
            <a:r>
              <a:rPr lang="en-US" sz="2400" dirty="0" smtClean="0"/>
              <a:t>.</a:t>
            </a:r>
          </a:p>
          <a:p>
            <a:pPr>
              <a:buFont typeface="Wingdings" pitchFamily="2" charset="2"/>
              <a:buChar char="ü"/>
            </a:pPr>
            <a:endParaRPr lang="en-US" sz="2400" dirty="0"/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Availability </a:t>
            </a:r>
            <a:r>
              <a:rPr lang="en-US" sz="2400" dirty="0"/>
              <a:t>indicating assay.</a:t>
            </a:r>
          </a:p>
          <a:p>
            <a:endParaRPr lang="en-US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"/>
            <a:ext cx="9144000" cy="85725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Evaluated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Parameters in Preformulation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studies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57370"/>
            <a:ext cx="9144000" cy="3286130"/>
          </a:xfrm>
        </p:spPr>
        <p:txBody>
          <a:bodyPr>
            <a:normAutofit lnSpcReduction="10000"/>
          </a:bodyPr>
          <a:lstStyle/>
          <a:p>
            <a:r>
              <a:rPr lang="en-US" sz="2000" u="sng" dirty="0" smtClean="0">
                <a:solidFill>
                  <a:srgbClr val="FF0000"/>
                </a:solidFill>
                <a:latin typeface="+mj-lt"/>
              </a:rPr>
              <a:t>Organoleptic </a:t>
            </a:r>
            <a:r>
              <a:rPr lang="en-US" sz="2000" u="sng" dirty="0">
                <a:solidFill>
                  <a:srgbClr val="FF0000"/>
                </a:solidFill>
                <a:latin typeface="+mj-lt"/>
              </a:rPr>
              <a:t>properties </a:t>
            </a:r>
            <a:r>
              <a:rPr lang="en-US" sz="2000" dirty="0">
                <a:latin typeface="+mj-lt"/>
              </a:rPr>
              <a:t>of the candidate drug molecule e.g., colour, odour and taste.</a:t>
            </a:r>
          </a:p>
          <a:p>
            <a:r>
              <a:rPr lang="en-US" sz="2000" dirty="0">
                <a:latin typeface="+mj-lt"/>
                <a:hlinkClick r:id="rId2"/>
              </a:rPr>
              <a:t>Bulk characterization </a:t>
            </a:r>
            <a:r>
              <a:rPr lang="en-US" sz="2000" dirty="0">
                <a:latin typeface="+mj-lt"/>
              </a:rPr>
              <a:t>e.g., particle size and surface area, powder flow properties, density, compressibility, </a:t>
            </a:r>
            <a:r>
              <a:rPr lang="en-US" sz="2000" dirty="0" smtClean="0">
                <a:latin typeface="+mj-lt"/>
              </a:rPr>
              <a:t>crystalline, </a:t>
            </a:r>
            <a:r>
              <a:rPr lang="en-US" sz="2000" dirty="0">
                <a:latin typeface="+mj-lt"/>
              </a:rPr>
              <a:t>polymorphism and hygroscopicity</a:t>
            </a:r>
            <a:r>
              <a:rPr lang="en-US" sz="2000" dirty="0" smtClean="0">
                <a:latin typeface="+mj-lt"/>
              </a:rPr>
              <a:t>.</a:t>
            </a:r>
          </a:p>
          <a:p>
            <a:pPr>
              <a:buNone/>
            </a:pPr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  <a:hlinkClick r:id="rId3"/>
              </a:rPr>
              <a:t>Solubility analysis</a:t>
            </a:r>
            <a:r>
              <a:rPr lang="en-US" sz="2000" dirty="0">
                <a:latin typeface="+mj-lt"/>
              </a:rPr>
              <a:t> e.g., ionization constant/ drug Pka, partition coefficient, solubilization, thermal effect, common ion effect (Ksp) and dissolution</a:t>
            </a:r>
            <a:r>
              <a:rPr lang="en-US" sz="2000" dirty="0" smtClean="0">
                <a:latin typeface="+mj-lt"/>
              </a:rPr>
              <a:t>.</a:t>
            </a:r>
          </a:p>
          <a:p>
            <a:pPr>
              <a:buNone/>
            </a:pPr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  <a:hlinkClick r:id="rId4"/>
              </a:rPr>
              <a:t>Stability analysis</a:t>
            </a:r>
            <a:r>
              <a:rPr lang="en-US" sz="2000" dirty="0">
                <a:latin typeface="+mj-lt"/>
              </a:rPr>
              <a:t> e.g., solution-state stability testing, solid-state stability testing, and </a:t>
            </a:r>
            <a:r>
              <a:rPr lang="en-US" sz="2000" dirty="0">
                <a:latin typeface="+mj-lt"/>
                <a:hlinkClick r:id="rId5"/>
              </a:rPr>
              <a:t>drug-</a:t>
            </a:r>
            <a:r>
              <a:rPr lang="en-US" sz="2000" dirty="0" err="1">
                <a:latin typeface="+mj-lt"/>
                <a:hlinkClick r:id="rId5"/>
              </a:rPr>
              <a:t>excipient</a:t>
            </a:r>
            <a:r>
              <a:rPr lang="en-US" sz="2000" dirty="0">
                <a:latin typeface="+mj-lt"/>
                <a:hlinkClick r:id="rId5"/>
              </a:rPr>
              <a:t> compatibility studies.</a:t>
            </a:r>
            <a:endParaRPr lang="en-US" sz="2000" dirty="0">
              <a:latin typeface="+mj-lt"/>
            </a:endParaRPr>
          </a:p>
          <a:p>
            <a:pPr>
              <a:buNone/>
            </a:pPr>
            <a:endParaRPr lang="en-US" sz="2000" dirty="0">
              <a:latin typeface="+mj-lt"/>
            </a:endParaRPr>
          </a:p>
          <a:p>
            <a:endParaRPr lang="en-US" sz="20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285867"/>
            <a:ext cx="2857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Physical characteristics:-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"/>
            <a:ext cx="9144000" cy="85725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Chemical characteristics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357686" y="714362"/>
            <a:ext cx="285752" cy="571504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86116" y="1357304"/>
            <a:ext cx="2357454" cy="71438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Hydrolysis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15140" y="1357304"/>
            <a:ext cx="2357454" cy="71438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Oxidation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6786578" y="2928940"/>
            <a:ext cx="2286016" cy="71438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Photostability</a:t>
            </a:r>
          </a:p>
        </p:txBody>
      </p:sp>
      <p:sp>
        <p:nvSpPr>
          <p:cNvPr id="8" name="Rectangle 7"/>
          <p:cNvSpPr/>
          <p:nvPr/>
        </p:nvSpPr>
        <p:spPr>
          <a:xfrm>
            <a:off x="3214678" y="4143386"/>
            <a:ext cx="2286016" cy="71438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Racemization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71406" y="2786064"/>
            <a:ext cx="2428892" cy="71438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Polymerization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71406" y="1357304"/>
            <a:ext cx="2143140" cy="7143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Isomerization</a:t>
            </a:r>
            <a:endParaRPr lang="en-US" sz="2800" dirty="0"/>
          </a:p>
          <a:p>
            <a:pPr algn="ctr"/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13" name="Shape 12"/>
          <p:cNvCxnSpPr>
            <a:endCxn id="6" idx="0"/>
          </p:cNvCxnSpPr>
          <p:nvPr/>
        </p:nvCxnSpPr>
        <p:spPr>
          <a:xfrm>
            <a:off x="4500562" y="928676"/>
            <a:ext cx="3393305" cy="428628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hape 14"/>
          <p:cNvCxnSpPr>
            <a:endCxn id="10" idx="0"/>
          </p:cNvCxnSpPr>
          <p:nvPr/>
        </p:nvCxnSpPr>
        <p:spPr>
          <a:xfrm rot="10800000" flipV="1">
            <a:off x="1142976" y="928676"/>
            <a:ext cx="3286148" cy="428628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hape 20"/>
          <p:cNvCxnSpPr>
            <a:endCxn id="8" idx="3"/>
          </p:cNvCxnSpPr>
          <p:nvPr/>
        </p:nvCxnSpPr>
        <p:spPr>
          <a:xfrm rot="5400000">
            <a:off x="3929058" y="2500312"/>
            <a:ext cx="3571900" cy="428628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Shape 22"/>
          <p:cNvCxnSpPr>
            <a:endCxn id="7" idx="1"/>
          </p:cNvCxnSpPr>
          <p:nvPr/>
        </p:nvCxnSpPr>
        <p:spPr>
          <a:xfrm rot="16200000" flipH="1">
            <a:off x="5322099" y="1821651"/>
            <a:ext cx="2357454" cy="571504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5" name="Shape 24"/>
          <p:cNvCxnSpPr>
            <a:endCxn id="9" idx="3"/>
          </p:cNvCxnSpPr>
          <p:nvPr/>
        </p:nvCxnSpPr>
        <p:spPr>
          <a:xfrm rot="5400000">
            <a:off x="1535885" y="1893089"/>
            <a:ext cx="2214578" cy="285752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"/>
            <a:ext cx="9144000" cy="85725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Physical Properties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5801"/>
            <a:ext cx="9144000" cy="11430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u="sng" dirty="0">
                <a:solidFill>
                  <a:srgbClr val="FF0000"/>
                </a:solidFill>
              </a:rPr>
              <a:t>Organoleptic </a:t>
            </a:r>
            <a:r>
              <a:rPr lang="en-US" sz="2200" u="sng" dirty="0" smtClean="0">
                <a:solidFill>
                  <a:srgbClr val="FF0000"/>
                </a:solidFill>
              </a:rPr>
              <a:t>properties:-</a:t>
            </a:r>
          </a:p>
          <a:p>
            <a:pPr>
              <a:buNone/>
            </a:pPr>
            <a:r>
              <a:rPr lang="en-US" sz="2200" dirty="0" smtClean="0"/>
              <a:t>Colour,odour,taste of the new drug must be recorded.</a:t>
            </a:r>
          </a:p>
          <a:p>
            <a:pPr>
              <a:buNone/>
            </a:pPr>
            <a:endParaRPr lang="en-US" sz="2200" u="sng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85852" y="2000246"/>
          <a:ext cx="6119835" cy="272248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9945"/>
                <a:gridCol w="2039945"/>
                <a:gridCol w="2039945"/>
              </a:tblGrid>
              <a:tr h="388926">
                <a:tc>
                  <a:txBody>
                    <a:bodyPr/>
                    <a:lstStyle/>
                    <a:p>
                      <a:r>
                        <a:rPr lang="en-US" dirty="0" smtClean="0"/>
                        <a:t>Colour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Odour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Taste</a:t>
                      </a:r>
                      <a:endParaRPr lang="en-US" dirty="0"/>
                    </a:p>
                  </a:txBody>
                  <a:tcPr/>
                </a:tc>
              </a:tr>
              <a:tr h="388926">
                <a:tc>
                  <a:txBody>
                    <a:bodyPr/>
                    <a:lstStyle/>
                    <a:p>
                      <a:r>
                        <a:rPr lang="en-US" dirty="0" smtClean="0"/>
                        <a:t>Off-white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Pungent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Acidic</a:t>
                      </a:r>
                      <a:endParaRPr lang="en-US" dirty="0"/>
                    </a:p>
                  </a:txBody>
                  <a:tcPr/>
                </a:tc>
              </a:tr>
              <a:tr h="388926">
                <a:tc>
                  <a:txBody>
                    <a:bodyPr/>
                    <a:lstStyle/>
                    <a:p>
                      <a:r>
                        <a:rPr lang="en-US" dirty="0" smtClean="0"/>
                        <a:t>Cream yellow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Sulphourous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Bitter</a:t>
                      </a:r>
                      <a:endParaRPr lang="en-US" dirty="0"/>
                    </a:p>
                  </a:txBody>
                  <a:tcPr/>
                </a:tc>
              </a:tr>
              <a:tr h="388926">
                <a:tc>
                  <a:txBody>
                    <a:bodyPr/>
                    <a:lstStyle/>
                    <a:p>
                      <a:r>
                        <a:rPr lang="en-US" dirty="0" smtClean="0"/>
                        <a:t>Itan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Fruity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Bland</a:t>
                      </a:r>
                      <a:endParaRPr lang="en-US" dirty="0"/>
                    </a:p>
                  </a:txBody>
                  <a:tcPr/>
                </a:tc>
              </a:tr>
              <a:tr h="388926">
                <a:tc>
                  <a:txBody>
                    <a:bodyPr/>
                    <a:lstStyle/>
                    <a:p>
                      <a:r>
                        <a:rPr lang="en-US" dirty="0" smtClean="0"/>
                        <a:t>Shiny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Aromatic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Intense</a:t>
                      </a:r>
                      <a:endParaRPr lang="en-US" dirty="0"/>
                    </a:p>
                  </a:txBody>
                  <a:tcPr/>
                </a:tc>
              </a:tr>
              <a:tr h="3889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Odurless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Sweet</a:t>
                      </a:r>
                      <a:endParaRPr lang="en-US" dirty="0"/>
                    </a:p>
                  </a:txBody>
                  <a:tcPr/>
                </a:tc>
              </a:tr>
              <a:tr h="3889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Tasteless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"/>
            <a:ext cx="9144000" cy="85725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Bulk Characterization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8676"/>
            <a:ext cx="9144000" cy="421482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000" b="1" u="sng" dirty="0" smtClean="0"/>
              <a:t>Crystalline:-</a:t>
            </a:r>
          </a:p>
          <a:p>
            <a:pPr>
              <a:buFont typeface="Wingdings" pitchFamily="2" charset="2"/>
              <a:buChar char="ü"/>
            </a:pPr>
            <a:r>
              <a:rPr lang="en-US" sz="2200" dirty="0" smtClean="0"/>
              <a:t>Crystal habit is description of </a:t>
            </a:r>
            <a:r>
              <a:rPr lang="en-US" sz="2200" dirty="0" smtClean="0">
                <a:solidFill>
                  <a:srgbClr val="FF0000"/>
                </a:solidFill>
              </a:rPr>
              <a:t>outer appurtenance of crystal</a:t>
            </a:r>
            <a:r>
              <a:rPr lang="en-US" sz="2200" dirty="0" smtClean="0"/>
              <a:t>.</a:t>
            </a:r>
          </a:p>
          <a:p>
            <a:pPr>
              <a:buNone/>
            </a:pPr>
            <a:endParaRPr lang="en-US" sz="2200" dirty="0" smtClean="0"/>
          </a:p>
          <a:p>
            <a:pPr>
              <a:buFont typeface="Wingdings" pitchFamily="2" charset="2"/>
              <a:buChar char="ü"/>
            </a:pPr>
            <a:r>
              <a:rPr lang="en-US" sz="2200" u="sng" dirty="0" smtClean="0">
                <a:solidFill>
                  <a:srgbClr val="FF0000"/>
                </a:solidFill>
              </a:rPr>
              <a:t>Internal structure </a:t>
            </a:r>
            <a:r>
              <a:rPr lang="en-US" sz="2200" dirty="0" smtClean="0"/>
              <a:t>is molecules arrangement with in the solid.</a:t>
            </a:r>
          </a:p>
          <a:p>
            <a:pPr>
              <a:buNone/>
            </a:pPr>
            <a:endParaRPr lang="en-US" sz="2200" dirty="0" smtClean="0"/>
          </a:p>
          <a:p>
            <a:pPr>
              <a:buFont typeface="Wingdings" pitchFamily="2" charset="2"/>
              <a:buChar char="ü"/>
            </a:pPr>
            <a:r>
              <a:rPr lang="en-US" sz="2200" dirty="0" smtClean="0"/>
              <a:t>Crystal </a:t>
            </a:r>
            <a:r>
              <a:rPr lang="en-US" sz="2200" u="sng" dirty="0" smtClean="0">
                <a:solidFill>
                  <a:srgbClr val="FF0000"/>
                </a:solidFill>
              </a:rPr>
              <a:t>habit &amp; Internal structure </a:t>
            </a:r>
            <a:r>
              <a:rPr lang="en-US" sz="2200" dirty="0" smtClean="0"/>
              <a:t>of drug can affected bulk &amp; physiological properties of molecules.</a:t>
            </a:r>
          </a:p>
          <a:p>
            <a:pPr>
              <a:buNone/>
            </a:pPr>
            <a:endParaRPr lang="en-US" sz="2200" dirty="0" smtClean="0"/>
          </a:p>
          <a:p>
            <a:pPr>
              <a:buFont typeface="Wingdings" pitchFamily="2" charset="2"/>
              <a:buChar char="ü"/>
            </a:pPr>
            <a:r>
              <a:rPr lang="en-US" sz="2200" dirty="0" smtClean="0"/>
              <a:t>Change with internal structure usually alter crystal habit.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Eg:-Conversion of sodium salt to its free acid produce both change in internal structure &amp; crystal habit.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58"/>
            <a:ext cx="9144000" cy="85725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Different shapes Of Crystals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200151"/>
            <a:ext cx="5572132" cy="3394472"/>
          </a:xfrm>
        </p:spPr>
        <p:txBody>
          <a:bodyPr>
            <a:normAutofit/>
          </a:bodyPr>
          <a:lstStyle/>
          <a:p>
            <a:r>
              <a:rPr lang="en-US" sz="2200" dirty="0" smtClean="0"/>
              <a:t>Depending on internal structure compounds is classified as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	1.Crysalline.</a:t>
            </a:r>
          </a:p>
          <a:p>
            <a:pPr>
              <a:buNone/>
            </a:pPr>
            <a:r>
              <a:rPr lang="en-US" sz="2200" dirty="0" smtClean="0"/>
              <a:t>	2.Amorphous.</a:t>
            </a:r>
            <a:endParaRPr lang="en-US" sz="2200" dirty="0"/>
          </a:p>
        </p:txBody>
      </p:sp>
      <p:pic>
        <p:nvPicPr>
          <p:cNvPr id="6" name="Object 1" descr="preencoded.png"/>
          <p:cNvPicPr>
            <a:picLocks noChangeAspect="1"/>
          </p:cNvPicPr>
          <p:nvPr/>
        </p:nvPicPr>
        <p:blipFill>
          <a:blip r:embed="rId2"/>
          <a:srcRect l="15271" r="4221" b="6969"/>
          <a:stretch/>
        </p:blipFill>
        <p:spPr>
          <a:xfrm>
            <a:off x="5500662" y="1285866"/>
            <a:ext cx="3643338" cy="337186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2"/>
            <a:ext cx="9144000" cy="85725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Polymorphism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8676"/>
            <a:ext cx="9144000" cy="4214824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It refers to a compound's ability to crystallize as multiple separate crystalline species with </a:t>
            </a:r>
            <a:r>
              <a:rPr lang="en-US" u="sng" dirty="0" smtClean="0">
                <a:solidFill>
                  <a:srgbClr val="7030A0"/>
                </a:solidFill>
              </a:rPr>
              <a:t>differing internal lattices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Polymorphs are different crystalline forms.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There </a:t>
            </a:r>
            <a:r>
              <a:rPr lang="en-US" u="sng" dirty="0" smtClean="0">
                <a:solidFill>
                  <a:srgbClr val="FF0000"/>
                </a:solidFill>
              </a:rPr>
              <a:t>are two sorts of polymorphs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00B050"/>
                </a:solidFill>
              </a:rPr>
              <a:t>1.Enatiotropic.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0070C0"/>
                </a:solidFill>
              </a:rPr>
              <a:t>2.Monotropic.</a:t>
            </a:r>
          </a:p>
          <a:p>
            <a:pPr>
              <a:buFont typeface="Wingdings" pitchFamily="2" charset="2"/>
              <a:buChar char="ü"/>
            </a:pPr>
            <a:r>
              <a:rPr lang="en-US" u="sng" dirty="0" smtClean="0">
                <a:solidFill>
                  <a:srgbClr val="0070C0"/>
                </a:solidFill>
              </a:rPr>
              <a:t>Enantiotropy polymorph </a:t>
            </a:r>
            <a:r>
              <a:rPr lang="en-US" dirty="0" smtClean="0"/>
              <a:t>is a type of polymorph that can transform from one state to another by altering temperature or pressure.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for </a:t>
            </a:r>
            <a:r>
              <a:rPr lang="en-US" dirty="0" smtClean="0">
                <a:solidFill>
                  <a:srgbClr val="00B050"/>
                </a:solidFill>
              </a:rPr>
              <a:t>example:- Sulphur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C00000"/>
                </a:solidFill>
              </a:rPr>
              <a:t>Monotropic polymorphs </a:t>
            </a:r>
            <a:r>
              <a:rPr lang="en-US" dirty="0" smtClean="0"/>
              <a:t>are polymorphs that are unstable at all temperatures and pressures.</a:t>
            </a:r>
          </a:p>
          <a:p>
            <a:pPr>
              <a:buNone/>
            </a:pPr>
            <a:r>
              <a:rPr lang="en-US" dirty="0" smtClean="0"/>
              <a:t>for example:- </a:t>
            </a:r>
            <a:r>
              <a:rPr lang="en-US" dirty="0" smtClean="0">
                <a:solidFill>
                  <a:srgbClr val="00B050"/>
                </a:solidFill>
              </a:rPr>
              <a:t>Glycerl stearate 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58"/>
            <a:ext cx="9144000" cy="47863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dirty="0" smtClean="0"/>
              <a:t>Polymorphs differ from each other with respect to their physical property such as:-</a:t>
            </a:r>
          </a:p>
          <a:p>
            <a:pPr>
              <a:buNone/>
            </a:pPr>
            <a:endParaRPr lang="en-US" sz="2200" dirty="0" smtClean="0"/>
          </a:p>
          <a:p>
            <a:pPr>
              <a:buFont typeface="Wingdings" pitchFamily="2" charset="2"/>
              <a:buChar char="ü"/>
            </a:pPr>
            <a:r>
              <a:rPr lang="en-US" sz="2200" dirty="0" smtClean="0"/>
              <a:t>Solubility</a:t>
            </a:r>
          </a:p>
          <a:p>
            <a:pPr>
              <a:buFont typeface="Wingdings" pitchFamily="2" charset="2"/>
              <a:buChar char="ü"/>
            </a:pPr>
            <a:r>
              <a:rPr lang="en-US" sz="2200" dirty="0" smtClean="0"/>
              <a:t>Melting point</a:t>
            </a:r>
          </a:p>
          <a:p>
            <a:pPr>
              <a:buFont typeface="Wingdings" pitchFamily="2" charset="2"/>
              <a:buChar char="ü"/>
            </a:pPr>
            <a:r>
              <a:rPr lang="en-US" sz="2200" dirty="0" smtClean="0"/>
              <a:t>Density </a:t>
            </a:r>
          </a:p>
          <a:p>
            <a:pPr>
              <a:buFont typeface="Wingdings" pitchFamily="2" charset="2"/>
              <a:buChar char="ü"/>
            </a:pPr>
            <a:r>
              <a:rPr lang="en-US" sz="2200" dirty="0" smtClean="0"/>
              <a:t>Hardness </a:t>
            </a:r>
          </a:p>
          <a:p>
            <a:pPr>
              <a:buFont typeface="Wingdings" pitchFamily="2" charset="2"/>
              <a:buChar char="ü"/>
            </a:pPr>
            <a:r>
              <a:rPr lang="en-US" sz="2200" dirty="0" smtClean="0"/>
              <a:t>Compression characteristic.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Eg. Chloromphenicol exist in A.B &amp; C form of these B Form Is more stable &amp; most Preferable</a:t>
            </a:r>
            <a:endParaRPr lang="en-US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644</Words>
  <Application>Microsoft Office PowerPoint</Application>
  <PresentationFormat>On-screen Show (16:9)</PresentationFormat>
  <Paragraphs>159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Pre-Formulation Studies</vt:lpstr>
      <vt:lpstr>What to consider before starting a preformulation study ? </vt:lpstr>
      <vt:lpstr>Evaluated Parameters in Preformulation studies </vt:lpstr>
      <vt:lpstr>Chemical characteristics</vt:lpstr>
      <vt:lpstr>Physical Properties</vt:lpstr>
      <vt:lpstr>Bulk Characterization</vt:lpstr>
      <vt:lpstr>Different shapes Of Crystals</vt:lpstr>
      <vt:lpstr>Polymorphism</vt:lpstr>
      <vt:lpstr>Slide 9</vt:lpstr>
      <vt:lpstr>Particle Size</vt:lpstr>
      <vt:lpstr>Method to determine Particle size</vt:lpstr>
      <vt:lpstr>Powder Flow Properties </vt:lpstr>
      <vt:lpstr>Determination of powder flow properties </vt:lpstr>
      <vt:lpstr>Method to determine angle of Repose</vt:lpstr>
      <vt:lpstr>Determination of powder flow properties </vt:lpstr>
      <vt:lpstr>Determination of powder flow Properties</vt:lpstr>
      <vt:lpstr>Solubility Studies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Pre-Formulation Studies</dc:title>
  <dc:creator>Dell</dc:creator>
  <cp:lastModifiedBy>Dell</cp:lastModifiedBy>
  <cp:revision>61</cp:revision>
  <dcterms:created xsi:type="dcterms:W3CDTF">2021-11-14T16:05:58Z</dcterms:created>
  <dcterms:modified xsi:type="dcterms:W3CDTF">2021-11-16T10:18:23Z</dcterms:modified>
</cp:coreProperties>
</file>