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67" r:id="rId5"/>
    <p:sldId id="26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815CD-08D0-40BB-B492-AC82E9398314}" v="276" dt="2021-11-16T16:32:53.548"/>
    <p1510:client id="{92144BA5-6522-41A9-B11C-D2891871D7BB}" v="221" dt="2021-11-16T18:51:46.601"/>
    <p1510:client id="{A4625DE5-4A67-4556-BA18-AA9F89527C0F}" v="132" dt="2021-11-16T15:47:45.107"/>
    <p1510:client id="{EE8F693E-4951-4978-898D-ACA8FCF3BA00}" v="312" dt="2021-11-16T17:36:38.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3709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8290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4590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0235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5888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4868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5032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6053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226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92929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11/16/2021</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551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11/16/2021</a:t>
            </a:fld>
            <a:endParaRPr lang="en-US"/>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92833745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7">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con&#10;&#10;Description automatically generated">
            <a:extLst>
              <a:ext uri="{FF2B5EF4-FFF2-40B4-BE49-F238E27FC236}">
                <a16:creationId xmlns:a16="http://schemas.microsoft.com/office/drawing/2014/main" id="{15CAFECA-3152-4201-8F30-911222DF96EA}"/>
              </a:ext>
            </a:extLst>
          </p:cNvPr>
          <p:cNvPicPr>
            <a:picLocks noChangeAspect="1"/>
          </p:cNvPicPr>
          <p:nvPr/>
        </p:nvPicPr>
        <p:blipFill rotWithShape="1">
          <a:blip r:embed="rId2"/>
          <a:srcRect t="5318" b="4682"/>
          <a:stretch/>
        </p:blipFill>
        <p:spPr>
          <a:xfrm>
            <a:off x="20" y="10"/>
            <a:ext cx="12191962" cy="6857990"/>
          </a:xfrm>
          <a:prstGeom prst="rect">
            <a:avLst/>
          </a:prstGeom>
        </p:spPr>
      </p:pic>
      <p:sp>
        <p:nvSpPr>
          <p:cNvPr id="129" name="Rectangle 129">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85812" y="2522070"/>
            <a:ext cx="4606621" cy="1533098"/>
          </a:xfrm>
        </p:spPr>
        <p:txBody>
          <a:bodyPr>
            <a:normAutofit/>
          </a:bodyPr>
          <a:lstStyle/>
          <a:p>
            <a:r>
              <a:rPr lang="en-US" sz="4000" b="1">
                <a:solidFill>
                  <a:srgbClr val="0070C0"/>
                </a:solidFill>
                <a:latin typeface="Calibri Light"/>
                <a:ea typeface="+mj-lt"/>
                <a:cs typeface="Calibri Light"/>
              </a:rPr>
              <a:t>GEL FILTRATION </a:t>
            </a:r>
            <a:br>
              <a:rPr lang="en-US" sz="4000" b="1">
                <a:solidFill>
                  <a:srgbClr val="0070C0"/>
                </a:solidFill>
                <a:latin typeface="Calibri Light"/>
                <a:ea typeface="+mj-lt"/>
                <a:cs typeface="Calibri Light"/>
              </a:rPr>
            </a:br>
            <a:r>
              <a:rPr lang="en-US" sz="4000" b="1">
                <a:solidFill>
                  <a:srgbClr val="0070C0"/>
                </a:solidFill>
                <a:latin typeface="Calibri Light"/>
                <a:ea typeface="+mj-lt"/>
                <a:cs typeface="Calibri Light"/>
              </a:rPr>
              <a:t>CHROMATOGRAPHY</a:t>
            </a:r>
            <a:endParaRPr lang="en-US" sz="4000" b="1">
              <a:solidFill>
                <a:srgbClr val="0070C0"/>
              </a:solidFill>
            </a:endParaRPr>
          </a:p>
        </p:txBody>
      </p:sp>
      <p:sp>
        <p:nvSpPr>
          <p:cNvPr id="3" name="Subtitle 2"/>
          <p:cNvSpPr>
            <a:spLocks noGrp="1"/>
          </p:cNvSpPr>
          <p:nvPr>
            <p:ph type="subTitle" idx="1"/>
          </p:nvPr>
        </p:nvSpPr>
        <p:spPr>
          <a:xfrm>
            <a:off x="3848670" y="3932059"/>
            <a:ext cx="4490112" cy="776419"/>
          </a:xfrm>
        </p:spPr>
        <p:txBody>
          <a:bodyPr vert="horz" lIns="91440" tIns="45720" rIns="91440" bIns="45720" rtlCol="0" anchor="t">
            <a:normAutofit fontScale="85000" lnSpcReduction="10000"/>
          </a:bodyPr>
          <a:lstStyle/>
          <a:p>
            <a:pPr>
              <a:lnSpc>
                <a:spcPct val="140000"/>
              </a:lnSpc>
            </a:pPr>
            <a:r>
              <a:rPr lang="en-US" sz="800"/>
              <a:t> </a:t>
            </a:r>
            <a:r>
              <a:rPr lang="en-US" sz="1200" b="1">
                <a:solidFill>
                  <a:srgbClr val="0070C0"/>
                </a:solidFill>
              </a:rPr>
              <a:t>DR RAJESH KUMAR</a:t>
            </a:r>
          </a:p>
          <a:p>
            <a:pPr>
              <a:lnSpc>
                <a:spcPct val="140000"/>
              </a:lnSpc>
            </a:pPr>
            <a:r>
              <a:rPr lang="en-US" sz="1200">
                <a:ea typeface="+mn-lt"/>
                <a:cs typeface="+mn-lt"/>
              </a:rPr>
              <a:t>Dept. Of Life Sciences,CSJMU</a:t>
            </a:r>
            <a:r>
              <a:rPr lang="en-US" sz="1200"/>
              <a:t> </a:t>
            </a:r>
          </a:p>
        </p:txBody>
      </p:sp>
      <p:grpSp>
        <p:nvGrpSpPr>
          <p:cNvPr id="131" name="Group 131">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33"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9857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A9E0-9670-424C-BDCD-E4F889E1B698}"/>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6D233323-5934-46B1-A6B8-5683A58AD3F0}"/>
              </a:ext>
            </a:extLst>
          </p:cNvPr>
          <p:cNvGraphicFramePr>
            <a:graphicFrameLocks noGrp="1"/>
          </p:cNvGraphicFramePr>
          <p:nvPr>
            <p:ph idx="1"/>
            <p:extLst>
              <p:ext uri="{D42A27DB-BD31-4B8C-83A1-F6EECF244321}">
                <p14:modId xmlns:p14="http://schemas.microsoft.com/office/powerpoint/2010/main" val="951305796"/>
              </p:ext>
            </p:extLst>
          </p:nvPr>
        </p:nvGraphicFramePr>
        <p:xfrm>
          <a:off x="1069975" y="1874838"/>
          <a:ext cx="9634536" cy="2452441"/>
        </p:xfrm>
        <a:graphic>
          <a:graphicData uri="http://schemas.openxmlformats.org/drawingml/2006/table">
            <a:tbl>
              <a:tblPr firstRow="1" bandRow="1">
                <a:tableStyleId>{5C22544A-7EE6-4342-B048-85BDC9FD1C3A}</a:tableStyleId>
              </a:tblPr>
              <a:tblGrid>
                <a:gridCol w="2408634">
                  <a:extLst>
                    <a:ext uri="{9D8B030D-6E8A-4147-A177-3AD203B41FA5}">
                      <a16:colId xmlns:a16="http://schemas.microsoft.com/office/drawing/2014/main" val="2261579671"/>
                    </a:ext>
                  </a:extLst>
                </a:gridCol>
                <a:gridCol w="2408634">
                  <a:extLst>
                    <a:ext uri="{9D8B030D-6E8A-4147-A177-3AD203B41FA5}">
                      <a16:colId xmlns:a16="http://schemas.microsoft.com/office/drawing/2014/main" val="3883672142"/>
                    </a:ext>
                  </a:extLst>
                </a:gridCol>
                <a:gridCol w="2408634">
                  <a:extLst>
                    <a:ext uri="{9D8B030D-6E8A-4147-A177-3AD203B41FA5}">
                      <a16:colId xmlns:a16="http://schemas.microsoft.com/office/drawing/2014/main" val="3038471660"/>
                    </a:ext>
                  </a:extLst>
                </a:gridCol>
                <a:gridCol w="2408634">
                  <a:extLst>
                    <a:ext uri="{9D8B030D-6E8A-4147-A177-3AD203B41FA5}">
                      <a16:colId xmlns:a16="http://schemas.microsoft.com/office/drawing/2014/main" val="3874216290"/>
                    </a:ext>
                  </a:extLst>
                </a:gridCol>
              </a:tblGrid>
              <a:tr h="0">
                <a:tc>
                  <a:txBody>
                    <a:bodyPr/>
                    <a:lstStyle/>
                    <a:p>
                      <a:pPr rtl="0" fontAlgn="base"/>
                      <a:r>
                        <a:rPr lang="en-US" sz="1100">
                          <a:effectLst/>
                        </a:rPr>
                        <a:t>Type </a:t>
                      </a:r>
                      <a:endParaRPr lang="en-US">
                        <a:effectLst/>
                      </a:endParaRPr>
                    </a:p>
                  </a:txBody>
                  <a:tcPr/>
                </a:tc>
                <a:tc>
                  <a:txBody>
                    <a:bodyPr/>
                    <a:lstStyle/>
                    <a:p>
                      <a:pPr rtl="0" fontAlgn="base"/>
                      <a:r>
                        <a:rPr lang="en-US" sz="1100">
                          <a:effectLst/>
                        </a:rPr>
                        <a:t>Approximate Agarose Concentration In %(w/v) </a:t>
                      </a:r>
                      <a:endParaRPr lang="en-US">
                        <a:effectLst/>
                      </a:endParaRPr>
                    </a:p>
                  </a:txBody>
                  <a:tcPr/>
                </a:tc>
                <a:tc gridSpan="2">
                  <a:txBody>
                    <a:bodyPr/>
                    <a:lstStyle/>
                    <a:p>
                      <a:pPr rtl="0" fontAlgn="base"/>
                      <a:r>
                        <a:rPr lang="en-US" sz="1100">
                          <a:effectLst/>
                        </a:rPr>
                        <a:t>Approximate Exclusion Mol. Wt.(Daltons) </a:t>
                      </a:r>
                      <a:endParaRPr lang="en-US">
                        <a:effectLst/>
                      </a:endParaRPr>
                    </a:p>
                  </a:txBody>
                  <a:tcPr/>
                </a:tc>
                <a:tc hMerge="1">
                  <a:txBody>
                    <a:bodyPr/>
                    <a:lstStyle/>
                    <a:p>
                      <a:endParaRPr lang="en-US"/>
                    </a:p>
                  </a:txBody>
                  <a:tcPr/>
                </a:tc>
                <a:extLst>
                  <a:ext uri="{0D108BD9-81ED-4DB2-BD59-A6C34878D82A}">
                    <a16:rowId xmlns:a16="http://schemas.microsoft.com/office/drawing/2014/main" val="1015466213"/>
                  </a:ext>
                </a:extLst>
              </a:tr>
              <a:tr h="958921">
                <a:tc>
                  <a:txBody>
                    <a:bodyPr/>
                    <a:lstStyle/>
                    <a:p>
                      <a:pPr rtl="0" fontAlgn="base"/>
                      <a:endParaRPr lang="en-US" sz="1100">
                        <a:effectLst/>
                      </a:endParaRPr>
                    </a:p>
                    <a:p>
                      <a:pPr lvl="0">
                        <a:buNone/>
                      </a:pPr>
                      <a:endParaRPr lang="en-US" sz="1100">
                        <a:effectLst/>
                      </a:endParaRPr>
                    </a:p>
                    <a:p>
                      <a:pPr lvl="0">
                        <a:buNone/>
                      </a:pPr>
                      <a:endParaRPr lang="en-US" sz="1100">
                        <a:effectLst/>
                      </a:endParaRPr>
                    </a:p>
                    <a:p>
                      <a:pPr lvl="0">
                        <a:buNone/>
                      </a:pPr>
                      <a:r>
                        <a:rPr lang="en-US" sz="1100">
                          <a:effectLst/>
                        </a:rPr>
                        <a:t>Sepharrose-2B </a:t>
                      </a:r>
                      <a:endParaRPr lang="en-US">
                        <a:effectLst/>
                      </a:endParaRPr>
                    </a:p>
                  </a:txBody>
                  <a:tcPr/>
                </a:tc>
                <a:tc>
                  <a:txBody>
                    <a:bodyPr/>
                    <a:lstStyle/>
                    <a:p>
                      <a:pPr rtl="0" fontAlgn="base"/>
                      <a:endParaRPr lang="en-US" sz="1100">
                        <a:effectLst/>
                      </a:endParaRPr>
                    </a:p>
                    <a:p>
                      <a:pPr lvl="0">
                        <a:buNone/>
                      </a:pPr>
                      <a:endParaRPr lang="en-US" sz="1100">
                        <a:effectLst/>
                      </a:endParaRPr>
                    </a:p>
                    <a:p>
                      <a:pPr lvl="0">
                        <a:buNone/>
                      </a:pPr>
                      <a:endParaRPr lang="en-US" sz="1100">
                        <a:effectLst/>
                      </a:endParaRPr>
                    </a:p>
                    <a:p>
                      <a:pPr lvl="0">
                        <a:buNone/>
                      </a:pPr>
                      <a:r>
                        <a:rPr lang="en-US" sz="1100">
                          <a:effectLst/>
                        </a:rPr>
                        <a:t>2 </a:t>
                      </a:r>
                      <a:endParaRPr lang="en-US">
                        <a:effectLst/>
                      </a:endParaRPr>
                    </a:p>
                  </a:txBody>
                  <a:tcPr/>
                </a:tc>
                <a:tc>
                  <a:txBody>
                    <a:bodyPr/>
                    <a:lstStyle/>
                    <a:p>
                      <a:pPr lvl="0" algn="ctr" rtl="0">
                        <a:buNone/>
                      </a:pPr>
                      <a:r>
                        <a:rPr lang="en-US" sz="1100">
                          <a:effectLst/>
                        </a:rPr>
                        <a:t>Polysaccharides </a:t>
                      </a:r>
                    </a:p>
                    <a:p>
                      <a:pPr lvl="0" algn="ctr">
                        <a:buNone/>
                      </a:pPr>
                      <a:endParaRPr lang="en-US" sz="1100">
                        <a:effectLst/>
                      </a:endParaRPr>
                    </a:p>
                    <a:p>
                      <a:pPr lvl="0" algn="ctr">
                        <a:buNone/>
                      </a:pPr>
                      <a:endParaRPr lang="en-US" sz="1100">
                        <a:effectLst/>
                      </a:endParaRPr>
                    </a:p>
                    <a:p>
                      <a:pPr lvl="0" algn="ctr">
                        <a:buNone/>
                      </a:pPr>
                      <a:r>
                        <a:rPr lang="en-US" sz="1100">
                          <a:effectLst/>
                        </a:rPr>
                        <a:t>20 X </a:t>
                      </a:r>
                      <a:r>
                        <a:rPr lang="en-US" sz="1100" b="0" i="0" u="none" strike="noStrike" noProof="0">
                          <a:effectLst/>
                        </a:rPr>
                        <a:t>10</a:t>
                      </a:r>
                      <a:r>
                        <a:rPr lang="en-US" sz="1100" b="0" i="0" u="none" strike="noStrike" baseline="30000" noProof="0">
                          <a:effectLst/>
                        </a:rPr>
                        <a:t>6</a:t>
                      </a:r>
                      <a:endParaRPr lang="en-US" sz="1100">
                        <a:effectLst/>
                      </a:endParaRPr>
                    </a:p>
                  </a:txBody>
                  <a:tcPr/>
                </a:tc>
                <a:tc>
                  <a:txBody>
                    <a:bodyPr/>
                    <a:lstStyle/>
                    <a:p>
                      <a:pPr lvl="0" algn="ctr" rtl="0">
                        <a:buNone/>
                      </a:pPr>
                      <a:r>
                        <a:rPr lang="en-US" sz="1100">
                          <a:effectLst/>
                        </a:rPr>
                        <a:t> Protein </a:t>
                      </a:r>
                    </a:p>
                    <a:p>
                      <a:pPr lvl="0" algn="ctr">
                        <a:buNone/>
                      </a:pPr>
                      <a:endParaRPr lang="en-US" sz="1100">
                        <a:effectLst/>
                      </a:endParaRPr>
                    </a:p>
                    <a:p>
                      <a:pPr lvl="0" algn="ctr">
                        <a:buNone/>
                      </a:pPr>
                      <a:r>
                        <a:rPr lang="en-US" sz="1100">
                          <a:effectLst/>
                        </a:rPr>
                        <a:t>40 X </a:t>
                      </a:r>
                      <a:r>
                        <a:rPr lang="en-US" sz="1100" b="0" i="0" u="none" strike="noStrike" noProof="0">
                          <a:effectLst/>
                          <a:latin typeface="Avenir Next LT Pro"/>
                        </a:rPr>
                        <a:t>10</a:t>
                      </a:r>
                      <a:r>
                        <a:rPr lang="en-US" sz="1100" b="0" i="0" u="none" strike="noStrike" baseline="30000" noProof="0">
                          <a:effectLst/>
                          <a:latin typeface="Avenir Next LT Pro"/>
                        </a:rPr>
                        <a:t>6</a:t>
                      </a:r>
                      <a:endParaRPr lang="en-US" sz="1100">
                        <a:effectLst/>
                      </a:endParaRPr>
                    </a:p>
                  </a:txBody>
                  <a:tcPr/>
                </a:tc>
                <a:extLst>
                  <a:ext uri="{0D108BD9-81ED-4DB2-BD59-A6C34878D82A}">
                    <a16:rowId xmlns:a16="http://schemas.microsoft.com/office/drawing/2014/main" val="1452770907"/>
                  </a:ext>
                </a:extLst>
              </a:tr>
              <a:tr h="190500">
                <a:tc>
                  <a:txBody>
                    <a:bodyPr/>
                    <a:lstStyle/>
                    <a:p>
                      <a:pPr rtl="0" fontAlgn="base"/>
                      <a:r>
                        <a:rPr lang="en-US" sz="1100">
                          <a:effectLst/>
                        </a:rPr>
                        <a:t>Sepharrose-4B </a:t>
                      </a:r>
                      <a:endParaRPr lang="en-US">
                        <a:effectLst/>
                      </a:endParaRPr>
                    </a:p>
                    <a:p>
                      <a:pPr rtl="0" fontAlgn="base"/>
                      <a:endParaRPr lang="en-US">
                        <a:effectLst/>
                      </a:endParaRPr>
                    </a:p>
                  </a:txBody>
                  <a:tcPr/>
                </a:tc>
                <a:tc>
                  <a:txBody>
                    <a:bodyPr/>
                    <a:lstStyle/>
                    <a:p>
                      <a:pPr rtl="0" fontAlgn="base"/>
                      <a:r>
                        <a:rPr lang="en-US" sz="1100">
                          <a:effectLst/>
                        </a:rPr>
                        <a:t>4 </a:t>
                      </a:r>
                      <a:endParaRPr lang="en-US">
                        <a:effectLst/>
                      </a:endParaRPr>
                    </a:p>
                  </a:txBody>
                  <a:tcPr/>
                </a:tc>
                <a:tc>
                  <a:txBody>
                    <a:bodyPr/>
                    <a:lstStyle/>
                    <a:p>
                      <a:pPr algn="ctr" rtl="0" fontAlgn="base"/>
                      <a:r>
                        <a:rPr lang="en-US" sz="1100">
                          <a:effectLst/>
                        </a:rPr>
                        <a:t>5 X 10</a:t>
                      </a:r>
                      <a:r>
                        <a:rPr lang="en-US" sz="850" baseline="30000">
                          <a:effectLst/>
                        </a:rPr>
                        <a:t>6</a:t>
                      </a:r>
                      <a:r>
                        <a:rPr lang="en-US" sz="850">
                          <a:effectLst/>
                        </a:rPr>
                        <a:t> </a:t>
                      </a:r>
                      <a:endParaRPr lang="en-US">
                        <a:effectLst/>
                      </a:endParaRPr>
                    </a:p>
                  </a:txBody>
                  <a:tcPr/>
                </a:tc>
                <a:tc>
                  <a:txBody>
                    <a:bodyPr/>
                    <a:lstStyle/>
                    <a:p>
                      <a:pPr algn="ctr" rtl="0" fontAlgn="base"/>
                      <a:r>
                        <a:rPr lang="en-US" sz="1100">
                          <a:effectLst/>
                        </a:rPr>
                        <a:t>20 X 10</a:t>
                      </a:r>
                      <a:r>
                        <a:rPr lang="en-US" sz="850" baseline="30000">
                          <a:effectLst/>
                        </a:rPr>
                        <a:t>6</a:t>
                      </a:r>
                      <a:r>
                        <a:rPr lang="en-US" sz="850">
                          <a:effectLst/>
                        </a:rPr>
                        <a:t> </a:t>
                      </a:r>
                      <a:endParaRPr lang="en-US">
                        <a:effectLst/>
                      </a:endParaRPr>
                    </a:p>
                  </a:txBody>
                  <a:tcPr/>
                </a:tc>
                <a:extLst>
                  <a:ext uri="{0D108BD9-81ED-4DB2-BD59-A6C34878D82A}">
                    <a16:rowId xmlns:a16="http://schemas.microsoft.com/office/drawing/2014/main" val="2581792618"/>
                  </a:ext>
                </a:extLst>
              </a:tr>
              <a:tr h="190500">
                <a:tc>
                  <a:txBody>
                    <a:bodyPr/>
                    <a:lstStyle/>
                    <a:p>
                      <a:pPr rtl="0" fontAlgn="base"/>
                      <a:r>
                        <a:rPr lang="en-US" sz="1100">
                          <a:effectLst/>
                        </a:rPr>
                        <a:t>Sepharrose-6B </a:t>
                      </a:r>
                      <a:endParaRPr lang="en-US">
                        <a:effectLst/>
                      </a:endParaRPr>
                    </a:p>
                    <a:p>
                      <a:pPr rtl="0" fontAlgn="base"/>
                      <a:endParaRPr lang="en-US">
                        <a:effectLst/>
                      </a:endParaRPr>
                    </a:p>
                  </a:txBody>
                  <a:tcPr/>
                </a:tc>
                <a:tc>
                  <a:txBody>
                    <a:bodyPr/>
                    <a:lstStyle/>
                    <a:p>
                      <a:pPr rtl="0" fontAlgn="base"/>
                      <a:r>
                        <a:rPr lang="en-US" sz="1100">
                          <a:effectLst/>
                        </a:rPr>
                        <a:t>6 </a:t>
                      </a:r>
                      <a:endParaRPr lang="en-US">
                        <a:effectLst/>
                      </a:endParaRPr>
                    </a:p>
                  </a:txBody>
                  <a:tcPr/>
                </a:tc>
                <a:tc>
                  <a:txBody>
                    <a:bodyPr/>
                    <a:lstStyle/>
                    <a:p>
                      <a:pPr algn="ctr" rtl="0" fontAlgn="base"/>
                      <a:r>
                        <a:rPr lang="en-US" sz="1100">
                          <a:effectLst/>
                        </a:rPr>
                        <a:t>1 X 10</a:t>
                      </a:r>
                      <a:r>
                        <a:rPr lang="en-US" sz="850" baseline="30000">
                          <a:effectLst/>
                        </a:rPr>
                        <a:t>6</a:t>
                      </a:r>
                      <a:r>
                        <a:rPr lang="en-US" sz="850">
                          <a:effectLst/>
                        </a:rPr>
                        <a:t> </a:t>
                      </a:r>
                      <a:endParaRPr lang="en-US">
                        <a:effectLst/>
                      </a:endParaRPr>
                    </a:p>
                  </a:txBody>
                  <a:tcPr/>
                </a:tc>
                <a:tc>
                  <a:txBody>
                    <a:bodyPr/>
                    <a:lstStyle/>
                    <a:p>
                      <a:pPr algn="ctr" rtl="0" fontAlgn="base"/>
                      <a:r>
                        <a:rPr lang="en-US" sz="1100">
                          <a:effectLst/>
                        </a:rPr>
                        <a:t>4 X 10</a:t>
                      </a:r>
                      <a:r>
                        <a:rPr lang="en-US" sz="850" baseline="30000">
                          <a:effectLst/>
                        </a:rPr>
                        <a:t>6</a:t>
                      </a:r>
                      <a:r>
                        <a:rPr lang="en-US" sz="850">
                          <a:effectLst/>
                        </a:rPr>
                        <a:t> </a:t>
                      </a:r>
                      <a:endParaRPr lang="en-US">
                        <a:effectLst/>
                      </a:endParaRPr>
                    </a:p>
                  </a:txBody>
                  <a:tcPr/>
                </a:tc>
                <a:extLst>
                  <a:ext uri="{0D108BD9-81ED-4DB2-BD59-A6C34878D82A}">
                    <a16:rowId xmlns:a16="http://schemas.microsoft.com/office/drawing/2014/main" val="3973456353"/>
                  </a:ext>
                </a:extLst>
              </a:tr>
            </a:tbl>
          </a:graphicData>
        </a:graphic>
      </p:graphicFrame>
    </p:spTree>
    <p:extLst>
      <p:ext uri="{BB962C8B-B14F-4D97-AF65-F5344CB8AC3E}">
        <p14:creationId xmlns:p14="http://schemas.microsoft.com/office/powerpoint/2010/main" val="2826144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8FE6-A54D-4D1B-84DB-9C1E9E92A284}"/>
              </a:ext>
            </a:extLst>
          </p:cNvPr>
          <p:cNvSpPr>
            <a:spLocks noGrp="1"/>
          </p:cNvSpPr>
          <p:nvPr>
            <p:ph type="title"/>
          </p:nvPr>
        </p:nvSpPr>
        <p:spPr/>
        <p:txBody>
          <a:bodyPr/>
          <a:lstStyle/>
          <a:p>
            <a:r>
              <a:rPr lang="en-US" b="1">
                <a:solidFill>
                  <a:srgbClr val="0070C0"/>
                </a:solidFill>
                <a:latin typeface="Calibri Light"/>
                <a:ea typeface="+mj-lt"/>
                <a:cs typeface="+mj-lt"/>
              </a:rPr>
              <a:t>CHARACTERISTICS OF GEL MATRIX</a:t>
            </a:r>
          </a:p>
        </p:txBody>
      </p:sp>
      <p:sp>
        <p:nvSpPr>
          <p:cNvPr id="3" name="Content Placeholder 2">
            <a:extLst>
              <a:ext uri="{FF2B5EF4-FFF2-40B4-BE49-F238E27FC236}">
                <a16:creationId xmlns:a16="http://schemas.microsoft.com/office/drawing/2014/main" id="{F155EEF1-C230-4439-B0FB-1269D29CA23B}"/>
              </a:ext>
            </a:extLst>
          </p:cNvPr>
          <p:cNvSpPr>
            <a:spLocks noGrp="1"/>
          </p:cNvSpPr>
          <p:nvPr>
            <p:ph idx="1"/>
          </p:nvPr>
        </p:nvSpPr>
        <p:spPr>
          <a:xfrm>
            <a:off x="1069848" y="1874520"/>
            <a:ext cx="9634011" cy="4509313"/>
          </a:xfrm>
        </p:spPr>
        <p:txBody>
          <a:bodyPr vert="horz" lIns="91440" tIns="45720" rIns="91440" bIns="45720" rtlCol="0" anchor="t">
            <a:normAutofit fontScale="92500" lnSpcReduction="20000"/>
          </a:bodyPr>
          <a:lstStyle/>
          <a:p>
            <a:pPr marL="0" indent="0">
              <a:buNone/>
            </a:pPr>
            <a:r>
              <a:rPr lang="en-US">
                <a:ea typeface="+mn-lt"/>
                <a:cs typeface="+mn-lt"/>
              </a:rPr>
              <a:t>The characteristics of such gels are enumerated below:</a:t>
            </a:r>
          </a:p>
          <a:p>
            <a:pPr marL="0" indent="0">
              <a:buClr>
                <a:srgbClr val="C3B2A7"/>
              </a:buClr>
              <a:buNone/>
            </a:pPr>
            <a:r>
              <a:rPr lang="en-US">
                <a:ea typeface="+mn-lt"/>
                <a:cs typeface="+mn-lt"/>
              </a:rPr>
              <a:t> (a) Chemically inert: The gel matrix should be inert. Any chemical interaction between the matrix and solutes may lead to irreversible binding to the gel material and chemical alterations of labile substances. </a:t>
            </a:r>
          </a:p>
          <a:p>
            <a:pPr marL="0" indent="0">
              <a:buClr>
                <a:srgbClr val="C3B2A7"/>
              </a:buClr>
              <a:buNone/>
            </a:pPr>
            <a:r>
              <a:rPr lang="en-US">
                <a:ea typeface="+mn-lt"/>
                <a:cs typeface="+mn-lt"/>
              </a:rPr>
              <a:t>(b) Stability: The matrix must be stable over a wide range of pH and temperature. </a:t>
            </a:r>
          </a:p>
          <a:p>
            <a:pPr marL="0" indent="0">
              <a:buClr>
                <a:srgbClr val="C3B2A7"/>
              </a:buClr>
              <a:buNone/>
            </a:pPr>
            <a:r>
              <a:rPr lang="en-US">
                <a:ea typeface="+mn-lt"/>
                <a:cs typeface="+mn-lt"/>
              </a:rPr>
              <a:t>(c) Controlled particle size and size distribution: The particle-size must possess good flow rate characteristics. Therefore, it is essential that the particle size distribution be as narrow as possible. </a:t>
            </a:r>
          </a:p>
          <a:p>
            <a:pPr marL="0" indent="0">
              <a:buClr>
                <a:srgbClr val="C3B2A7"/>
              </a:buClr>
              <a:buNone/>
            </a:pPr>
            <a:r>
              <a:rPr lang="en-US">
                <a:ea typeface="+mn-lt"/>
                <a:cs typeface="+mn-lt"/>
              </a:rPr>
              <a:t>(d) Mechanically rigid: This is essential for the gel particles, so as to prevent deformation by the forces caused by the flow of liquid (solvent) </a:t>
            </a:r>
          </a:p>
          <a:p>
            <a:pPr>
              <a:buClr>
                <a:srgbClr val="C3B2A7"/>
              </a:buClr>
            </a:pPr>
            <a:endParaRPr lang="en-US">
              <a:ea typeface="+mn-lt"/>
              <a:cs typeface="+mn-lt"/>
            </a:endParaRPr>
          </a:p>
          <a:p>
            <a:pPr>
              <a:buClr>
                <a:srgbClr val="C3B2A7"/>
              </a:buClr>
            </a:pPr>
            <a:endParaRPr lang="en-US"/>
          </a:p>
        </p:txBody>
      </p:sp>
    </p:spTree>
    <p:extLst>
      <p:ext uri="{BB962C8B-B14F-4D97-AF65-F5344CB8AC3E}">
        <p14:creationId xmlns:p14="http://schemas.microsoft.com/office/powerpoint/2010/main" val="81685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B66E93-6245-4B62-9A31-48C54C8BAC18}"/>
              </a:ext>
            </a:extLst>
          </p:cNvPr>
          <p:cNvSpPr>
            <a:spLocks noGrp="1"/>
          </p:cNvSpPr>
          <p:nvPr>
            <p:ph type="title"/>
          </p:nvPr>
        </p:nvSpPr>
        <p:spPr>
          <a:xfrm>
            <a:off x="1073811" y="718366"/>
            <a:ext cx="10013195" cy="1158387"/>
          </a:xfrm>
        </p:spPr>
        <p:txBody>
          <a:bodyPr>
            <a:noAutofit/>
          </a:bodyPr>
          <a:lstStyle/>
          <a:p>
            <a:pPr>
              <a:lnSpc>
                <a:spcPct val="90000"/>
              </a:lnSpc>
            </a:pPr>
            <a:r>
              <a:rPr lang="en-US" sz="3600" b="1">
                <a:solidFill>
                  <a:srgbClr val="0070C0"/>
                </a:solidFill>
                <a:latin typeface="Calibri Light"/>
                <a:ea typeface="+mj-lt"/>
                <a:cs typeface="+mj-lt"/>
              </a:rPr>
              <a:t>APPLICATIONS OF GEL FILTRATION CHROMATOGRAPHY</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840089-0CA8-4087-AA25-4461DECDA222}"/>
              </a:ext>
            </a:extLst>
          </p:cNvPr>
          <p:cNvSpPr>
            <a:spLocks noGrp="1"/>
          </p:cNvSpPr>
          <p:nvPr>
            <p:ph idx="1"/>
          </p:nvPr>
        </p:nvSpPr>
        <p:spPr>
          <a:xfrm>
            <a:off x="2503967" y="2478755"/>
            <a:ext cx="7598826" cy="2945618"/>
          </a:xfrm>
        </p:spPr>
        <p:txBody>
          <a:bodyPr vert="horz" lIns="91440" tIns="45720" rIns="91440" bIns="45720" rtlCol="0">
            <a:normAutofit/>
          </a:bodyPr>
          <a:lstStyle/>
          <a:p>
            <a:pPr marL="0" indent="0">
              <a:lnSpc>
                <a:spcPct val="140000"/>
              </a:lnSpc>
              <a:buNone/>
            </a:pPr>
            <a:r>
              <a:rPr lang="en-US" sz="1300">
                <a:ea typeface="+mn-lt"/>
                <a:cs typeface="+mn-lt"/>
              </a:rPr>
              <a:t>There are many different applications of gel permeation chromatography. These have been employed in biomedical research problems and clinical laboratory. These include:</a:t>
            </a:r>
            <a:endParaRPr lang="en-US" sz="1300"/>
          </a:p>
          <a:p>
            <a:pPr marL="0" indent="0">
              <a:lnSpc>
                <a:spcPct val="140000"/>
              </a:lnSpc>
              <a:buClr>
                <a:srgbClr val="C3B2A7"/>
              </a:buClr>
              <a:buNone/>
            </a:pPr>
            <a:r>
              <a:rPr lang="en-US" sz="1300">
                <a:ea typeface="+mn-lt"/>
                <a:cs typeface="+mn-lt"/>
              </a:rPr>
              <a:t>(</a:t>
            </a:r>
            <a:r>
              <a:rPr lang="en-US" sz="1300" err="1">
                <a:ea typeface="+mn-lt"/>
                <a:cs typeface="+mn-lt"/>
              </a:rPr>
              <a:t>i</a:t>
            </a:r>
            <a:r>
              <a:rPr lang="en-US" sz="1300">
                <a:ea typeface="+mn-lt"/>
                <a:cs typeface="+mn-lt"/>
              </a:rPr>
              <a:t>) Separation of polysaccharides, enzymes, antibodies and other proteins.</a:t>
            </a:r>
          </a:p>
          <a:p>
            <a:pPr marL="0" indent="0">
              <a:lnSpc>
                <a:spcPct val="140000"/>
              </a:lnSpc>
              <a:buClr>
                <a:srgbClr val="C3B2A7"/>
              </a:buClr>
              <a:buNone/>
            </a:pPr>
            <a:r>
              <a:rPr lang="en-US" sz="1300">
                <a:ea typeface="+mn-lt"/>
                <a:cs typeface="+mn-lt"/>
              </a:rPr>
              <a:t>(ii) Separation of nonpolar species such as triglycerides in non-aqueous mobile phases. </a:t>
            </a:r>
          </a:p>
          <a:p>
            <a:pPr marL="0" indent="0">
              <a:lnSpc>
                <a:spcPct val="140000"/>
              </a:lnSpc>
              <a:buClr>
                <a:srgbClr val="C3B2A7"/>
              </a:buClr>
              <a:buNone/>
            </a:pPr>
            <a:r>
              <a:rPr lang="en-US" sz="1300">
                <a:ea typeface="+mn-lt"/>
                <a:cs typeface="+mn-lt"/>
              </a:rPr>
              <a:t>(iii) Desalting process i.e., removal of salt and buffer ions from protein solutions as an alternative to dialysis.        </a:t>
            </a:r>
          </a:p>
          <a:p>
            <a:pPr marL="0" indent="0">
              <a:lnSpc>
                <a:spcPct val="140000"/>
              </a:lnSpc>
              <a:buClr>
                <a:srgbClr val="C3B2A7"/>
              </a:buClr>
              <a:buNone/>
            </a:pPr>
            <a:r>
              <a:rPr lang="en-US" sz="1300">
                <a:ea typeface="+mn-lt"/>
                <a:cs typeface="+mn-lt"/>
              </a:rPr>
              <a:t>(iv) Phenol removal from nucleic acid preparations. </a:t>
            </a:r>
          </a:p>
          <a:p>
            <a:pPr marL="0" indent="0">
              <a:lnSpc>
                <a:spcPct val="140000"/>
              </a:lnSpc>
              <a:buClr>
                <a:srgbClr val="C3B2A7"/>
              </a:buClr>
              <a:buNone/>
            </a:pPr>
            <a:r>
              <a:rPr lang="en-US" sz="1300">
                <a:ea typeface="+mn-lt"/>
                <a:cs typeface="+mn-lt"/>
              </a:rPr>
              <a:t>(v) Removal of products, viz., co-tactors and inhibitors from enzymes.</a:t>
            </a:r>
          </a:p>
          <a:p>
            <a:pPr>
              <a:lnSpc>
                <a:spcPct val="140000"/>
              </a:lnSpc>
              <a:buClr>
                <a:srgbClr val="C3B2A7"/>
              </a:buClr>
            </a:pPr>
            <a:endParaRPr lang="en-US" sz="1300"/>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4236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B8EE5-CE4B-4B8C-9264-868FAB2BEDB6}"/>
              </a:ext>
            </a:extLst>
          </p:cNvPr>
          <p:cNvSpPr>
            <a:spLocks noGrp="1"/>
          </p:cNvSpPr>
          <p:nvPr>
            <p:ph type="title"/>
          </p:nvPr>
        </p:nvSpPr>
        <p:spPr>
          <a:xfrm>
            <a:off x="1073811" y="718366"/>
            <a:ext cx="9483513" cy="944656"/>
          </a:xfrm>
        </p:spPr>
        <p:txBody>
          <a:bodyPr>
            <a:normAutofit/>
          </a:bodyPr>
          <a:lstStyle/>
          <a:p>
            <a:r>
              <a:rPr lang="en-US">
                <a:solidFill>
                  <a:srgbClr val="0070C0"/>
                </a:solidFill>
                <a:ea typeface="+mj-lt"/>
                <a:cs typeface="+mj-lt"/>
              </a:rPr>
              <a:t>bibliography</a:t>
            </a:r>
            <a:endParaRPr lang="en-US">
              <a:solidFill>
                <a:srgbClr val="0070C0"/>
              </a:solidFill>
            </a:endParaRPr>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2790C2-35BF-42E6-8A3F-15A5A1F0C2CB}"/>
              </a:ext>
            </a:extLst>
          </p:cNvPr>
          <p:cNvSpPr>
            <a:spLocks noGrp="1"/>
          </p:cNvSpPr>
          <p:nvPr>
            <p:ph idx="1"/>
          </p:nvPr>
        </p:nvSpPr>
        <p:spPr>
          <a:xfrm>
            <a:off x="2503967" y="2478755"/>
            <a:ext cx="7598826" cy="2945618"/>
          </a:xfrm>
        </p:spPr>
        <p:txBody>
          <a:bodyPr vert="horz" lIns="91440" tIns="45720" rIns="91440" bIns="45720" rtlCol="0" anchor="t">
            <a:normAutofit lnSpcReduction="10000"/>
          </a:bodyPr>
          <a:lstStyle/>
          <a:p>
            <a:r>
              <a:rPr lang="en-US" sz="2400"/>
              <a:t>Textbook of Analytical Chemistry by G.D. Christian</a:t>
            </a:r>
          </a:p>
          <a:p>
            <a:pPr>
              <a:buClr>
                <a:srgbClr val="C3B2A7"/>
              </a:buClr>
            </a:pPr>
            <a:r>
              <a:rPr lang="en-US" sz="2400"/>
              <a:t>J.A. Dean ,Chemical Separation Methods , New York </a:t>
            </a:r>
          </a:p>
          <a:p>
            <a:pPr>
              <a:buClr>
                <a:srgbClr val="C3B2A7"/>
              </a:buClr>
            </a:pPr>
            <a:r>
              <a:rPr lang="en-US" sz="2400"/>
              <a:t>Textbook of current status of  Chromatography </a:t>
            </a:r>
            <a:r>
              <a:rPr lang="en-US" sz="2400">
                <a:ea typeface="+mn-lt"/>
                <a:cs typeface="+mn-lt"/>
              </a:rPr>
              <a:t>by K.P. Hupe</a:t>
            </a:r>
            <a:r>
              <a:rPr lang="en-US">
                <a:ea typeface="+mn-lt"/>
                <a:cs typeface="+mn-lt"/>
              </a:rPr>
              <a:t> </a:t>
            </a:r>
            <a:r>
              <a:rPr lang="en-US"/>
              <a:t> </a:t>
            </a:r>
          </a:p>
          <a:p>
            <a:pPr>
              <a:buClr>
                <a:srgbClr val="C3B2A7"/>
              </a:buClr>
            </a:pPr>
            <a:endParaRPr lang="en-US"/>
          </a:p>
          <a:p>
            <a:pPr>
              <a:buClr>
                <a:srgbClr val="C3B2A7"/>
              </a:buClr>
            </a:pPr>
            <a:endParaRPr lang="en-US"/>
          </a:p>
          <a:p>
            <a:pPr>
              <a:buClr>
                <a:srgbClr val="C3B2A7"/>
              </a:buClr>
            </a:pPr>
            <a:endParaRPr lang="en-US"/>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527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76300"/>
            <a:ext cx="10775021" cy="51152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D70D3-2EC9-4F6F-BFD8-8AFBA1EBED07}"/>
              </a:ext>
            </a:extLst>
          </p:cNvPr>
          <p:cNvSpPr>
            <a:spLocks noGrp="1"/>
          </p:cNvSpPr>
          <p:nvPr>
            <p:ph type="title"/>
          </p:nvPr>
        </p:nvSpPr>
        <p:spPr>
          <a:xfrm>
            <a:off x="1335954" y="1165965"/>
            <a:ext cx="8579011" cy="1164425"/>
          </a:xfrm>
        </p:spPr>
        <p:txBody>
          <a:bodyPr>
            <a:normAutofit/>
          </a:bodyPr>
          <a:lstStyle/>
          <a:p>
            <a:r>
              <a:rPr lang="en-US" b="1">
                <a:solidFill>
                  <a:srgbClr val="0070C0"/>
                </a:solidFill>
                <a:latin typeface="Calibri Light"/>
                <a:ea typeface="+mj-lt"/>
                <a:cs typeface="+mj-lt"/>
              </a:rPr>
              <a:t>INTRODUCTION</a:t>
            </a:r>
          </a:p>
        </p:txBody>
      </p:sp>
      <p:sp>
        <p:nvSpPr>
          <p:cNvPr id="3" name="Content Placeholder 2">
            <a:extLst>
              <a:ext uri="{FF2B5EF4-FFF2-40B4-BE49-F238E27FC236}">
                <a16:creationId xmlns:a16="http://schemas.microsoft.com/office/drawing/2014/main" id="{18427542-87D4-4418-8991-AB8CEE39C8E8}"/>
              </a:ext>
            </a:extLst>
          </p:cNvPr>
          <p:cNvSpPr>
            <a:spLocks noGrp="1"/>
          </p:cNvSpPr>
          <p:nvPr>
            <p:ph idx="1"/>
          </p:nvPr>
        </p:nvSpPr>
        <p:spPr>
          <a:xfrm>
            <a:off x="2292824" y="2638477"/>
            <a:ext cx="7622141" cy="3031364"/>
          </a:xfrm>
        </p:spPr>
        <p:txBody>
          <a:bodyPr vert="horz" lIns="91440" tIns="45720" rIns="91440" bIns="45720" rtlCol="0" anchor="t">
            <a:normAutofit/>
          </a:bodyPr>
          <a:lstStyle/>
          <a:p>
            <a:pPr marL="0" indent="0">
              <a:lnSpc>
                <a:spcPct val="140000"/>
              </a:lnSpc>
              <a:buNone/>
            </a:pPr>
            <a:r>
              <a:rPr lang="en-US" sz="1900">
                <a:ea typeface="+mn-lt"/>
                <a:cs typeface="+mn-lt"/>
              </a:rPr>
              <a:t>Gel Filtration  is a separation technique which is strictly based on molecular size. It is a helpful method to separate the macromolecule of different sizes from one another. It is also known as Gel permeation, molecular, size exclusion or molecular sieve chromatography. Water is a mobile phase in Gel filtration chromatography whereas organic solvent used as a mobile phase in case of Gel permeation Chromatography. </a:t>
            </a:r>
            <a:endParaRPr lang="en-US" sz="1900"/>
          </a:p>
        </p:txBody>
      </p:sp>
      <p:grpSp>
        <p:nvGrpSpPr>
          <p:cNvPr id="12" name="Group 11">
            <a:extLst>
              <a:ext uri="{FF2B5EF4-FFF2-40B4-BE49-F238E27FC236}">
                <a16:creationId xmlns:a16="http://schemas.microsoft.com/office/drawing/2014/main" id="{60756232-7BA9-4CEA-9C9D-67E53C91BF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16220" y="31138"/>
            <a:ext cx="521147" cy="6782575"/>
            <a:chOff x="11016220" y="-64032"/>
            <a:chExt cx="521147" cy="6858421"/>
          </a:xfrm>
          <a:solidFill>
            <a:schemeClr val="bg2">
              <a:lumMod val="90000"/>
            </a:schemeClr>
          </a:solidFill>
        </p:grpSpPr>
        <p:sp>
          <p:nvSpPr>
            <p:cNvPr id="13"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41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040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04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80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090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896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846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102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9476" y="150022"/>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2697" y="439271"/>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515" y="994258"/>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817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31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3854" y="764600"/>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8602" y="1148853"/>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22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826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776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287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122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660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9592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840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8130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080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552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3170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461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07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41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481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910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642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83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4251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974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803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013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36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45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6570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178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260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074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524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4501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2775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16905" y="2952119"/>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217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3664" y="5750749"/>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099061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0692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33470" y="6684748"/>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352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2771" y="-4523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794267EB-8640-4DF3-9F5F-F389951094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81725" y="40255"/>
            <a:ext cx="503194" cy="6764629"/>
            <a:chOff x="11581725" y="-50217"/>
            <a:chExt cx="503194" cy="6814823"/>
          </a:xfrm>
        </p:grpSpPr>
        <p:sp>
          <p:nvSpPr>
            <p:cNvPr id="72" name="Freeform 8">
              <a:extLst>
                <a:ext uri="{FF2B5EF4-FFF2-40B4-BE49-F238E27FC236}">
                  <a16:creationId xmlns:a16="http://schemas.microsoft.com/office/drawing/2014/main" id="{62E43E43-4CB1-436A-8F39-FDA46F3845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9500" y="665496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43">
              <a:extLst>
                <a:ext uri="{FF2B5EF4-FFF2-40B4-BE49-F238E27FC236}">
                  <a16:creationId xmlns:a16="http://schemas.microsoft.com/office/drawing/2014/main" id="{01953B1A-913D-4BC4-AD4F-7DCC6BB0A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75602" y="79700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1">
              <a:extLst>
                <a:ext uri="{FF2B5EF4-FFF2-40B4-BE49-F238E27FC236}">
                  <a16:creationId xmlns:a16="http://schemas.microsoft.com/office/drawing/2014/main" id="{6085CF7C-052A-40B4-A519-5B9C532D8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8571" y="95141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2">
              <a:extLst>
                <a:ext uri="{FF2B5EF4-FFF2-40B4-BE49-F238E27FC236}">
                  <a16:creationId xmlns:a16="http://schemas.microsoft.com/office/drawing/2014/main" id="{6A30D3AB-0061-492B-87F5-7F8512F49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45576" y="38698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3">
              <a:extLst>
                <a:ext uri="{FF2B5EF4-FFF2-40B4-BE49-F238E27FC236}">
                  <a16:creationId xmlns:a16="http://schemas.microsoft.com/office/drawing/2014/main" id="{69A009B8-1C16-4886-84BE-F36873A8F5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657" y="1190192"/>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4">
              <a:extLst>
                <a:ext uri="{FF2B5EF4-FFF2-40B4-BE49-F238E27FC236}">
                  <a16:creationId xmlns:a16="http://schemas.microsoft.com/office/drawing/2014/main" id="{4262414F-5D33-444C-81D6-D059EC05DA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504" y="55061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5">
              <a:extLst>
                <a:ext uri="{FF2B5EF4-FFF2-40B4-BE49-F238E27FC236}">
                  <a16:creationId xmlns:a16="http://schemas.microsoft.com/office/drawing/2014/main" id="{A035666B-2FAB-4FD6-9ADA-4770A33B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517" y="139979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6">
              <a:extLst>
                <a:ext uri="{FF2B5EF4-FFF2-40B4-BE49-F238E27FC236}">
                  <a16:creationId xmlns:a16="http://schemas.microsoft.com/office/drawing/2014/main" id="{BC45742B-781F-43CF-967D-04E8532B5D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36213" y="2229829"/>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7">
              <a:extLst>
                <a:ext uri="{FF2B5EF4-FFF2-40B4-BE49-F238E27FC236}">
                  <a16:creationId xmlns:a16="http://schemas.microsoft.com/office/drawing/2014/main" id="{9A565171-85E6-47B4-96D9-A815A5A608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2666" y="1609538"/>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2116" y="19189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60">
              <a:extLst>
                <a:ext uri="{FF2B5EF4-FFF2-40B4-BE49-F238E27FC236}">
                  <a16:creationId xmlns:a16="http://schemas.microsoft.com/office/drawing/2014/main" id="{79D613E3-CA24-4F43-A0A9-345387044C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7347" y="1839332"/>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1">
              <a:extLst>
                <a:ext uri="{FF2B5EF4-FFF2-40B4-BE49-F238E27FC236}">
                  <a16:creationId xmlns:a16="http://schemas.microsoft.com/office/drawing/2014/main" id="{0C069C76-F3AB-4A56-AB65-D9837622A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3644" y="2073692"/>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288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525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991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96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79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35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437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434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14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0699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32">
              <a:extLst>
                <a:ext uri="{FF2B5EF4-FFF2-40B4-BE49-F238E27FC236}">
                  <a16:creationId xmlns:a16="http://schemas.microsoft.com/office/drawing/2014/main" id="{C0CE652D-B224-4EC0-A270-14E78D333F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5689" y="3232568"/>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33">
              <a:extLst>
                <a:ext uri="{FF2B5EF4-FFF2-40B4-BE49-F238E27FC236}">
                  <a16:creationId xmlns:a16="http://schemas.microsoft.com/office/drawing/2014/main" id="{37E8E3DB-6FB9-4F73-B1D1-F3B3A3C101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602" y="4323879"/>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4">
              <a:extLst>
                <a:ext uri="{FF2B5EF4-FFF2-40B4-BE49-F238E27FC236}">
                  <a16:creationId xmlns:a16="http://schemas.microsoft.com/office/drawing/2014/main" id="{FA7E6C6A-13E7-43F5-9891-23A9983AEB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9532" y="5321202"/>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5">
              <a:extLst>
                <a:ext uri="{FF2B5EF4-FFF2-40B4-BE49-F238E27FC236}">
                  <a16:creationId xmlns:a16="http://schemas.microsoft.com/office/drawing/2014/main" id="{E2A09D59-BD40-4E83-9EE0-71DB34EAB2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15184" y="4532106"/>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6">
              <a:extLst>
                <a:ext uri="{FF2B5EF4-FFF2-40B4-BE49-F238E27FC236}">
                  <a16:creationId xmlns:a16="http://schemas.microsoft.com/office/drawing/2014/main" id="{FB0AF6EA-0C4B-419C-A465-AF41DAD75D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5983091"/>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7">
              <a:extLst>
                <a:ext uri="{FF2B5EF4-FFF2-40B4-BE49-F238E27FC236}">
                  <a16:creationId xmlns:a16="http://schemas.microsoft.com/office/drawing/2014/main" id="{994F7A2A-F2AF-4DBA-B4AB-295CD6BFF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9087" y="2996628"/>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8">
              <a:extLst>
                <a:ext uri="{FF2B5EF4-FFF2-40B4-BE49-F238E27FC236}">
                  <a16:creationId xmlns:a16="http://schemas.microsoft.com/office/drawing/2014/main" id="{AF7C6756-507C-4EAA-8584-98559EBA7E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756" y="4836724"/>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39">
              <a:extLst>
                <a:ext uri="{FF2B5EF4-FFF2-40B4-BE49-F238E27FC236}">
                  <a16:creationId xmlns:a16="http://schemas.microsoft.com/office/drawing/2014/main" id="{C957EA97-DC3B-4894-B0EF-0548C0FB8E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8864" y="507784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0">
              <a:extLst>
                <a:ext uri="{FF2B5EF4-FFF2-40B4-BE49-F238E27FC236}">
                  <a16:creationId xmlns:a16="http://schemas.microsoft.com/office/drawing/2014/main" id="{9E831CBF-DE63-4669-9B35-9E0B9A612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93828" y="253454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1">
              <a:extLst>
                <a:ext uri="{FF2B5EF4-FFF2-40B4-BE49-F238E27FC236}">
                  <a16:creationId xmlns:a16="http://schemas.microsoft.com/office/drawing/2014/main" id="{DDCDA67E-7542-4ED8-949C-84C7EAD42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87321" y="6215099"/>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2">
              <a:extLst>
                <a:ext uri="{FF2B5EF4-FFF2-40B4-BE49-F238E27FC236}">
                  <a16:creationId xmlns:a16="http://schemas.microsoft.com/office/drawing/2014/main" id="{D8B93D38-E025-4D67-8A0C-19E3253208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5489" y="5533115"/>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4">
              <a:extLst>
                <a:ext uri="{FF2B5EF4-FFF2-40B4-BE49-F238E27FC236}">
                  <a16:creationId xmlns:a16="http://schemas.microsoft.com/office/drawing/2014/main" id="{4E29CE45-4558-426B-8C24-3069B04817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79279" y="401724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45">
              <a:extLst>
                <a:ext uri="{FF2B5EF4-FFF2-40B4-BE49-F238E27FC236}">
                  <a16:creationId xmlns:a16="http://schemas.microsoft.com/office/drawing/2014/main" id="{3B64559B-6389-4C5E-A736-9BB79FBA0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7128" y="5773069"/>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46">
              <a:extLst>
                <a:ext uri="{FF2B5EF4-FFF2-40B4-BE49-F238E27FC236}">
                  <a16:creationId xmlns:a16="http://schemas.microsoft.com/office/drawing/2014/main" id="{EB6B7C23-A7CF-4256-932B-D67CD52BAC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06187" y="2767165"/>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47">
              <a:extLst>
                <a:ext uri="{FF2B5EF4-FFF2-40B4-BE49-F238E27FC236}">
                  <a16:creationId xmlns:a16="http://schemas.microsoft.com/office/drawing/2014/main" id="{62342B15-30BB-40CF-87B9-130A77AC89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64332" y="3786116"/>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48">
              <a:extLst>
                <a:ext uri="{FF2B5EF4-FFF2-40B4-BE49-F238E27FC236}">
                  <a16:creationId xmlns:a16="http://schemas.microsoft.com/office/drawing/2014/main" id="{3EEDF4C2-803E-42B9-B9A1-31E071A722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9589" y="3552646"/>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9">
              <a:extLst>
                <a:ext uri="{FF2B5EF4-FFF2-40B4-BE49-F238E27FC236}">
                  <a16:creationId xmlns:a16="http://schemas.microsoft.com/office/drawing/2014/main" id="{CFF066B7-F19B-494E-817B-9443234AF9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58203" y="6444314"/>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002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137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33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996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4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9792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531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0456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878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611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284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1772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67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068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8592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7218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9666" y="659402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022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
              <a:extLst>
                <a:ext uri="{FF2B5EF4-FFF2-40B4-BE49-F238E27FC236}">
                  <a16:creationId xmlns:a16="http://schemas.microsoft.com/office/drawing/2014/main" id="{2FB17AE4-6B5D-4C91-8A55-551DF75ED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923344" y="-28705"/>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833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11585-C305-4B0F-9A92-D989D80DB6E8}"/>
              </a:ext>
            </a:extLst>
          </p:cNvPr>
          <p:cNvSpPr>
            <a:spLocks noGrp="1"/>
          </p:cNvSpPr>
          <p:nvPr>
            <p:ph type="title"/>
          </p:nvPr>
        </p:nvSpPr>
        <p:spPr/>
        <p:txBody>
          <a:bodyPr/>
          <a:lstStyle/>
          <a:p>
            <a:r>
              <a:rPr lang="en-US" b="1">
                <a:solidFill>
                  <a:srgbClr val="0070C0"/>
                </a:solidFill>
                <a:latin typeface="Calibri Light"/>
                <a:ea typeface="+mj-lt"/>
                <a:cs typeface="+mj-lt"/>
              </a:rPr>
              <a:t>GENERAL PRINCIPLES</a:t>
            </a:r>
          </a:p>
        </p:txBody>
      </p:sp>
      <p:sp>
        <p:nvSpPr>
          <p:cNvPr id="3" name="Content Placeholder 2">
            <a:extLst>
              <a:ext uri="{FF2B5EF4-FFF2-40B4-BE49-F238E27FC236}">
                <a16:creationId xmlns:a16="http://schemas.microsoft.com/office/drawing/2014/main" id="{88EA6045-85D6-4FA9-891E-AA112D383DFA}"/>
              </a:ext>
            </a:extLst>
          </p:cNvPr>
          <p:cNvSpPr>
            <a:spLocks noGrp="1"/>
          </p:cNvSpPr>
          <p:nvPr>
            <p:ph idx="1"/>
          </p:nvPr>
        </p:nvSpPr>
        <p:spPr>
          <a:xfrm>
            <a:off x="864365" y="1540610"/>
            <a:ext cx="10257664" cy="4685248"/>
          </a:xfrm>
        </p:spPr>
        <p:txBody>
          <a:bodyPr vert="horz" lIns="91440" tIns="45720" rIns="91440" bIns="45720" rtlCol="0" anchor="t">
            <a:normAutofit fontScale="55000" lnSpcReduction="20000"/>
          </a:bodyPr>
          <a:lstStyle/>
          <a:p>
            <a:pPr marL="0" indent="0">
              <a:buNone/>
            </a:pPr>
            <a:r>
              <a:rPr lang="en-US" dirty="0">
                <a:ea typeface="+mn-lt"/>
                <a:cs typeface="+mn-lt"/>
              </a:rPr>
              <a:t>Gel filtration chromatography is a special case of partition chromatography because the stationary phase is the same as the mobile phase. The stationary phase is in form of porous  </a:t>
            </a:r>
            <a:endParaRPr lang="en-US" dirty="0"/>
          </a:p>
          <a:p>
            <a:pPr marL="0" indent="0">
              <a:buClr>
                <a:srgbClr val="C3B2A7"/>
              </a:buClr>
              <a:buNone/>
            </a:pPr>
            <a:r>
              <a:rPr lang="en-US" dirty="0">
                <a:ea typeface="+mn-lt"/>
                <a:cs typeface="+mn-lt"/>
              </a:rPr>
              <a:t>when a sample containing solutes varying from small to large molecules elutes through column. Small molecules penetrate all pores and are retained, thus being eluted later than large molecules, which move only in mobile phase. Molecules of intermediate size penetrate only some pores, thereby being retained to a laser degree than small ones. The elution of the solute is best characterized by a distribution coefficient, Kd.</a:t>
            </a:r>
          </a:p>
          <a:p>
            <a:pPr marL="0" indent="0">
              <a:buClr>
                <a:srgbClr val="C3B2A7"/>
              </a:buClr>
              <a:buNone/>
            </a:pPr>
            <a:r>
              <a:rPr lang="en-US" dirty="0">
                <a:ea typeface="+mn-lt"/>
                <a:cs typeface="+mn-lt"/>
              </a:rPr>
              <a:t>Kd  =  Ve – Vo / Vs</a:t>
            </a:r>
          </a:p>
          <a:p>
            <a:pPr marL="0" indent="0">
              <a:buClr>
                <a:srgbClr val="C3B2A7"/>
              </a:buClr>
              <a:buNone/>
            </a:pPr>
            <a:r>
              <a:rPr lang="en-US" dirty="0">
                <a:ea typeface="+mn-lt"/>
                <a:cs typeface="+mn-lt"/>
              </a:rPr>
              <a:t>Vo  = Volume of solvent required to elute an unretained compound; also called " void volume''.</a:t>
            </a:r>
          </a:p>
          <a:p>
            <a:pPr marL="0" indent="0">
              <a:buClr>
                <a:srgbClr val="C3B2A7"/>
              </a:buClr>
              <a:buNone/>
            </a:pPr>
            <a:r>
              <a:rPr lang="en-US" dirty="0">
                <a:ea typeface="+mn-lt"/>
                <a:cs typeface="+mn-lt"/>
              </a:rPr>
              <a:t>Ve  = Volume of the mobile phase required to elute a compound from the chromatographic column.</a:t>
            </a:r>
          </a:p>
          <a:p>
            <a:pPr marL="0" indent="0">
              <a:buClr>
                <a:srgbClr val="C3B2A7"/>
              </a:buClr>
              <a:buNone/>
            </a:pPr>
            <a:r>
              <a:rPr lang="en-US" dirty="0">
                <a:ea typeface="+mn-lt"/>
                <a:cs typeface="+mn-lt"/>
              </a:rPr>
              <a:t>Vs  = Volume of the stationary phase.</a:t>
            </a:r>
          </a:p>
          <a:p>
            <a:pPr marL="0" indent="0">
              <a:buClr>
                <a:srgbClr val="C3B2A7"/>
              </a:buClr>
              <a:buNone/>
            </a:pPr>
            <a:r>
              <a:rPr lang="en-US" dirty="0">
                <a:ea typeface="+mn-lt"/>
                <a:cs typeface="+mn-lt"/>
              </a:rPr>
              <a:t>The Distribution Coefficient is thus represented as </a:t>
            </a:r>
          </a:p>
          <a:p>
            <a:pPr marL="0" indent="0">
              <a:buClr>
                <a:srgbClr val="C3B2A7"/>
              </a:buClr>
              <a:buNone/>
            </a:pPr>
            <a:r>
              <a:rPr lang="en-US" dirty="0">
                <a:ea typeface="+mn-lt"/>
                <a:cs typeface="+mn-lt"/>
              </a:rPr>
              <a:t>Kav = Ve –Vo /  Vt – Vo</a:t>
            </a:r>
          </a:p>
          <a:p>
            <a:pPr marL="0" indent="0">
              <a:buNone/>
            </a:pPr>
            <a:r>
              <a:rPr lang="en-US" dirty="0">
                <a:ea typeface="+mn-lt"/>
                <a:cs typeface="+mn-lt"/>
              </a:rPr>
              <a:t>Vt = Volume of the chromatographic column</a:t>
            </a:r>
            <a:endParaRPr lang="en-US" dirty="0"/>
          </a:p>
          <a:p>
            <a:pPr marL="0" indent="0">
              <a:buNone/>
            </a:pPr>
            <a:r>
              <a:rPr lang="en-US" dirty="0"/>
              <a:t>Whereas ,Kav represents the fraction of the stationary gel volume.(not a true partition coefficient)</a:t>
            </a:r>
          </a:p>
          <a:p>
            <a:pPr marL="0" indent="0">
              <a:buNone/>
            </a:pPr>
            <a:r>
              <a:rPr lang="en-US" dirty="0">
                <a:ea typeface="+mn-lt"/>
                <a:cs typeface="+mn-lt"/>
              </a:rPr>
              <a:t>Ve –Vo represents the volume of the gel-forming substance. </a:t>
            </a:r>
            <a:endParaRPr lang="en-US" dirty="0"/>
          </a:p>
        </p:txBody>
      </p:sp>
    </p:spTree>
    <p:extLst>
      <p:ext uri="{BB962C8B-B14F-4D97-AF65-F5344CB8AC3E}">
        <p14:creationId xmlns:p14="http://schemas.microsoft.com/office/powerpoint/2010/main" val="235228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E9BC-427F-4D1A-A9EF-E29DC9DB54D8}"/>
              </a:ext>
            </a:extLst>
          </p:cNvPr>
          <p:cNvSpPr>
            <a:spLocks noGrp="1"/>
          </p:cNvSpPr>
          <p:nvPr>
            <p:ph type="title"/>
          </p:nvPr>
        </p:nvSpPr>
        <p:spPr/>
        <p:txBody>
          <a:bodyPr/>
          <a:lstStyle/>
          <a:p>
            <a:endParaRPr lang="en-US"/>
          </a:p>
        </p:txBody>
      </p:sp>
      <p:pic>
        <p:nvPicPr>
          <p:cNvPr id="4" name="Picture 4" descr="Map&#10;&#10;Description automatically generated">
            <a:extLst>
              <a:ext uri="{FF2B5EF4-FFF2-40B4-BE49-F238E27FC236}">
                <a16:creationId xmlns:a16="http://schemas.microsoft.com/office/drawing/2014/main" id="{3CEC9F4C-6F5A-4837-94FB-830B51D1FC59}"/>
              </a:ext>
            </a:extLst>
          </p:cNvPr>
          <p:cNvPicPr>
            <a:picLocks noGrp="1" noChangeAspect="1"/>
          </p:cNvPicPr>
          <p:nvPr>
            <p:ph idx="1"/>
          </p:nvPr>
        </p:nvPicPr>
        <p:blipFill>
          <a:blip r:embed="rId2"/>
          <a:stretch>
            <a:fillRect/>
          </a:stretch>
        </p:blipFill>
        <p:spPr>
          <a:xfrm>
            <a:off x="2485" y="564252"/>
            <a:ext cx="9631418" cy="5726655"/>
          </a:xfrm>
        </p:spPr>
      </p:pic>
    </p:spTree>
    <p:extLst>
      <p:ext uri="{BB962C8B-B14F-4D97-AF65-F5344CB8AC3E}">
        <p14:creationId xmlns:p14="http://schemas.microsoft.com/office/powerpoint/2010/main" val="425110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841-88E6-438C-B221-14715AE5A949}"/>
              </a:ext>
            </a:extLst>
          </p:cNvPr>
          <p:cNvSpPr>
            <a:spLocks noGrp="1"/>
          </p:cNvSpPr>
          <p:nvPr>
            <p:ph type="title"/>
          </p:nvPr>
        </p:nvSpPr>
        <p:spPr/>
        <p:txBody>
          <a:bodyPr/>
          <a:lstStyle/>
          <a:p>
            <a:endParaRPr lang="en-US"/>
          </a:p>
        </p:txBody>
      </p:sp>
      <p:pic>
        <p:nvPicPr>
          <p:cNvPr id="7" name="Picture 7" descr="A picture containing graphical user interface&#10;&#10;Description automatically generated">
            <a:extLst>
              <a:ext uri="{FF2B5EF4-FFF2-40B4-BE49-F238E27FC236}">
                <a16:creationId xmlns:a16="http://schemas.microsoft.com/office/drawing/2014/main" id="{5B6ACCD6-0CD5-433F-89E9-633FD54676AE}"/>
              </a:ext>
            </a:extLst>
          </p:cNvPr>
          <p:cNvPicPr>
            <a:picLocks noGrp="1" noChangeAspect="1"/>
          </p:cNvPicPr>
          <p:nvPr>
            <p:ph idx="1"/>
          </p:nvPr>
        </p:nvPicPr>
        <p:blipFill>
          <a:blip r:embed="rId2"/>
          <a:stretch>
            <a:fillRect/>
          </a:stretch>
        </p:blipFill>
        <p:spPr>
          <a:xfrm>
            <a:off x="2486" y="545666"/>
            <a:ext cx="9984541" cy="5615142"/>
          </a:xfrm>
        </p:spPr>
      </p:pic>
    </p:spTree>
    <p:extLst>
      <p:ext uri="{BB962C8B-B14F-4D97-AF65-F5344CB8AC3E}">
        <p14:creationId xmlns:p14="http://schemas.microsoft.com/office/powerpoint/2010/main" val="21291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93909-096F-4E4B-AEF6-847B799C9802}"/>
              </a:ext>
            </a:extLst>
          </p:cNvPr>
          <p:cNvSpPr>
            <a:spLocks noGrp="1"/>
          </p:cNvSpPr>
          <p:nvPr>
            <p:ph type="title"/>
          </p:nvPr>
        </p:nvSpPr>
        <p:spPr>
          <a:xfrm>
            <a:off x="1073811" y="718366"/>
            <a:ext cx="9483513" cy="944656"/>
          </a:xfrm>
        </p:spPr>
        <p:txBody>
          <a:bodyPr>
            <a:normAutofit/>
          </a:bodyPr>
          <a:lstStyle/>
          <a:p>
            <a:r>
              <a:rPr lang="en-US" b="1">
                <a:solidFill>
                  <a:srgbClr val="0070C0"/>
                </a:solidFill>
                <a:latin typeface="Calibri Light"/>
                <a:ea typeface="+mj-lt"/>
                <a:cs typeface="+mj-lt"/>
              </a:rPr>
              <a:t>TYPES OF MEDIA</a:t>
            </a:r>
          </a:p>
        </p:txBody>
      </p:sp>
      <p:sp>
        <p:nvSpPr>
          <p:cNvPr id="6"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0E9E87-3FB9-4BD6-9724-1100DCC2EDAC}"/>
              </a:ext>
            </a:extLst>
          </p:cNvPr>
          <p:cNvSpPr>
            <a:spLocks noGrp="1"/>
          </p:cNvSpPr>
          <p:nvPr>
            <p:ph idx="1"/>
          </p:nvPr>
        </p:nvSpPr>
        <p:spPr>
          <a:xfrm>
            <a:off x="2503967" y="2478755"/>
            <a:ext cx="7598826" cy="2945618"/>
          </a:xfrm>
        </p:spPr>
        <p:txBody>
          <a:bodyPr vert="horz" lIns="91440" tIns="45720" rIns="91440" bIns="45720" rtlCol="0">
            <a:normAutofit/>
          </a:bodyPr>
          <a:lstStyle/>
          <a:p>
            <a:pPr marL="0" indent="0">
              <a:buNone/>
            </a:pPr>
            <a:r>
              <a:rPr lang="en-US">
                <a:ea typeface="+mn-lt"/>
                <a:cs typeface="+mn-lt"/>
              </a:rPr>
              <a:t>The best-known media for gel-filtration are based on dextran, a polymer of glucose cross-linked with epichlorohydrin. These are called Sephadex. The degree of swelling is determined by the degree of cross-linking.</a:t>
            </a:r>
            <a:endParaRPr lang="en-US"/>
          </a:p>
        </p:txBody>
      </p:sp>
      <p:grpSp>
        <p:nvGrpSpPr>
          <p:cNvPr id="7"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23677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A2E41-19B7-4255-B04A-A8BC56D99BA4}"/>
              </a:ext>
            </a:extLst>
          </p:cNvPr>
          <p:cNvSpPr>
            <a:spLocks noGrp="1"/>
          </p:cNvSpPr>
          <p:nvPr>
            <p:ph type="title"/>
          </p:nvPr>
        </p:nvSpPr>
        <p:spPr>
          <a:xfrm>
            <a:off x="1073811" y="718366"/>
            <a:ext cx="9483513" cy="944656"/>
          </a:xfrm>
        </p:spPr>
        <p:txBody>
          <a:bodyPr>
            <a:normAutofit/>
          </a:bodyPr>
          <a:lstStyle/>
          <a:p>
            <a:endParaRPr lang="en-US"/>
          </a:p>
        </p:txBody>
      </p:sp>
      <p:sp>
        <p:nvSpPr>
          <p:cNvPr id="103"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721331-875B-4BAB-B8EA-A6E9D19A55F6}"/>
              </a:ext>
            </a:extLst>
          </p:cNvPr>
          <p:cNvSpPr>
            <a:spLocks noGrp="1"/>
          </p:cNvSpPr>
          <p:nvPr>
            <p:ph idx="1"/>
          </p:nvPr>
        </p:nvSpPr>
        <p:spPr>
          <a:xfrm>
            <a:off x="1788431" y="1670291"/>
            <a:ext cx="8314362" cy="4311643"/>
          </a:xfrm>
        </p:spPr>
        <p:txBody>
          <a:bodyPr vert="horz" lIns="91440" tIns="45720" rIns="91440" bIns="45720" rtlCol="0" anchor="t">
            <a:noAutofit/>
          </a:bodyPr>
          <a:lstStyle/>
          <a:p>
            <a:pPr marL="0" indent="0">
              <a:lnSpc>
                <a:spcPct val="140000"/>
              </a:lnSpc>
              <a:buNone/>
            </a:pPr>
            <a:r>
              <a:rPr lang="en-US" sz="1600">
                <a:ea typeface="+mn-lt"/>
                <a:cs typeface="+mn-lt"/>
              </a:rPr>
              <a:t>(</a:t>
            </a:r>
            <a:r>
              <a:rPr lang="en-US" sz="1600" err="1">
                <a:ea typeface="+mn-lt"/>
                <a:cs typeface="+mn-lt"/>
              </a:rPr>
              <a:t>i</a:t>
            </a:r>
            <a:r>
              <a:rPr lang="en-US" sz="1600">
                <a:ea typeface="+mn-lt"/>
                <a:cs typeface="+mn-lt"/>
              </a:rPr>
              <a:t>) Sephadex: The Sephadex types are designated by G, followed by a number which corresponds to ten times the water regains, the number of millimeters of water taken by 1 gm of dry gel matrix. Thus, the commercially available series: Sephadex G-10, G-15, G-25, G-50, G-100, G-200 have fractionation ranges for proteins of molecular weights up to 600,000 Daltons.</a:t>
            </a:r>
          </a:p>
          <a:p>
            <a:pPr marL="0" indent="0">
              <a:lnSpc>
                <a:spcPct val="140000"/>
              </a:lnSpc>
              <a:buNone/>
            </a:pPr>
            <a:r>
              <a:rPr lang="en-US" sz="1600">
                <a:ea typeface="+mn-lt"/>
                <a:cs typeface="+mn-lt"/>
              </a:rPr>
              <a:t>Sephadex also swells in organic solvents such as dimethyl </a:t>
            </a:r>
            <a:r>
              <a:rPr lang="en-US" sz="1600" err="1">
                <a:ea typeface="+mn-lt"/>
                <a:cs typeface="+mn-lt"/>
              </a:rPr>
              <a:t>sulphoxide</a:t>
            </a:r>
            <a:r>
              <a:rPr lang="en-US" sz="1600">
                <a:ea typeface="+mn-lt"/>
                <a:cs typeface="+mn-lt"/>
              </a:rPr>
              <a:t>, formamide, dimethyl formamide and mixtures of lower alcohols with water. However, the degree of swelling in these organic solvents or their mixtures is less than in water alone. The Sephadex series, LH-20, LH-60 and </a:t>
            </a:r>
            <a:r>
              <a:rPr lang="en-US" sz="1600" err="1">
                <a:ea typeface="+mn-lt"/>
                <a:cs typeface="+mn-lt"/>
              </a:rPr>
              <a:t>Sephacryl</a:t>
            </a:r>
            <a:r>
              <a:rPr lang="en-US" sz="1600">
                <a:ea typeface="+mn-lt"/>
                <a:cs typeface="+mn-lt"/>
              </a:rPr>
              <a:t> are suitable for organic solvents. SEPHADEX LH types are specially prepared for gel filtration in organic solvents. These are prepared by the hydroxy- propagation of Sephadex G-50. Which have both hydrophilic and lipophobic properties.</a:t>
            </a:r>
          </a:p>
          <a:p>
            <a:pPr>
              <a:lnSpc>
                <a:spcPct val="140000"/>
              </a:lnSpc>
              <a:buClr>
                <a:srgbClr val="C3B2A7"/>
              </a:buClr>
            </a:pPr>
            <a:endParaRPr lang="en-US" sz="1100"/>
          </a:p>
        </p:txBody>
      </p:sp>
      <p:grpSp>
        <p:nvGrpSpPr>
          <p:cNvPr id="10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698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F62AAC-1C5B-406E-8F1E-5B0FD8E9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F24C1-9E4A-4870-870D-0D9F6B07430F}"/>
              </a:ext>
            </a:extLst>
          </p:cNvPr>
          <p:cNvSpPr>
            <a:spLocks noGrp="1"/>
          </p:cNvSpPr>
          <p:nvPr>
            <p:ph type="title"/>
          </p:nvPr>
        </p:nvSpPr>
        <p:spPr>
          <a:xfrm>
            <a:off x="1073811" y="718366"/>
            <a:ext cx="9483513" cy="944656"/>
          </a:xfrm>
        </p:spPr>
        <p:txBody>
          <a:bodyPr>
            <a:normAutofit/>
          </a:bodyPr>
          <a:lstStyle/>
          <a:p>
            <a:endParaRPr lang="en-US"/>
          </a:p>
        </p:txBody>
      </p:sp>
      <p:sp>
        <p:nvSpPr>
          <p:cNvPr id="12" name="Rectangle 11">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78579" cy="409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E22A3E-A8CD-433D-95E8-13BC71F780BD}"/>
              </a:ext>
            </a:extLst>
          </p:cNvPr>
          <p:cNvSpPr>
            <a:spLocks noGrp="1"/>
          </p:cNvSpPr>
          <p:nvPr>
            <p:ph idx="1"/>
          </p:nvPr>
        </p:nvSpPr>
        <p:spPr>
          <a:xfrm>
            <a:off x="1816309" y="1884024"/>
            <a:ext cx="8286484" cy="3540349"/>
          </a:xfrm>
        </p:spPr>
        <p:txBody>
          <a:bodyPr vert="horz" lIns="91440" tIns="45720" rIns="91440" bIns="45720" rtlCol="0" anchor="t">
            <a:noAutofit/>
          </a:bodyPr>
          <a:lstStyle/>
          <a:p>
            <a:pPr marL="0" indent="0">
              <a:lnSpc>
                <a:spcPct val="140000"/>
              </a:lnSpc>
              <a:buNone/>
            </a:pPr>
            <a:r>
              <a:rPr lang="en-US" sz="1600">
                <a:ea typeface="+mn-lt"/>
                <a:cs typeface="+mn-lt"/>
              </a:rPr>
              <a:t>(ii) Sepharose: This gel is based on agarose, it is used mostly for the fractionation of large molecules. The agarose base is obtained by the purification of agar devoid of charged polysaccharides. The polysaccharide chains in agarose consist of D-galactose and 3,6 anhydro-L-galactose forming double helices like DNA which aggregate on ageing to form bundles. These bundles are mechanically strong with pore size capable of fractionating macromolecules of different molecular weight.</a:t>
            </a:r>
          </a:p>
          <a:p>
            <a:pPr marL="0" indent="0">
              <a:lnSpc>
                <a:spcPct val="140000"/>
              </a:lnSpc>
              <a:buClr>
                <a:srgbClr val="C3B2A7"/>
              </a:buClr>
              <a:buNone/>
            </a:pPr>
            <a:r>
              <a:rPr lang="en-US" sz="1600">
                <a:ea typeface="+mn-lt"/>
                <a:cs typeface="+mn-lt"/>
              </a:rPr>
              <a:t>(iii) </a:t>
            </a:r>
            <a:r>
              <a:rPr lang="en-US" sz="1600" err="1">
                <a:ea typeface="+mn-lt"/>
                <a:cs typeface="+mn-lt"/>
              </a:rPr>
              <a:t>Sephacryl</a:t>
            </a:r>
            <a:r>
              <a:rPr lang="en-US" sz="1600">
                <a:ea typeface="+mn-lt"/>
                <a:cs typeface="+mn-lt"/>
              </a:rPr>
              <a:t>: This is an example of a mixed gel, (agarose and poly- acrylamide). The agarose forms a support frame for the polyacrylamide gel. It is prepared by covalently cross-linking allyl </a:t>
            </a:r>
            <a:r>
              <a:rPr lang="en-US" sz="1600" err="1">
                <a:ea typeface="+mn-lt"/>
                <a:cs typeface="+mn-lt"/>
              </a:rPr>
              <a:t>dextron</a:t>
            </a:r>
            <a:r>
              <a:rPr lang="en-US" sz="1600">
                <a:ea typeface="+mn-lt"/>
                <a:cs typeface="+mn-lt"/>
              </a:rPr>
              <a:t> with N' N' - methylene bis acrylamide to give a rigid gel with a carefully controlled range of pore size. </a:t>
            </a:r>
          </a:p>
          <a:p>
            <a:pPr>
              <a:lnSpc>
                <a:spcPct val="140000"/>
              </a:lnSpc>
              <a:buClr>
                <a:srgbClr val="C3B2A7"/>
              </a:buClr>
            </a:pPr>
            <a:endParaRPr lang="en-US" sz="1100">
              <a:ea typeface="+mn-lt"/>
              <a:cs typeface="+mn-lt"/>
            </a:endParaRPr>
          </a:p>
          <a:p>
            <a:pPr>
              <a:lnSpc>
                <a:spcPct val="140000"/>
              </a:lnSpc>
              <a:buClr>
                <a:srgbClr val="C3B2A7"/>
              </a:buClr>
            </a:pPr>
            <a:endParaRPr lang="en-US" sz="1100"/>
          </a:p>
        </p:txBody>
      </p:sp>
      <p:grpSp>
        <p:nvGrpSpPr>
          <p:cNvPr id="14" name="Group 13">
            <a:extLst>
              <a:ext uri="{FF2B5EF4-FFF2-40B4-BE49-F238E27FC236}">
                <a16:creationId xmlns:a16="http://schemas.microsoft.com/office/drawing/2014/main" id="{5CCCD93E-51C6-47E1-8405-8D870E6B52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5"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746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C10D-A66E-4353-8617-5CDB85FF3012}"/>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DF71430C-DD00-4FCB-A50B-1B05D1E91CCD}"/>
              </a:ext>
            </a:extLst>
          </p:cNvPr>
          <p:cNvGraphicFramePr>
            <a:graphicFrameLocks noGrp="1"/>
          </p:cNvGraphicFramePr>
          <p:nvPr>
            <p:ph idx="1"/>
            <p:extLst>
              <p:ext uri="{D42A27DB-BD31-4B8C-83A1-F6EECF244321}">
                <p14:modId xmlns:p14="http://schemas.microsoft.com/office/powerpoint/2010/main" val="3815766867"/>
              </p:ext>
            </p:extLst>
          </p:nvPr>
        </p:nvGraphicFramePr>
        <p:xfrm>
          <a:off x="1070224" y="565078"/>
          <a:ext cx="9634534" cy="4502845"/>
        </p:xfrm>
        <a:graphic>
          <a:graphicData uri="http://schemas.openxmlformats.org/drawingml/2006/table">
            <a:tbl>
              <a:tblPr firstRow="1" bandRow="1">
                <a:tableStyleId>{5C22544A-7EE6-4342-B048-85BDC9FD1C3A}</a:tableStyleId>
              </a:tblPr>
              <a:tblGrid>
                <a:gridCol w="763434">
                  <a:extLst>
                    <a:ext uri="{9D8B030D-6E8A-4147-A177-3AD203B41FA5}">
                      <a16:colId xmlns:a16="http://schemas.microsoft.com/office/drawing/2014/main" val="4081776873"/>
                    </a:ext>
                  </a:extLst>
                </a:gridCol>
                <a:gridCol w="1175688">
                  <a:extLst>
                    <a:ext uri="{9D8B030D-6E8A-4147-A177-3AD203B41FA5}">
                      <a16:colId xmlns:a16="http://schemas.microsoft.com/office/drawing/2014/main" val="4094653838"/>
                    </a:ext>
                  </a:extLst>
                </a:gridCol>
                <a:gridCol w="2122346">
                  <a:extLst>
                    <a:ext uri="{9D8B030D-6E8A-4147-A177-3AD203B41FA5}">
                      <a16:colId xmlns:a16="http://schemas.microsoft.com/office/drawing/2014/main" val="4244051114"/>
                    </a:ext>
                  </a:extLst>
                </a:gridCol>
                <a:gridCol w="1786435">
                  <a:extLst>
                    <a:ext uri="{9D8B030D-6E8A-4147-A177-3AD203B41FA5}">
                      <a16:colId xmlns:a16="http://schemas.microsoft.com/office/drawing/2014/main" val="1956605436"/>
                    </a:ext>
                  </a:extLst>
                </a:gridCol>
                <a:gridCol w="1343643">
                  <a:extLst>
                    <a:ext uri="{9D8B030D-6E8A-4147-A177-3AD203B41FA5}">
                      <a16:colId xmlns:a16="http://schemas.microsoft.com/office/drawing/2014/main" val="3818007735"/>
                    </a:ext>
                  </a:extLst>
                </a:gridCol>
                <a:gridCol w="885583">
                  <a:extLst>
                    <a:ext uri="{9D8B030D-6E8A-4147-A177-3AD203B41FA5}">
                      <a16:colId xmlns:a16="http://schemas.microsoft.com/office/drawing/2014/main" val="2924266741"/>
                    </a:ext>
                  </a:extLst>
                </a:gridCol>
                <a:gridCol w="1557405">
                  <a:extLst>
                    <a:ext uri="{9D8B030D-6E8A-4147-A177-3AD203B41FA5}">
                      <a16:colId xmlns:a16="http://schemas.microsoft.com/office/drawing/2014/main" val="1600651949"/>
                    </a:ext>
                  </a:extLst>
                </a:gridCol>
              </a:tblGrid>
              <a:tr h="1545216">
                <a:tc>
                  <a:txBody>
                    <a:bodyPr/>
                    <a:lstStyle/>
                    <a:p>
                      <a:pPr algn="l" rtl="0" fontAlgn="base"/>
                      <a:r>
                        <a:rPr lang="en-US" sz="1100">
                          <a:effectLst/>
                        </a:rPr>
                        <a:t>S No. </a:t>
                      </a:r>
                      <a:endParaRPr lang="en-US" b="0" i="0">
                        <a:effectLst/>
                      </a:endParaRPr>
                    </a:p>
                  </a:txBody>
                  <a:tcPr/>
                </a:tc>
                <a:tc>
                  <a:txBody>
                    <a:bodyPr/>
                    <a:lstStyle/>
                    <a:p>
                      <a:pPr algn="l" rtl="0" fontAlgn="base"/>
                      <a:r>
                        <a:rPr lang="en-US" sz="1100">
                          <a:effectLst/>
                        </a:rPr>
                        <a:t>Types of Sephadex  </a:t>
                      </a:r>
                      <a:endParaRPr lang="en-US" b="0" i="0">
                        <a:effectLst/>
                      </a:endParaRPr>
                    </a:p>
                  </a:txBody>
                  <a:tcPr/>
                </a:tc>
                <a:tc>
                  <a:txBody>
                    <a:bodyPr/>
                    <a:lstStyle/>
                    <a:p>
                      <a:pPr algn="l" rtl="0" fontAlgn="base"/>
                      <a:r>
                        <a:rPr lang="en-US" sz="1100">
                          <a:effectLst/>
                        </a:rPr>
                        <a:t>Fractionation range for Peptides and globular proteins, MW(Daltons) </a:t>
                      </a:r>
                      <a:endParaRPr lang="en-US" b="0" i="0">
                        <a:effectLst/>
                      </a:endParaRPr>
                    </a:p>
                  </a:txBody>
                  <a:tcPr/>
                </a:tc>
                <a:tc>
                  <a:txBody>
                    <a:bodyPr/>
                    <a:lstStyle/>
                    <a:p>
                      <a:pPr algn="l" rtl="0" fontAlgn="base"/>
                      <a:r>
                        <a:rPr lang="en-US" sz="1100">
                          <a:effectLst/>
                        </a:rPr>
                        <a:t>Water Regain Gm Water/gm  </a:t>
                      </a:r>
                      <a:endParaRPr lang="en-US">
                        <a:effectLst/>
                      </a:endParaRPr>
                    </a:p>
                    <a:p>
                      <a:pPr algn="l" rtl="0" fontAlgn="base"/>
                      <a:r>
                        <a:rPr lang="en-US" sz="1100">
                          <a:effectLst/>
                        </a:rPr>
                        <a:t>Dry Gel  </a:t>
                      </a:r>
                      <a:endParaRPr lang="en-US" b="0" i="0">
                        <a:effectLst/>
                      </a:endParaRPr>
                    </a:p>
                  </a:txBody>
                  <a:tcPr/>
                </a:tc>
                <a:tc>
                  <a:txBody>
                    <a:bodyPr/>
                    <a:lstStyle/>
                    <a:p>
                      <a:pPr algn="l" rtl="0" fontAlgn="base"/>
                      <a:r>
                        <a:rPr lang="en-US" sz="1100">
                          <a:effectLst/>
                        </a:rPr>
                        <a:t>Bed Volume Cm./gm. </a:t>
                      </a:r>
                      <a:endParaRPr lang="en-US">
                        <a:effectLst/>
                      </a:endParaRPr>
                    </a:p>
                    <a:p>
                      <a:pPr algn="l" rtl="0" fontAlgn="base"/>
                      <a:r>
                        <a:rPr lang="en-US" sz="1100">
                          <a:effectLst/>
                        </a:rPr>
                        <a:t>Dry Gel </a:t>
                      </a:r>
                      <a:endParaRPr lang="en-US" b="0" i="0">
                        <a:effectLst/>
                      </a:endParaRPr>
                    </a:p>
                  </a:txBody>
                  <a:tcPr/>
                </a:tc>
                <a:tc>
                  <a:txBody>
                    <a:bodyPr/>
                    <a:lstStyle/>
                    <a:p>
                      <a:pPr algn="l" rtl="0" fontAlgn="base"/>
                      <a:r>
                        <a:rPr lang="en-US" sz="1100">
                          <a:effectLst/>
                        </a:rPr>
                        <a:t>Types of Bio-gel </a:t>
                      </a:r>
                      <a:endParaRPr lang="en-US" b="0" i="0">
                        <a:effectLst/>
                      </a:endParaRPr>
                    </a:p>
                  </a:txBody>
                  <a:tcPr/>
                </a:tc>
                <a:tc>
                  <a:txBody>
                    <a:bodyPr/>
                    <a:lstStyle/>
                    <a:p>
                      <a:pPr algn="l" rtl="0" fontAlgn="base"/>
                      <a:r>
                        <a:rPr lang="en-US" sz="1100">
                          <a:effectLst/>
                        </a:rPr>
                        <a:t>Fractionation Range (Dalton) </a:t>
                      </a:r>
                      <a:endParaRPr lang="en-US" b="0" i="0">
                        <a:effectLst/>
                      </a:endParaRPr>
                    </a:p>
                  </a:txBody>
                  <a:tcPr/>
                </a:tc>
                <a:extLst>
                  <a:ext uri="{0D108BD9-81ED-4DB2-BD59-A6C34878D82A}">
                    <a16:rowId xmlns:a16="http://schemas.microsoft.com/office/drawing/2014/main" val="2531752078"/>
                  </a:ext>
                </a:extLst>
              </a:tr>
              <a:tr h="374231">
                <a:tc>
                  <a:txBody>
                    <a:bodyPr/>
                    <a:lstStyle/>
                    <a:p>
                      <a:pPr algn="l" rtl="0" fontAlgn="base"/>
                      <a:r>
                        <a:rPr lang="en-US" sz="1100">
                          <a:effectLst/>
                        </a:rPr>
                        <a:t>1 </a:t>
                      </a:r>
                      <a:endParaRPr lang="en-US" b="0" i="0">
                        <a:effectLst/>
                      </a:endParaRPr>
                    </a:p>
                  </a:txBody>
                  <a:tcPr/>
                </a:tc>
                <a:tc>
                  <a:txBody>
                    <a:bodyPr/>
                    <a:lstStyle/>
                    <a:p>
                      <a:pPr algn="l" rtl="0" fontAlgn="base"/>
                      <a:r>
                        <a:rPr lang="en-US" sz="1100">
                          <a:effectLst/>
                        </a:rPr>
                        <a:t>G-10 </a:t>
                      </a:r>
                      <a:endParaRPr lang="en-US" b="0" i="0">
                        <a:effectLst/>
                      </a:endParaRPr>
                    </a:p>
                  </a:txBody>
                  <a:tcPr/>
                </a:tc>
                <a:tc>
                  <a:txBody>
                    <a:bodyPr/>
                    <a:lstStyle/>
                    <a:p>
                      <a:pPr algn="l" rtl="0" fontAlgn="base"/>
                      <a:r>
                        <a:rPr lang="en-US" sz="1100">
                          <a:effectLst/>
                        </a:rPr>
                        <a:t>Up to  700 </a:t>
                      </a:r>
                      <a:endParaRPr lang="en-US" b="0" i="0">
                        <a:effectLst/>
                      </a:endParaRPr>
                    </a:p>
                  </a:txBody>
                  <a:tcPr/>
                </a:tc>
                <a:tc>
                  <a:txBody>
                    <a:bodyPr/>
                    <a:lstStyle/>
                    <a:p>
                      <a:pPr algn="l" rtl="0" fontAlgn="base"/>
                      <a:r>
                        <a:rPr lang="en-US" sz="1100">
                          <a:effectLst/>
                        </a:rPr>
                        <a:t>1.0 </a:t>
                      </a:r>
                      <a:endParaRPr lang="en-US" b="0" i="0">
                        <a:effectLst/>
                      </a:endParaRPr>
                    </a:p>
                  </a:txBody>
                  <a:tcPr/>
                </a:tc>
                <a:tc>
                  <a:txBody>
                    <a:bodyPr/>
                    <a:lstStyle/>
                    <a:p>
                      <a:pPr algn="l" rtl="0" fontAlgn="base"/>
                      <a:r>
                        <a:rPr lang="en-US" sz="1100">
                          <a:effectLst/>
                        </a:rPr>
                        <a:t>2.0 </a:t>
                      </a:r>
                      <a:endParaRPr lang="en-US" b="0" i="0">
                        <a:effectLst/>
                      </a:endParaRPr>
                    </a:p>
                  </a:txBody>
                  <a:tcPr/>
                </a:tc>
                <a:tc>
                  <a:txBody>
                    <a:bodyPr/>
                    <a:lstStyle/>
                    <a:p>
                      <a:pPr algn="l" rtl="0" fontAlgn="base"/>
                      <a:r>
                        <a:rPr lang="en-US" sz="1100">
                          <a:effectLst/>
                        </a:rPr>
                        <a:t>P -2  </a:t>
                      </a:r>
                      <a:endParaRPr lang="en-US" b="0" i="0">
                        <a:effectLst/>
                      </a:endParaRPr>
                    </a:p>
                  </a:txBody>
                  <a:tcPr/>
                </a:tc>
                <a:tc>
                  <a:txBody>
                    <a:bodyPr/>
                    <a:lstStyle/>
                    <a:p>
                      <a:pPr algn="l" rtl="0" fontAlgn="base"/>
                      <a:r>
                        <a:rPr lang="en-US" sz="1100">
                          <a:effectLst/>
                        </a:rPr>
                        <a:t>100-1800 </a:t>
                      </a:r>
                      <a:endParaRPr lang="en-US" b="0" i="0">
                        <a:effectLst/>
                      </a:endParaRPr>
                    </a:p>
                  </a:txBody>
                  <a:tcPr/>
                </a:tc>
                <a:extLst>
                  <a:ext uri="{0D108BD9-81ED-4DB2-BD59-A6C34878D82A}">
                    <a16:rowId xmlns:a16="http://schemas.microsoft.com/office/drawing/2014/main" val="3820108061"/>
                  </a:ext>
                </a:extLst>
              </a:tr>
              <a:tr h="374231">
                <a:tc>
                  <a:txBody>
                    <a:bodyPr/>
                    <a:lstStyle/>
                    <a:p>
                      <a:pPr algn="l" rtl="0" fontAlgn="base"/>
                      <a:r>
                        <a:rPr lang="en-US" sz="1100">
                          <a:effectLst/>
                        </a:rPr>
                        <a:t>2 </a:t>
                      </a:r>
                      <a:endParaRPr lang="en-US" b="0" i="0">
                        <a:effectLst/>
                      </a:endParaRPr>
                    </a:p>
                  </a:txBody>
                  <a:tcPr/>
                </a:tc>
                <a:tc>
                  <a:txBody>
                    <a:bodyPr/>
                    <a:lstStyle/>
                    <a:p>
                      <a:pPr algn="l" rtl="0" fontAlgn="base"/>
                      <a:r>
                        <a:rPr lang="en-US" sz="1100">
                          <a:effectLst/>
                        </a:rPr>
                        <a:t>G-15 </a:t>
                      </a:r>
                      <a:endParaRPr lang="en-US" b="0" i="0">
                        <a:effectLst/>
                      </a:endParaRPr>
                    </a:p>
                  </a:txBody>
                  <a:tcPr/>
                </a:tc>
                <a:tc>
                  <a:txBody>
                    <a:bodyPr/>
                    <a:lstStyle/>
                    <a:p>
                      <a:pPr algn="l" rtl="0" fontAlgn="base"/>
                      <a:r>
                        <a:rPr lang="en-US" sz="1100">
                          <a:effectLst/>
                        </a:rPr>
                        <a:t>Up to 1500 </a:t>
                      </a:r>
                      <a:endParaRPr lang="en-US" b="0" i="0">
                        <a:effectLst/>
                      </a:endParaRPr>
                    </a:p>
                  </a:txBody>
                  <a:tcPr/>
                </a:tc>
                <a:tc>
                  <a:txBody>
                    <a:bodyPr/>
                    <a:lstStyle/>
                    <a:p>
                      <a:pPr algn="l" rtl="0" fontAlgn="base"/>
                      <a:r>
                        <a:rPr lang="en-US" sz="1100">
                          <a:effectLst/>
                        </a:rPr>
                        <a:t>1.5 </a:t>
                      </a:r>
                      <a:endParaRPr lang="en-US" b="0" i="0">
                        <a:effectLst/>
                      </a:endParaRPr>
                    </a:p>
                  </a:txBody>
                  <a:tcPr/>
                </a:tc>
                <a:tc>
                  <a:txBody>
                    <a:bodyPr/>
                    <a:lstStyle/>
                    <a:p>
                      <a:pPr algn="l" rtl="0" fontAlgn="base"/>
                      <a:r>
                        <a:rPr lang="en-US" sz="1100">
                          <a:effectLst/>
                        </a:rPr>
                        <a:t>3.0 </a:t>
                      </a:r>
                      <a:endParaRPr lang="en-US" b="0" i="0">
                        <a:effectLst/>
                      </a:endParaRPr>
                    </a:p>
                  </a:txBody>
                  <a:tcPr/>
                </a:tc>
                <a:tc>
                  <a:txBody>
                    <a:bodyPr/>
                    <a:lstStyle/>
                    <a:p>
                      <a:pPr algn="l" rtl="0" fontAlgn="base"/>
                      <a:r>
                        <a:rPr lang="en-US" sz="1100">
                          <a:effectLst/>
                        </a:rPr>
                        <a:t>P -4 </a:t>
                      </a:r>
                      <a:endParaRPr lang="en-US" b="0" i="0">
                        <a:effectLst/>
                      </a:endParaRPr>
                    </a:p>
                  </a:txBody>
                  <a:tcPr/>
                </a:tc>
                <a:tc>
                  <a:txBody>
                    <a:bodyPr/>
                    <a:lstStyle/>
                    <a:p>
                      <a:pPr algn="l" rtl="0" fontAlgn="base"/>
                      <a:r>
                        <a:rPr lang="en-US" sz="1100">
                          <a:effectLst/>
                        </a:rPr>
                        <a:t>800-4000 </a:t>
                      </a:r>
                      <a:endParaRPr lang="en-US" b="0" i="0">
                        <a:effectLst/>
                      </a:endParaRPr>
                    </a:p>
                  </a:txBody>
                  <a:tcPr/>
                </a:tc>
                <a:extLst>
                  <a:ext uri="{0D108BD9-81ED-4DB2-BD59-A6C34878D82A}">
                    <a16:rowId xmlns:a16="http://schemas.microsoft.com/office/drawing/2014/main" val="832016304"/>
                  </a:ext>
                </a:extLst>
              </a:tr>
              <a:tr h="374231">
                <a:tc>
                  <a:txBody>
                    <a:bodyPr/>
                    <a:lstStyle/>
                    <a:p>
                      <a:pPr algn="l" rtl="0" fontAlgn="base"/>
                      <a:r>
                        <a:rPr lang="en-US" sz="1100">
                          <a:effectLst/>
                        </a:rPr>
                        <a:t>3 </a:t>
                      </a:r>
                      <a:endParaRPr lang="en-US" b="0" i="0">
                        <a:effectLst/>
                      </a:endParaRPr>
                    </a:p>
                  </a:txBody>
                  <a:tcPr/>
                </a:tc>
                <a:tc>
                  <a:txBody>
                    <a:bodyPr/>
                    <a:lstStyle/>
                    <a:p>
                      <a:pPr algn="l" rtl="0" fontAlgn="base"/>
                      <a:r>
                        <a:rPr lang="en-US" sz="1100">
                          <a:effectLst/>
                        </a:rPr>
                        <a:t>G-25 </a:t>
                      </a:r>
                      <a:endParaRPr lang="en-US" b="0" i="0">
                        <a:effectLst/>
                      </a:endParaRPr>
                    </a:p>
                  </a:txBody>
                  <a:tcPr/>
                </a:tc>
                <a:tc>
                  <a:txBody>
                    <a:bodyPr/>
                    <a:lstStyle/>
                    <a:p>
                      <a:pPr algn="l" rtl="0" fontAlgn="base"/>
                      <a:r>
                        <a:rPr lang="en-US" sz="1100">
                          <a:effectLst/>
                        </a:rPr>
                        <a:t>1000-5000 </a:t>
                      </a:r>
                      <a:endParaRPr lang="en-US" b="0" i="0">
                        <a:effectLst/>
                      </a:endParaRPr>
                    </a:p>
                  </a:txBody>
                  <a:tcPr/>
                </a:tc>
                <a:tc>
                  <a:txBody>
                    <a:bodyPr/>
                    <a:lstStyle/>
                    <a:p>
                      <a:pPr algn="l" rtl="0" fontAlgn="base"/>
                      <a:r>
                        <a:rPr lang="en-US" sz="1100">
                          <a:effectLst/>
                        </a:rPr>
                        <a:t>2.5 </a:t>
                      </a:r>
                      <a:endParaRPr lang="en-US" b="0" i="0">
                        <a:effectLst/>
                      </a:endParaRPr>
                    </a:p>
                  </a:txBody>
                  <a:tcPr/>
                </a:tc>
                <a:tc>
                  <a:txBody>
                    <a:bodyPr/>
                    <a:lstStyle/>
                    <a:p>
                      <a:pPr algn="l" rtl="0" fontAlgn="base"/>
                      <a:r>
                        <a:rPr lang="en-US" sz="1100">
                          <a:effectLst/>
                        </a:rPr>
                        <a:t>5.0 </a:t>
                      </a:r>
                      <a:endParaRPr lang="en-US" b="0" i="0">
                        <a:effectLst/>
                      </a:endParaRPr>
                    </a:p>
                  </a:txBody>
                  <a:tcPr/>
                </a:tc>
                <a:tc>
                  <a:txBody>
                    <a:bodyPr/>
                    <a:lstStyle/>
                    <a:p>
                      <a:pPr algn="l" rtl="0" fontAlgn="base"/>
                      <a:r>
                        <a:rPr lang="en-US" sz="1100">
                          <a:effectLst/>
                        </a:rPr>
                        <a:t>P -6 </a:t>
                      </a:r>
                      <a:endParaRPr lang="en-US" b="0" i="0">
                        <a:effectLst/>
                      </a:endParaRPr>
                    </a:p>
                  </a:txBody>
                  <a:tcPr/>
                </a:tc>
                <a:tc>
                  <a:txBody>
                    <a:bodyPr/>
                    <a:lstStyle/>
                    <a:p>
                      <a:pPr algn="l" rtl="0" fontAlgn="base"/>
                      <a:r>
                        <a:rPr lang="en-US" sz="1100">
                          <a:effectLst/>
                        </a:rPr>
                        <a:t>1000-6000 </a:t>
                      </a:r>
                      <a:endParaRPr lang="en-US" b="0" i="0">
                        <a:effectLst/>
                      </a:endParaRPr>
                    </a:p>
                  </a:txBody>
                  <a:tcPr/>
                </a:tc>
                <a:extLst>
                  <a:ext uri="{0D108BD9-81ED-4DB2-BD59-A6C34878D82A}">
                    <a16:rowId xmlns:a16="http://schemas.microsoft.com/office/drawing/2014/main" val="3405022575"/>
                  </a:ext>
                </a:extLst>
              </a:tr>
              <a:tr h="362158">
                <a:tc>
                  <a:txBody>
                    <a:bodyPr/>
                    <a:lstStyle/>
                    <a:p>
                      <a:pPr algn="l" rtl="0" fontAlgn="base"/>
                      <a:r>
                        <a:rPr lang="en-US" sz="1100">
                          <a:effectLst/>
                        </a:rPr>
                        <a:t>4 </a:t>
                      </a:r>
                      <a:endParaRPr lang="en-US" b="0" i="0">
                        <a:effectLst/>
                      </a:endParaRPr>
                    </a:p>
                  </a:txBody>
                  <a:tcPr/>
                </a:tc>
                <a:tc>
                  <a:txBody>
                    <a:bodyPr/>
                    <a:lstStyle/>
                    <a:p>
                      <a:pPr algn="l" rtl="0" fontAlgn="base"/>
                      <a:r>
                        <a:rPr lang="en-US" sz="1100">
                          <a:effectLst/>
                        </a:rPr>
                        <a:t>G-50 </a:t>
                      </a:r>
                      <a:endParaRPr lang="en-US" b="0" i="0">
                        <a:effectLst/>
                      </a:endParaRPr>
                    </a:p>
                  </a:txBody>
                  <a:tcPr/>
                </a:tc>
                <a:tc>
                  <a:txBody>
                    <a:bodyPr/>
                    <a:lstStyle/>
                    <a:p>
                      <a:pPr algn="l" rtl="0" fontAlgn="base"/>
                      <a:r>
                        <a:rPr lang="en-US" sz="1100">
                          <a:effectLst/>
                        </a:rPr>
                        <a:t>1500-30000 </a:t>
                      </a:r>
                      <a:endParaRPr lang="en-US" b="0" i="0">
                        <a:effectLst/>
                      </a:endParaRPr>
                    </a:p>
                  </a:txBody>
                  <a:tcPr/>
                </a:tc>
                <a:tc>
                  <a:txBody>
                    <a:bodyPr/>
                    <a:lstStyle/>
                    <a:p>
                      <a:pPr algn="l" rtl="0" fontAlgn="base"/>
                      <a:r>
                        <a:rPr lang="en-US" sz="1100">
                          <a:effectLst/>
                        </a:rPr>
                        <a:t>5.0 </a:t>
                      </a:r>
                      <a:endParaRPr lang="en-US" b="0" i="0">
                        <a:effectLst/>
                      </a:endParaRPr>
                    </a:p>
                  </a:txBody>
                  <a:tcPr/>
                </a:tc>
                <a:tc>
                  <a:txBody>
                    <a:bodyPr/>
                    <a:lstStyle/>
                    <a:p>
                      <a:pPr algn="l" rtl="0" fontAlgn="base"/>
                      <a:r>
                        <a:rPr lang="en-US" sz="1100">
                          <a:effectLst/>
                        </a:rPr>
                        <a:t>10.0 </a:t>
                      </a:r>
                      <a:endParaRPr lang="en-US" b="0" i="0">
                        <a:effectLst/>
                      </a:endParaRPr>
                    </a:p>
                  </a:txBody>
                  <a:tcPr/>
                </a:tc>
                <a:tc>
                  <a:txBody>
                    <a:bodyPr/>
                    <a:lstStyle/>
                    <a:p>
                      <a:pPr algn="l" rtl="0" fontAlgn="base"/>
                      <a:r>
                        <a:rPr lang="en-US" sz="1100">
                          <a:effectLst/>
                        </a:rPr>
                        <a:t>P -10 </a:t>
                      </a:r>
                      <a:endParaRPr lang="en-US" b="0" i="0">
                        <a:effectLst/>
                      </a:endParaRPr>
                    </a:p>
                  </a:txBody>
                  <a:tcPr/>
                </a:tc>
                <a:tc>
                  <a:txBody>
                    <a:bodyPr/>
                    <a:lstStyle/>
                    <a:p>
                      <a:pPr algn="l" rtl="0" fontAlgn="base"/>
                      <a:r>
                        <a:rPr lang="en-US" sz="1100">
                          <a:effectLst/>
                        </a:rPr>
                        <a:t>1500-20000 </a:t>
                      </a:r>
                      <a:endParaRPr lang="en-US" b="0" i="0">
                        <a:effectLst/>
                      </a:endParaRPr>
                    </a:p>
                  </a:txBody>
                  <a:tcPr/>
                </a:tc>
                <a:extLst>
                  <a:ext uri="{0D108BD9-81ED-4DB2-BD59-A6C34878D82A}">
                    <a16:rowId xmlns:a16="http://schemas.microsoft.com/office/drawing/2014/main" val="2620476286"/>
                  </a:ext>
                </a:extLst>
              </a:tr>
              <a:tr h="374231">
                <a:tc>
                  <a:txBody>
                    <a:bodyPr/>
                    <a:lstStyle/>
                    <a:p>
                      <a:pPr algn="l" rtl="0" fontAlgn="base"/>
                      <a:r>
                        <a:rPr lang="en-US" sz="1100">
                          <a:effectLst/>
                        </a:rPr>
                        <a:t>5 </a:t>
                      </a:r>
                      <a:endParaRPr lang="en-US" b="0" i="0">
                        <a:effectLst/>
                      </a:endParaRPr>
                    </a:p>
                  </a:txBody>
                  <a:tcPr/>
                </a:tc>
                <a:tc>
                  <a:txBody>
                    <a:bodyPr/>
                    <a:lstStyle/>
                    <a:p>
                      <a:pPr algn="l" rtl="0" fontAlgn="base"/>
                      <a:r>
                        <a:rPr lang="en-US" sz="1100">
                          <a:effectLst/>
                        </a:rPr>
                        <a:t>G-75 </a:t>
                      </a:r>
                      <a:endParaRPr lang="en-US" b="0" i="0">
                        <a:effectLst/>
                      </a:endParaRPr>
                    </a:p>
                  </a:txBody>
                  <a:tcPr/>
                </a:tc>
                <a:tc>
                  <a:txBody>
                    <a:bodyPr/>
                    <a:lstStyle/>
                    <a:p>
                      <a:pPr algn="l" rtl="0" fontAlgn="base"/>
                      <a:r>
                        <a:rPr lang="en-US" sz="1100">
                          <a:effectLst/>
                        </a:rPr>
                        <a:t>3000-70000 </a:t>
                      </a:r>
                      <a:endParaRPr lang="en-US" b="0" i="0">
                        <a:effectLst/>
                      </a:endParaRPr>
                    </a:p>
                  </a:txBody>
                  <a:tcPr/>
                </a:tc>
                <a:tc>
                  <a:txBody>
                    <a:bodyPr/>
                    <a:lstStyle/>
                    <a:p>
                      <a:pPr algn="l" rtl="0" fontAlgn="base"/>
                      <a:r>
                        <a:rPr lang="en-US" sz="1100">
                          <a:effectLst/>
                        </a:rPr>
                        <a:t>7.5 </a:t>
                      </a:r>
                      <a:endParaRPr lang="en-US" b="0" i="0">
                        <a:effectLst/>
                      </a:endParaRPr>
                    </a:p>
                  </a:txBody>
                  <a:tcPr/>
                </a:tc>
                <a:tc>
                  <a:txBody>
                    <a:bodyPr/>
                    <a:lstStyle/>
                    <a:p>
                      <a:pPr algn="l" rtl="0" fontAlgn="base"/>
                      <a:r>
                        <a:rPr lang="en-US" sz="1100">
                          <a:effectLst/>
                        </a:rPr>
                        <a:t>12-15 </a:t>
                      </a:r>
                      <a:endParaRPr lang="en-US" b="0" i="0">
                        <a:effectLst/>
                      </a:endParaRPr>
                    </a:p>
                  </a:txBody>
                  <a:tcPr/>
                </a:tc>
                <a:tc>
                  <a:txBody>
                    <a:bodyPr/>
                    <a:lstStyle/>
                    <a:p>
                      <a:pPr algn="l" rtl="0" fontAlgn="base"/>
                      <a:r>
                        <a:rPr lang="en-US" sz="1100">
                          <a:effectLst/>
                        </a:rPr>
                        <a:t>P -30 </a:t>
                      </a:r>
                      <a:endParaRPr lang="en-US" b="0" i="0">
                        <a:effectLst/>
                      </a:endParaRPr>
                    </a:p>
                  </a:txBody>
                  <a:tcPr/>
                </a:tc>
                <a:tc>
                  <a:txBody>
                    <a:bodyPr/>
                    <a:lstStyle/>
                    <a:p>
                      <a:pPr algn="l" rtl="0" fontAlgn="base"/>
                      <a:r>
                        <a:rPr lang="en-US" sz="1100">
                          <a:effectLst/>
                        </a:rPr>
                        <a:t>2500-40000 </a:t>
                      </a:r>
                      <a:endParaRPr lang="en-US" b="0" i="0">
                        <a:effectLst/>
                      </a:endParaRPr>
                    </a:p>
                  </a:txBody>
                  <a:tcPr/>
                </a:tc>
                <a:extLst>
                  <a:ext uri="{0D108BD9-81ED-4DB2-BD59-A6C34878D82A}">
                    <a16:rowId xmlns:a16="http://schemas.microsoft.com/office/drawing/2014/main" val="4222355377"/>
                  </a:ext>
                </a:extLst>
              </a:tr>
              <a:tr h="362158">
                <a:tc>
                  <a:txBody>
                    <a:bodyPr/>
                    <a:lstStyle/>
                    <a:p>
                      <a:pPr algn="l" rtl="0" fontAlgn="base"/>
                      <a:r>
                        <a:rPr lang="en-US" sz="1100">
                          <a:effectLst/>
                        </a:rPr>
                        <a:t>6 </a:t>
                      </a:r>
                      <a:endParaRPr lang="en-US" b="0" i="0">
                        <a:effectLst/>
                      </a:endParaRPr>
                    </a:p>
                  </a:txBody>
                  <a:tcPr/>
                </a:tc>
                <a:tc>
                  <a:txBody>
                    <a:bodyPr/>
                    <a:lstStyle/>
                    <a:p>
                      <a:pPr algn="l" rtl="0" fontAlgn="base"/>
                      <a:r>
                        <a:rPr lang="en-US" sz="1100">
                          <a:effectLst/>
                        </a:rPr>
                        <a:t>G-100 </a:t>
                      </a:r>
                      <a:endParaRPr lang="en-US" b="0" i="0">
                        <a:effectLst/>
                      </a:endParaRPr>
                    </a:p>
                  </a:txBody>
                  <a:tcPr/>
                </a:tc>
                <a:tc>
                  <a:txBody>
                    <a:bodyPr/>
                    <a:lstStyle/>
                    <a:p>
                      <a:pPr algn="l" rtl="0" fontAlgn="base"/>
                      <a:r>
                        <a:rPr lang="en-US" sz="1100">
                          <a:effectLst/>
                        </a:rPr>
                        <a:t>4000-150000 </a:t>
                      </a:r>
                      <a:endParaRPr lang="en-US" b="0" i="0">
                        <a:effectLst/>
                      </a:endParaRPr>
                    </a:p>
                  </a:txBody>
                  <a:tcPr/>
                </a:tc>
                <a:tc>
                  <a:txBody>
                    <a:bodyPr/>
                    <a:lstStyle/>
                    <a:p>
                      <a:pPr algn="l" rtl="0" fontAlgn="base"/>
                      <a:r>
                        <a:rPr lang="en-US" sz="1100">
                          <a:effectLst/>
                        </a:rPr>
                        <a:t>10.0 </a:t>
                      </a:r>
                      <a:endParaRPr lang="en-US" b="0" i="0">
                        <a:effectLst/>
                      </a:endParaRPr>
                    </a:p>
                  </a:txBody>
                  <a:tcPr/>
                </a:tc>
                <a:tc>
                  <a:txBody>
                    <a:bodyPr/>
                    <a:lstStyle/>
                    <a:p>
                      <a:pPr algn="l" rtl="0" fontAlgn="base"/>
                      <a:r>
                        <a:rPr lang="en-US" sz="1100">
                          <a:effectLst/>
                        </a:rPr>
                        <a:t>15-20 </a:t>
                      </a:r>
                      <a:endParaRPr lang="en-US" b="0" i="0">
                        <a:effectLst/>
                      </a:endParaRPr>
                    </a:p>
                  </a:txBody>
                  <a:tcPr/>
                </a:tc>
                <a:tc>
                  <a:txBody>
                    <a:bodyPr/>
                    <a:lstStyle/>
                    <a:p>
                      <a:pPr algn="l" rtl="0" fontAlgn="base"/>
                      <a:r>
                        <a:rPr lang="en-US" sz="1100">
                          <a:effectLst/>
                        </a:rPr>
                        <a:t>P -60 </a:t>
                      </a:r>
                      <a:endParaRPr lang="en-US" b="0" i="0">
                        <a:effectLst/>
                      </a:endParaRPr>
                    </a:p>
                  </a:txBody>
                  <a:tcPr/>
                </a:tc>
                <a:tc>
                  <a:txBody>
                    <a:bodyPr/>
                    <a:lstStyle/>
                    <a:p>
                      <a:pPr algn="l" rtl="0" fontAlgn="base"/>
                      <a:r>
                        <a:rPr lang="en-US" sz="1100">
                          <a:effectLst/>
                        </a:rPr>
                        <a:t>3000-60000 </a:t>
                      </a:r>
                      <a:endParaRPr lang="en-US" b="0" i="0">
                        <a:effectLst/>
                      </a:endParaRPr>
                    </a:p>
                  </a:txBody>
                  <a:tcPr/>
                </a:tc>
                <a:extLst>
                  <a:ext uri="{0D108BD9-81ED-4DB2-BD59-A6C34878D82A}">
                    <a16:rowId xmlns:a16="http://schemas.microsoft.com/office/drawing/2014/main" val="3335172763"/>
                  </a:ext>
                </a:extLst>
              </a:tr>
              <a:tr h="374231">
                <a:tc>
                  <a:txBody>
                    <a:bodyPr/>
                    <a:lstStyle/>
                    <a:p>
                      <a:pPr algn="l" rtl="0" fontAlgn="base"/>
                      <a:r>
                        <a:rPr lang="en-US" sz="1100">
                          <a:effectLst/>
                        </a:rPr>
                        <a:t>7 </a:t>
                      </a:r>
                      <a:endParaRPr lang="en-US" b="0" i="0">
                        <a:effectLst/>
                      </a:endParaRPr>
                    </a:p>
                  </a:txBody>
                  <a:tcPr/>
                </a:tc>
                <a:tc>
                  <a:txBody>
                    <a:bodyPr/>
                    <a:lstStyle/>
                    <a:p>
                      <a:pPr algn="l" rtl="0" fontAlgn="base"/>
                      <a:r>
                        <a:rPr lang="en-US" sz="1100">
                          <a:effectLst/>
                        </a:rPr>
                        <a:t>G-150 </a:t>
                      </a:r>
                      <a:endParaRPr lang="en-US" b="0" i="0">
                        <a:effectLst/>
                      </a:endParaRPr>
                    </a:p>
                  </a:txBody>
                  <a:tcPr/>
                </a:tc>
                <a:tc>
                  <a:txBody>
                    <a:bodyPr/>
                    <a:lstStyle/>
                    <a:p>
                      <a:pPr algn="l" rtl="0" fontAlgn="base"/>
                      <a:r>
                        <a:rPr lang="en-US" sz="1100">
                          <a:effectLst/>
                        </a:rPr>
                        <a:t>5000-450000 </a:t>
                      </a:r>
                      <a:endParaRPr lang="en-US" b="0" i="0">
                        <a:effectLst/>
                      </a:endParaRPr>
                    </a:p>
                  </a:txBody>
                  <a:tcPr/>
                </a:tc>
                <a:tc>
                  <a:txBody>
                    <a:bodyPr/>
                    <a:lstStyle/>
                    <a:p>
                      <a:pPr algn="l" rtl="0" fontAlgn="base"/>
                      <a:r>
                        <a:rPr lang="en-US" sz="1100">
                          <a:effectLst/>
                        </a:rPr>
                        <a:t>15.0 </a:t>
                      </a:r>
                      <a:endParaRPr lang="en-US" b="0" i="0">
                        <a:effectLst/>
                      </a:endParaRPr>
                    </a:p>
                  </a:txBody>
                  <a:tcPr/>
                </a:tc>
                <a:tc>
                  <a:txBody>
                    <a:bodyPr/>
                    <a:lstStyle/>
                    <a:p>
                      <a:pPr algn="l" rtl="0" fontAlgn="base"/>
                      <a:r>
                        <a:rPr lang="en-US" sz="1100">
                          <a:effectLst/>
                        </a:rPr>
                        <a:t>12-30 </a:t>
                      </a:r>
                      <a:endParaRPr lang="en-US" b="0" i="0">
                        <a:effectLst/>
                      </a:endParaRPr>
                    </a:p>
                  </a:txBody>
                  <a:tcPr/>
                </a:tc>
                <a:tc>
                  <a:txBody>
                    <a:bodyPr/>
                    <a:lstStyle/>
                    <a:p>
                      <a:pPr algn="l" rtl="0" fontAlgn="base"/>
                      <a:r>
                        <a:rPr lang="en-US" sz="1100">
                          <a:effectLst/>
                        </a:rPr>
                        <a:t>P- 100 </a:t>
                      </a:r>
                      <a:endParaRPr lang="en-US" b="0" i="0">
                        <a:effectLst/>
                      </a:endParaRPr>
                    </a:p>
                  </a:txBody>
                  <a:tcPr/>
                </a:tc>
                <a:tc>
                  <a:txBody>
                    <a:bodyPr/>
                    <a:lstStyle/>
                    <a:p>
                      <a:pPr algn="l" rtl="0" fontAlgn="base"/>
                      <a:r>
                        <a:rPr lang="en-US" sz="1100">
                          <a:effectLst/>
                        </a:rPr>
                        <a:t>5000-100000 </a:t>
                      </a:r>
                      <a:endParaRPr lang="en-US" b="0" i="0">
                        <a:effectLst/>
                      </a:endParaRPr>
                    </a:p>
                  </a:txBody>
                  <a:tcPr/>
                </a:tc>
                <a:extLst>
                  <a:ext uri="{0D108BD9-81ED-4DB2-BD59-A6C34878D82A}">
                    <a16:rowId xmlns:a16="http://schemas.microsoft.com/office/drawing/2014/main" val="1011685949"/>
                  </a:ext>
                </a:extLst>
              </a:tr>
              <a:tr h="362158">
                <a:tc>
                  <a:txBody>
                    <a:bodyPr/>
                    <a:lstStyle/>
                    <a:p>
                      <a:pPr algn="l" rtl="0" fontAlgn="base"/>
                      <a:r>
                        <a:rPr lang="en-US" sz="1100">
                          <a:effectLst/>
                        </a:rPr>
                        <a:t>8 </a:t>
                      </a:r>
                      <a:endParaRPr lang="en-US" b="0" i="0">
                        <a:effectLst/>
                      </a:endParaRPr>
                    </a:p>
                  </a:txBody>
                  <a:tcPr/>
                </a:tc>
                <a:tc>
                  <a:txBody>
                    <a:bodyPr/>
                    <a:lstStyle/>
                    <a:p>
                      <a:pPr algn="l" rtl="0" fontAlgn="base"/>
                      <a:r>
                        <a:rPr lang="en-US" sz="1100">
                          <a:effectLst/>
                        </a:rPr>
                        <a:t>G-200 </a:t>
                      </a:r>
                      <a:endParaRPr lang="en-US" b="0" i="0">
                        <a:effectLst/>
                      </a:endParaRPr>
                    </a:p>
                  </a:txBody>
                  <a:tcPr/>
                </a:tc>
                <a:tc>
                  <a:txBody>
                    <a:bodyPr/>
                    <a:lstStyle/>
                    <a:p>
                      <a:pPr algn="l" rtl="0" fontAlgn="base"/>
                      <a:r>
                        <a:rPr lang="en-US" sz="1100">
                          <a:effectLst/>
                        </a:rPr>
                        <a:t>5000-800000 </a:t>
                      </a:r>
                      <a:endParaRPr lang="en-US" b="0" i="0">
                        <a:effectLst/>
                      </a:endParaRPr>
                    </a:p>
                  </a:txBody>
                  <a:tcPr/>
                </a:tc>
                <a:tc>
                  <a:txBody>
                    <a:bodyPr/>
                    <a:lstStyle/>
                    <a:p>
                      <a:pPr algn="l" rtl="0" fontAlgn="base"/>
                      <a:r>
                        <a:rPr lang="en-US" sz="1100">
                          <a:effectLst/>
                        </a:rPr>
                        <a:t>20.0 </a:t>
                      </a:r>
                      <a:endParaRPr lang="en-US" b="0" i="0">
                        <a:effectLst/>
                      </a:endParaRPr>
                    </a:p>
                  </a:txBody>
                  <a:tcPr/>
                </a:tc>
                <a:tc>
                  <a:txBody>
                    <a:bodyPr/>
                    <a:lstStyle/>
                    <a:p>
                      <a:pPr algn="l" rtl="0" fontAlgn="base"/>
                      <a:r>
                        <a:rPr lang="en-US" sz="1100">
                          <a:effectLst/>
                        </a:rPr>
                        <a:t>30-40 </a:t>
                      </a:r>
                      <a:endParaRPr lang="en-US" b="0" i="0">
                        <a:effectLst/>
                      </a:endParaRPr>
                    </a:p>
                  </a:txBody>
                  <a:tcPr/>
                </a:tc>
                <a:tc>
                  <a:txBody>
                    <a:bodyPr/>
                    <a:lstStyle/>
                    <a:p>
                      <a:pPr algn="l" rtl="0" fontAlgn="base"/>
                      <a:r>
                        <a:rPr lang="en-US" sz="1100">
                          <a:effectLst/>
                        </a:rPr>
                        <a:t>P- 150 </a:t>
                      </a:r>
                      <a:endParaRPr lang="en-US" b="0" i="0">
                        <a:effectLst/>
                      </a:endParaRPr>
                    </a:p>
                  </a:txBody>
                  <a:tcPr/>
                </a:tc>
                <a:tc>
                  <a:txBody>
                    <a:bodyPr/>
                    <a:lstStyle/>
                    <a:p>
                      <a:pPr algn="l" rtl="0" fontAlgn="base"/>
                      <a:r>
                        <a:rPr lang="en-US" sz="1100">
                          <a:effectLst/>
                        </a:rPr>
                        <a:t>15000-150000 </a:t>
                      </a:r>
                      <a:endParaRPr lang="en-US" b="0" i="0">
                        <a:effectLst/>
                      </a:endParaRPr>
                    </a:p>
                  </a:txBody>
                  <a:tcPr/>
                </a:tc>
                <a:extLst>
                  <a:ext uri="{0D108BD9-81ED-4DB2-BD59-A6C34878D82A}">
                    <a16:rowId xmlns:a16="http://schemas.microsoft.com/office/drawing/2014/main" val="1877937743"/>
                  </a:ext>
                </a:extLst>
              </a:tr>
            </a:tbl>
          </a:graphicData>
        </a:graphic>
      </p:graphicFrame>
    </p:spTree>
    <p:extLst>
      <p:ext uri="{BB962C8B-B14F-4D97-AF65-F5344CB8AC3E}">
        <p14:creationId xmlns:p14="http://schemas.microsoft.com/office/powerpoint/2010/main" val="177803318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BohemianVTI</vt:lpstr>
      <vt:lpstr>GEL FILTRATION  CHROMATOGRAPHY</vt:lpstr>
      <vt:lpstr>INTRODUCTION</vt:lpstr>
      <vt:lpstr>GENERAL PRINCIPLES</vt:lpstr>
      <vt:lpstr>PowerPoint Presentation</vt:lpstr>
      <vt:lpstr>PowerPoint Presentation</vt:lpstr>
      <vt:lpstr>TYPES OF MEDIA</vt:lpstr>
      <vt:lpstr>PowerPoint Presentation</vt:lpstr>
      <vt:lpstr>PowerPoint Presentation</vt:lpstr>
      <vt:lpstr>PowerPoint Presentation</vt:lpstr>
      <vt:lpstr>PowerPoint Presentation</vt:lpstr>
      <vt:lpstr>CHARACTERISTICS OF GEL MATRIX</vt:lpstr>
      <vt:lpstr>APPLICATIONS OF GEL FILTRATION CHROMATOGRAPHY</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61</cp:revision>
  <dcterms:created xsi:type="dcterms:W3CDTF">2021-11-16T15:24:47Z</dcterms:created>
  <dcterms:modified xsi:type="dcterms:W3CDTF">2021-11-16T18:52:00Z</dcterms:modified>
</cp:coreProperties>
</file>