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5" r:id="rId9"/>
    <p:sldId id="274" r:id="rId10"/>
    <p:sldId id="275" r:id="rId11"/>
    <p:sldId id="276"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860714-1C6A-41E4-8803-D9C698A9DB9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N"/>
        </a:p>
      </dgm:t>
    </dgm:pt>
    <dgm:pt modelId="{A3256682-A56A-41C5-8CD1-6ABF6321C3CB}">
      <dgm:prSet phldrT="[Text]"/>
      <dgm:spPr/>
      <dgm:t>
        <a:bodyPr/>
        <a:lstStyle/>
        <a:p>
          <a:r>
            <a:rPr lang="en-IN" dirty="0" smtClean="0"/>
            <a:t>Types </a:t>
          </a:r>
          <a:endParaRPr lang="en-IN" dirty="0"/>
        </a:p>
      </dgm:t>
    </dgm:pt>
    <dgm:pt modelId="{2B8DDEA2-7A9E-4CD0-BF05-BD520956B56A}" type="parTrans" cxnId="{1AE21E5C-1882-4764-82AE-748087089914}">
      <dgm:prSet/>
      <dgm:spPr/>
      <dgm:t>
        <a:bodyPr/>
        <a:lstStyle/>
        <a:p>
          <a:endParaRPr lang="en-IN"/>
        </a:p>
      </dgm:t>
    </dgm:pt>
    <dgm:pt modelId="{96AFDA27-E535-4A87-AE12-80E5071EEFF4}" type="sibTrans" cxnId="{1AE21E5C-1882-4764-82AE-748087089914}">
      <dgm:prSet/>
      <dgm:spPr/>
      <dgm:t>
        <a:bodyPr/>
        <a:lstStyle/>
        <a:p>
          <a:endParaRPr lang="en-IN"/>
        </a:p>
      </dgm:t>
    </dgm:pt>
    <dgm:pt modelId="{0DA886DA-00B0-484C-888F-DFB395283D3E}">
      <dgm:prSet phldrT="[Text]"/>
      <dgm:spPr/>
      <dgm:t>
        <a:bodyPr/>
        <a:lstStyle/>
        <a:p>
          <a:r>
            <a:rPr lang="en-IN" dirty="0" smtClean="0"/>
            <a:t>Cold welding</a:t>
          </a:r>
          <a:endParaRPr lang="en-IN" dirty="0"/>
        </a:p>
      </dgm:t>
    </dgm:pt>
    <dgm:pt modelId="{81A6BBAC-75D0-479D-80F3-4438CC372C5D}" type="parTrans" cxnId="{09BED539-F17B-4802-893C-08E2788EE1E8}">
      <dgm:prSet/>
      <dgm:spPr/>
      <dgm:t>
        <a:bodyPr/>
        <a:lstStyle/>
        <a:p>
          <a:endParaRPr lang="en-IN"/>
        </a:p>
      </dgm:t>
    </dgm:pt>
    <dgm:pt modelId="{6F936A10-9634-4833-8C9C-B726844E2823}" type="sibTrans" cxnId="{09BED539-F17B-4802-893C-08E2788EE1E8}">
      <dgm:prSet/>
      <dgm:spPr/>
      <dgm:t>
        <a:bodyPr/>
        <a:lstStyle/>
        <a:p>
          <a:endParaRPr lang="en-IN"/>
        </a:p>
      </dgm:t>
    </dgm:pt>
    <dgm:pt modelId="{0B095D09-BF40-476F-AFE9-442ACB20D5AA}">
      <dgm:prSet phldrT="[Text]"/>
      <dgm:spPr/>
      <dgm:t>
        <a:bodyPr/>
        <a:lstStyle/>
        <a:p>
          <a:r>
            <a:rPr lang="en-IN" dirty="0" smtClean="0"/>
            <a:t>Fusion bonding</a:t>
          </a:r>
          <a:endParaRPr lang="en-IN" dirty="0"/>
        </a:p>
      </dgm:t>
    </dgm:pt>
    <dgm:pt modelId="{B5659FE5-DD98-413A-BD9D-B0D3001DF5FB}" type="parTrans" cxnId="{460A5AB4-F33A-47C8-A9AF-998895B1E1FA}">
      <dgm:prSet/>
      <dgm:spPr/>
      <dgm:t>
        <a:bodyPr/>
        <a:lstStyle/>
        <a:p>
          <a:endParaRPr lang="en-IN"/>
        </a:p>
      </dgm:t>
    </dgm:pt>
    <dgm:pt modelId="{6B7143FC-0246-4326-ADE1-00656016CE76}" type="sibTrans" cxnId="{460A5AB4-F33A-47C8-A9AF-998895B1E1FA}">
      <dgm:prSet/>
      <dgm:spPr/>
      <dgm:t>
        <a:bodyPr/>
        <a:lstStyle/>
        <a:p>
          <a:endParaRPr lang="en-IN"/>
        </a:p>
      </dgm:t>
    </dgm:pt>
    <dgm:pt modelId="{F062433F-835B-41CB-B5D7-8A3B3A9BF624}" type="pres">
      <dgm:prSet presAssocID="{2C860714-1C6A-41E4-8803-D9C698A9DB9A}" presName="hierChild1" presStyleCnt="0">
        <dgm:presLayoutVars>
          <dgm:orgChart val="1"/>
          <dgm:chPref val="1"/>
          <dgm:dir/>
          <dgm:animOne val="branch"/>
          <dgm:animLvl val="lvl"/>
          <dgm:resizeHandles/>
        </dgm:presLayoutVars>
      </dgm:prSet>
      <dgm:spPr/>
      <dgm:t>
        <a:bodyPr/>
        <a:lstStyle/>
        <a:p>
          <a:endParaRPr lang="en-IN"/>
        </a:p>
      </dgm:t>
    </dgm:pt>
    <dgm:pt modelId="{535CF7BA-5CCD-4C46-ABD0-B74A7697A310}" type="pres">
      <dgm:prSet presAssocID="{A3256682-A56A-41C5-8CD1-6ABF6321C3CB}" presName="hierRoot1" presStyleCnt="0">
        <dgm:presLayoutVars>
          <dgm:hierBranch val="init"/>
        </dgm:presLayoutVars>
      </dgm:prSet>
      <dgm:spPr/>
    </dgm:pt>
    <dgm:pt modelId="{46A3E101-8C87-4A43-9CC0-4B1790D94EDA}" type="pres">
      <dgm:prSet presAssocID="{A3256682-A56A-41C5-8CD1-6ABF6321C3CB}" presName="rootComposite1" presStyleCnt="0"/>
      <dgm:spPr/>
    </dgm:pt>
    <dgm:pt modelId="{A4BDBBB7-7C3E-4EFC-91A2-56E496422849}" type="pres">
      <dgm:prSet presAssocID="{A3256682-A56A-41C5-8CD1-6ABF6321C3CB}" presName="rootText1" presStyleLbl="node0" presStyleIdx="0" presStyleCnt="1">
        <dgm:presLayoutVars>
          <dgm:chPref val="3"/>
        </dgm:presLayoutVars>
      </dgm:prSet>
      <dgm:spPr/>
      <dgm:t>
        <a:bodyPr/>
        <a:lstStyle/>
        <a:p>
          <a:endParaRPr lang="en-IN"/>
        </a:p>
      </dgm:t>
    </dgm:pt>
    <dgm:pt modelId="{692307A4-DD6D-4510-A9C2-DB8F9B959073}" type="pres">
      <dgm:prSet presAssocID="{A3256682-A56A-41C5-8CD1-6ABF6321C3CB}" presName="rootConnector1" presStyleLbl="node1" presStyleIdx="0" presStyleCnt="0"/>
      <dgm:spPr/>
      <dgm:t>
        <a:bodyPr/>
        <a:lstStyle/>
        <a:p>
          <a:endParaRPr lang="en-IN"/>
        </a:p>
      </dgm:t>
    </dgm:pt>
    <dgm:pt modelId="{38EBEABB-6690-4ED6-AA0D-1CE5308B3074}" type="pres">
      <dgm:prSet presAssocID="{A3256682-A56A-41C5-8CD1-6ABF6321C3CB}" presName="hierChild2" presStyleCnt="0"/>
      <dgm:spPr/>
    </dgm:pt>
    <dgm:pt modelId="{289BB6A5-5F8B-4605-843D-1C877063C79B}" type="pres">
      <dgm:prSet presAssocID="{81A6BBAC-75D0-479D-80F3-4438CC372C5D}" presName="Name37" presStyleLbl="parChTrans1D2" presStyleIdx="0" presStyleCnt="2"/>
      <dgm:spPr/>
      <dgm:t>
        <a:bodyPr/>
        <a:lstStyle/>
        <a:p>
          <a:endParaRPr lang="en-IN"/>
        </a:p>
      </dgm:t>
    </dgm:pt>
    <dgm:pt modelId="{0A24E99B-A7E5-411F-AFFA-80FA1E8DC5E5}" type="pres">
      <dgm:prSet presAssocID="{0DA886DA-00B0-484C-888F-DFB395283D3E}" presName="hierRoot2" presStyleCnt="0">
        <dgm:presLayoutVars>
          <dgm:hierBranch val="init"/>
        </dgm:presLayoutVars>
      </dgm:prSet>
      <dgm:spPr/>
    </dgm:pt>
    <dgm:pt modelId="{F24256F9-437F-4CC9-BA15-DAEE515C1573}" type="pres">
      <dgm:prSet presAssocID="{0DA886DA-00B0-484C-888F-DFB395283D3E}" presName="rootComposite" presStyleCnt="0"/>
      <dgm:spPr/>
    </dgm:pt>
    <dgm:pt modelId="{62357DEF-8D1D-4DDA-960F-AA41DA76B120}" type="pres">
      <dgm:prSet presAssocID="{0DA886DA-00B0-484C-888F-DFB395283D3E}" presName="rootText" presStyleLbl="node2" presStyleIdx="0" presStyleCnt="2">
        <dgm:presLayoutVars>
          <dgm:chPref val="3"/>
        </dgm:presLayoutVars>
      </dgm:prSet>
      <dgm:spPr/>
      <dgm:t>
        <a:bodyPr/>
        <a:lstStyle/>
        <a:p>
          <a:endParaRPr lang="en-IN"/>
        </a:p>
      </dgm:t>
    </dgm:pt>
    <dgm:pt modelId="{518D570C-10F5-4A86-B9F2-413F9CDE5BFE}" type="pres">
      <dgm:prSet presAssocID="{0DA886DA-00B0-484C-888F-DFB395283D3E}" presName="rootConnector" presStyleLbl="node2" presStyleIdx="0" presStyleCnt="2"/>
      <dgm:spPr/>
      <dgm:t>
        <a:bodyPr/>
        <a:lstStyle/>
        <a:p>
          <a:endParaRPr lang="en-IN"/>
        </a:p>
      </dgm:t>
    </dgm:pt>
    <dgm:pt modelId="{4C9C4D3F-6DEB-44A9-B7CD-91AB681DBA05}" type="pres">
      <dgm:prSet presAssocID="{0DA886DA-00B0-484C-888F-DFB395283D3E}" presName="hierChild4" presStyleCnt="0"/>
      <dgm:spPr/>
    </dgm:pt>
    <dgm:pt modelId="{BF3FC929-9847-466D-8856-AA0C5921F8A3}" type="pres">
      <dgm:prSet presAssocID="{0DA886DA-00B0-484C-888F-DFB395283D3E}" presName="hierChild5" presStyleCnt="0"/>
      <dgm:spPr/>
    </dgm:pt>
    <dgm:pt modelId="{9844C379-82F9-4CB7-9FC8-EBF21F6B64E9}" type="pres">
      <dgm:prSet presAssocID="{B5659FE5-DD98-413A-BD9D-B0D3001DF5FB}" presName="Name37" presStyleLbl="parChTrans1D2" presStyleIdx="1" presStyleCnt="2"/>
      <dgm:spPr/>
      <dgm:t>
        <a:bodyPr/>
        <a:lstStyle/>
        <a:p>
          <a:endParaRPr lang="en-IN"/>
        </a:p>
      </dgm:t>
    </dgm:pt>
    <dgm:pt modelId="{ABD34D42-82A9-4425-A20F-D97750CBFF62}" type="pres">
      <dgm:prSet presAssocID="{0B095D09-BF40-476F-AFE9-442ACB20D5AA}" presName="hierRoot2" presStyleCnt="0">
        <dgm:presLayoutVars>
          <dgm:hierBranch val="init"/>
        </dgm:presLayoutVars>
      </dgm:prSet>
      <dgm:spPr/>
    </dgm:pt>
    <dgm:pt modelId="{09D370BD-FD70-45F6-99E1-15D4ED0D79E7}" type="pres">
      <dgm:prSet presAssocID="{0B095D09-BF40-476F-AFE9-442ACB20D5AA}" presName="rootComposite" presStyleCnt="0"/>
      <dgm:spPr/>
    </dgm:pt>
    <dgm:pt modelId="{5486E31D-2628-44D6-8C7B-ACAED8558B7F}" type="pres">
      <dgm:prSet presAssocID="{0B095D09-BF40-476F-AFE9-442ACB20D5AA}" presName="rootText" presStyleLbl="node2" presStyleIdx="1" presStyleCnt="2">
        <dgm:presLayoutVars>
          <dgm:chPref val="3"/>
        </dgm:presLayoutVars>
      </dgm:prSet>
      <dgm:spPr/>
      <dgm:t>
        <a:bodyPr/>
        <a:lstStyle/>
        <a:p>
          <a:endParaRPr lang="en-IN"/>
        </a:p>
      </dgm:t>
    </dgm:pt>
    <dgm:pt modelId="{A14FB22E-97A5-4B6D-8485-503757AEA099}" type="pres">
      <dgm:prSet presAssocID="{0B095D09-BF40-476F-AFE9-442ACB20D5AA}" presName="rootConnector" presStyleLbl="node2" presStyleIdx="1" presStyleCnt="2"/>
      <dgm:spPr/>
      <dgm:t>
        <a:bodyPr/>
        <a:lstStyle/>
        <a:p>
          <a:endParaRPr lang="en-IN"/>
        </a:p>
      </dgm:t>
    </dgm:pt>
    <dgm:pt modelId="{501A3339-79E3-4D72-94A5-0284818EB14F}" type="pres">
      <dgm:prSet presAssocID="{0B095D09-BF40-476F-AFE9-442ACB20D5AA}" presName="hierChild4" presStyleCnt="0"/>
      <dgm:spPr/>
    </dgm:pt>
    <dgm:pt modelId="{67FFA9A1-689D-4AAE-B24E-F03E477D1742}" type="pres">
      <dgm:prSet presAssocID="{0B095D09-BF40-476F-AFE9-442ACB20D5AA}" presName="hierChild5" presStyleCnt="0"/>
      <dgm:spPr/>
    </dgm:pt>
    <dgm:pt modelId="{7106CB09-7B94-4475-9AB6-44940324647A}" type="pres">
      <dgm:prSet presAssocID="{A3256682-A56A-41C5-8CD1-6ABF6321C3CB}" presName="hierChild3" presStyleCnt="0"/>
      <dgm:spPr/>
    </dgm:pt>
  </dgm:ptLst>
  <dgm:cxnLst>
    <dgm:cxn modelId="{BB2F8A71-F81D-49B9-8EF2-2E85BD534E67}" type="presOf" srcId="{A3256682-A56A-41C5-8CD1-6ABF6321C3CB}" destId="{A4BDBBB7-7C3E-4EFC-91A2-56E496422849}" srcOrd="0" destOrd="0" presId="urn:microsoft.com/office/officeart/2005/8/layout/orgChart1"/>
    <dgm:cxn modelId="{460A5AB4-F33A-47C8-A9AF-998895B1E1FA}" srcId="{A3256682-A56A-41C5-8CD1-6ABF6321C3CB}" destId="{0B095D09-BF40-476F-AFE9-442ACB20D5AA}" srcOrd="1" destOrd="0" parTransId="{B5659FE5-DD98-413A-BD9D-B0D3001DF5FB}" sibTransId="{6B7143FC-0246-4326-ADE1-00656016CE76}"/>
    <dgm:cxn modelId="{0C28E1F7-E1C0-441C-B874-75F470EC3B78}" type="presOf" srcId="{0DA886DA-00B0-484C-888F-DFB395283D3E}" destId="{62357DEF-8D1D-4DDA-960F-AA41DA76B120}" srcOrd="0" destOrd="0" presId="urn:microsoft.com/office/officeart/2005/8/layout/orgChart1"/>
    <dgm:cxn modelId="{5332CD22-B88F-4D72-9DE1-DA854EA824A3}" type="presOf" srcId="{A3256682-A56A-41C5-8CD1-6ABF6321C3CB}" destId="{692307A4-DD6D-4510-A9C2-DB8F9B959073}" srcOrd="1" destOrd="0" presId="urn:microsoft.com/office/officeart/2005/8/layout/orgChart1"/>
    <dgm:cxn modelId="{C8F92F89-E26B-499D-BB3A-288EC441357B}" type="presOf" srcId="{B5659FE5-DD98-413A-BD9D-B0D3001DF5FB}" destId="{9844C379-82F9-4CB7-9FC8-EBF21F6B64E9}" srcOrd="0" destOrd="0" presId="urn:microsoft.com/office/officeart/2005/8/layout/orgChart1"/>
    <dgm:cxn modelId="{09BED539-F17B-4802-893C-08E2788EE1E8}" srcId="{A3256682-A56A-41C5-8CD1-6ABF6321C3CB}" destId="{0DA886DA-00B0-484C-888F-DFB395283D3E}" srcOrd="0" destOrd="0" parTransId="{81A6BBAC-75D0-479D-80F3-4438CC372C5D}" sibTransId="{6F936A10-9634-4833-8C9C-B726844E2823}"/>
    <dgm:cxn modelId="{2C04E5C4-62D5-46D3-949D-932B2C0508F4}" type="presOf" srcId="{0DA886DA-00B0-484C-888F-DFB395283D3E}" destId="{518D570C-10F5-4A86-B9F2-413F9CDE5BFE}" srcOrd="1" destOrd="0" presId="urn:microsoft.com/office/officeart/2005/8/layout/orgChart1"/>
    <dgm:cxn modelId="{CFB9CE64-36D8-443D-B7B0-7E70CE3829C0}" type="presOf" srcId="{0B095D09-BF40-476F-AFE9-442ACB20D5AA}" destId="{5486E31D-2628-44D6-8C7B-ACAED8558B7F}" srcOrd="0" destOrd="0" presId="urn:microsoft.com/office/officeart/2005/8/layout/orgChart1"/>
    <dgm:cxn modelId="{680500F5-9920-441A-99E1-BA836BE2C716}" type="presOf" srcId="{2C860714-1C6A-41E4-8803-D9C698A9DB9A}" destId="{F062433F-835B-41CB-B5D7-8A3B3A9BF624}" srcOrd="0" destOrd="0" presId="urn:microsoft.com/office/officeart/2005/8/layout/orgChart1"/>
    <dgm:cxn modelId="{F9810CD1-A5FC-4E62-8EDD-0AABE3912C8E}" type="presOf" srcId="{81A6BBAC-75D0-479D-80F3-4438CC372C5D}" destId="{289BB6A5-5F8B-4605-843D-1C877063C79B}" srcOrd="0" destOrd="0" presId="urn:microsoft.com/office/officeart/2005/8/layout/orgChart1"/>
    <dgm:cxn modelId="{5E5A80B7-7968-4E66-95FE-841E15781F14}" type="presOf" srcId="{0B095D09-BF40-476F-AFE9-442ACB20D5AA}" destId="{A14FB22E-97A5-4B6D-8485-503757AEA099}" srcOrd="1" destOrd="0" presId="urn:microsoft.com/office/officeart/2005/8/layout/orgChart1"/>
    <dgm:cxn modelId="{1AE21E5C-1882-4764-82AE-748087089914}" srcId="{2C860714-1C6A-41E4-8803-D9C698A9DB9A}" destId="{A3256682-A56A-41C5-8CD1-6ABF6321C3CB}" srcOrd="0" destOrd="0" parTransId="{2B8DDEA2-7A9E-4CD0-BF05-BD520956B56A}" sibTransId="{96AFDA27-E535-4A87-AE12-80E5071EEFF4}"/>
    <dgm:cxn modelId="{17CB6B22-96B5-499C-9453-000CB5A6A109}" type="presParOf" srcId="{F062433F-835B-41CB-B5D7-8A3B3A9BF624}" destId="{535CF7BA-5CCD-4C46-ABD0-B74A7697A310}" srcOrd="0" destOrd="0" presId="urn:microsoft.com/office/officeart/2005/8/layout/orgChart1"/>
    <dgm:cxn modelId="{DD609F4C-5207-425E-9940-31CEE17FF660}" type="presParOf" srcId="{535CF7BA-5CCD-4C46-ABD0-B74A7697A310}" destId="{46A3E101-8C87-4A43-9CC0-4B1790D94EDA}" srcOrd="0" destOrd="0" presId="urn:microsoft.com/office/officeart/2005/8/layout/orgChart1"/>
    <dgm:cxn modelId="{3969DE61-C10F-4B60-AB26-B804854A41A3}" type="presParOf" srcId="{46A3E101-8C87-4A43-9CC0-4B1790D94EDA}" destId="{A4BDBBB7-7C3E-4EFC-91A2-56E496422849}" srcOrd="0" destOrd="0" presId="urn:microsoft.com/office/officeart/2005/8/layout/orgChart1"/>
    <dgm:cxn modelId="{1F1D11E4-004B-49E5-A64B-EA066E44844A}" type="presParOf" srcId="{46A3E101-8C87-4A43-9CC0-4B1790D94EDA}" destId="{692307A4-DD6D-4510-A9C2-DB8F9B959073}" srcOrd="1" destOrd="0" presId="urn:microsoft.com/office/officeart/2005/8/layout/orgChart1"/>
    <dgm:cxn modelId="{B5AEFC99-3AE6-46B7-B8A2-EC0B971FE165}" type="presParOf" srcId="{535CF7BA-5CCD-4C46-ABD0-B74A7697A310}" destId="{38EBEABB-6690-4ED6-AA0D-1CE5308B3074}" srcOrd="1" destOrd="0" presId="urn:microsoft.com/office/officeart/2005/8/layout/orgChart1"/>
    <dgm:cxn modelId="{5A0269E1-0FF1-4FE4-AC3E-AA4A87413BE0}" type="presParOf" srcId="{38EBEABB-6690-4ED6-AA0D-1CE5308B3074}" destId="{289BB6A5-5F8B-4605-843D-1C877063C79B}" srcOrd="0" destOrd="0" presId="urn:microsoft.com/office/officeart/2005/8/layout/orgChart1"/>
    <dgm:cxn modelId="{A8D4AA00-3A21-4BEA-A2AC-8D4137FEE948}" type="presParOf" srcId="{38EBEABB-6690-4ED6-AA0D-1CE5308B3074}" destId="{0A24E99B-A7E5-411F-AFFA-80FA1E8DC5E5}" srcOrd="1" destOrd="0" presId="urn:microsoft.com/office/officeart/2005/8/layout/orgChart1"/>
    <dgm:cxn modelId="{DC998B93-A3DB-4D6A-8250-78B562E4FC71}" type="presParOf" srcId="{0A24E99B-A7E5-411F-AFFA-80FA1E8DC5E5}" destId="{F24256F9-437F-4CC9-BA15-DAEE515C1573}" srcOrd="0" destOrd="0" presId="urn:microsoft.com/office/officeart/2005/8/layout/orgChart1"/>
    <dgm:cxn modelId="{FB4EBE1B-1DF6-4F02-B2F0-DDC01C60056C}" type="presParOf" srcId="{F24256F9-437F-4CC9-BA15-DAEE515C1573}" destId="{62357DEF-8D1D-4DDA-960F-AA41DA76B120}" srcOrd="0" destOrd="0" presId="urn:microsoft.com/office/officeart/2005/8/layout/orgChart1"/>
    <dgm:cxn modelId="{BE5C232A-D461-4D5E-9A7A-7F3B67759B06}" type="presParOf" srcId="{F24256F9-437F-4CC9-BA15-DAEE515C1573}" destId="{518D570C-10F5-4A86-B9F2-413F9CDE5BFE}" srcOrd="1" destOrd="0" presId="urn:microsoft.com/office/officeart/2005/8/layout/orgChart1"/>
    <dgm:cxn modelId="{AC6D171A-99F5-4470-941E-34C9C04CEB46}" type="presParOf" srcId="{0A24E99B-A7E5-411F-AFFA-80FA1E8DC5E5}" destId="{4C9C4D3F-6DEB-44A9-B7CD-91AB681DBA05}" srcOrd="1" destOrd="0" presId="urn:microsoft.com/office/officeart/2005/8/layout/orgChart1"/>
    <dgm:cxn modelId="{86D5350D-3C69-447B-A0CB-871FB8072A1D}" type="presParOf" srcId="{0A24E99B-A7E5-411F-AFFA-80FA1E8DC5E5}" destId="{BF3FC929-9847-466D-8856-AA0C5921F8A3}" srcOrd="2" destOrd="0" presId="urn:microsoft.com/office/officeart/2005/8/layout/orgChart1"/>
    <dgm:cxn modelId="{25E24D99-E52C-488D-858B-2C6F7ACA6E96}" type="presParOf" srcId="{38EBEABB-6690-4ED6-AA0D-1CE5308B3074}" destId="{9844C379-82F9-4CB7-9FC8-EBF21F6B64E9}" srcOrd="2" destOrd="0" presId="urn:microsoft.com/office/officeart/2005/8/layout/orgChart1"/>
    <dgm:cxn modelId="{C39C1FC8-88A3-4116-813E-BEDA24F6310E}" type="presParOf" srcId="{38EBEABB-6690-4ED6-AA0D-1CE5308B3074}" destId="{ABD34D42-82A9-4425-A20F-D97750CBFF62}" srcOrd="3" destOrd="0" presId="urn:microsoft.com/office/officeart/2005/8/layout/orgChart1"/>
    <dgm:cxn modelId="{6E815AC9-A922-49BC-9846-ACE353CEAD6D}" type="presParOf" srcId="{ABD34D42-82A9-4425-A20F-D97750CBFF62}" destId="{09D370BD-FD70-45F6-99E1-15D4ED0D79E7}" srcOrd="0" destOrd="0" presId="urn:microsoft.com/office/officeart/2005/8/layout/orgChart1"/>
    <dgm:cxn modelId="{912CD654-C2D2-4C65-BDF2-AC20316EBD83}" type="presParOf" srcId="{09D370BD-FD70-45F6-99E1-15D4ED0D79E7}" destId="{5486E31D-2628-44D6-8C7B-ACAED8558B7F}" srcOrd="0" destOrd="0" presId="urn:microsoft.com/office/officeart/2005/8/layout/orgChart1"/>
    <dgm:cxn modelId="{40E2DD24-01F3-44B4-AAAE-5DFA743EE5C9}" type="presParOf" srcId="{09D370BD-FD70-45F6-99E1-15D4ED0D79E7}" destId="{A14FB22E-97A5-4B6D-8485-503757AEA099}" srcOrd="1" destOrd="0" presId="urn:microsoft.com/office/officeart/2005/8/layout/orgChart1"/>
    <dgm:cxn modelId="{5D012CEE-2E50-4CF9-AEB1-BBC4C7E5E4D9}" type="presParOf" srcId="{ABD34D42-82A9-4425-A20F-D97750CBFF62}" destId="{501A3339-79E3-4D72-94A5-0284818EB14F}" srcOrd="1" destOrd="0" presId="urn:microsoft.com/office/officeart/2005/8/layout/orgChart1"/>
    <dgm:cxn modelId="{B0675BED-F323-4995-A714-EE9FE4FFD7A7}" type="presParOf" srcId="{ABD34D42-82A9-4425-A20F-D97750CBFF62}" destId="{67FFA9A1-689D-4AAE-B24E-F03E477D1742}" srcOrd="2" destOrd="0" presId="urn:microsoft.com/office/officeart/2005/8/layout/orgChart1"/>
    <dgm:cxn modelId="{221AE423-1267-4F15-B54D-07B40E7BD170}" type="presParOf" srcId="{535CF7BA-5CCD-4C46-ABD0-B74A7697A310}" destId="{7106CB09-7B94-4475-9AB6-44940324647A}"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A6E6E27B-3E42-48A9-A784-C193A503D8D6}" type="doc">
      <dgm:prSet loTypeId="urn:microsoft.com/office/officeart/2005/8/layout/orgChart1" loCatId="hierarchy" qsTypeId="urn:microsoft.com/office/officeart/2005/8/quickstyle/simple3" qsCatId="simple" csTypeId="urn:microsoft.com/office/officeart/2005/8/colors/colorful2" csCatId="colorful" phldr="1"/>
      <dgm:spPr/>
      <dgm:t>
        <a:bodyPr/>
        <a:lstStyle/>
        <a:p>
          <a:endParaRPr lang="en-IN"/>
        </a:p>
      </dgm:t>
    </dgm:pt>
    <dgm:pt modelId="{3A5713F2-64A8-4765-85D6-A0626C5D0777}">
      <dgm:prSet phldrT="[Text]"/>
      <dgm:spPr/>
      <dgm:t>
        <a:bodyPr/>
        <a:lstStyle/>
        <a:p>
          <a:r>
            <a:rPr lang="en-IN" dirty="0" smtClean="0"/>
            <a:t>Components of frictional forces</a:t>
          </a:r>
          <a:endParaRPr lang="en-IN" dirty="0"/>
        </a:p>
      </dgm:t>
    </dgm:pt>
    <dgm:pt modelId="{9FB2C841-86DD-4477-BB7E-4C199D245932}" type="parTrans" cxnId="{4505F339-6EA7-4E67-9C84-B2E41E4397FD}">
      <dgm:prSet/>
      <dgm:spPr/>
      <dgm:t>
        <a:bodyPr/>
        <a:lstStyle/>
        <a:p>
          <a:endParaRPr lang="en-IN"/>
        </a:p>
      </dgm:t>
    </dgm:pt>
    <dgm:pt modelId="{AA8BB3ED-2871-480D-AAFA-F22F95A3CD65}" type="sibTrans" cxnId="{4505F339-6EA7-4E67-9C84-B2E41E4397FD}">
      <dgm:prSet/>
      <dgm:spPr/>
      <dgm:t>
        <a:bodyPr/>
        <a:lstStyle/>
        <a:p>
          <a:endParaRPr lang="en-IN"/>
        </a:p>
      </dgm:t>
    </dgm:pt>
    <dgm:pt modelId="{18DF75B7-574C-44C7-B84D-7DD1348ADFC1}">
      <dgm:prSet phldrT="[Text]"/>
      <dgm:spPr/>
      <dgm:t>
        <a:bodyPr/>
        <a:lstStyle/>
        <a:p>
          <a:r>
            <a:rPr lang="en-IN" i="1" dirty="0" err="1" smtClean="0"/>
            <a:t>Interparticulate</a:t>
          </a:r>
          <a:r>
            <a:rPr lang="en-IN" i="1" dirty="0" smtClean="0"/>
            <a:t> friction</a:t>
          </a:r>
          <a:endParaRPr lang="en-IN" i="1" dirty="0"/>
        </a:p>
      </dgm:t>
    </dgm:pt>
    <dgm:pt modelId="{A7D11DB9-926D-41DC-8FF1-ADF2054DEF51}" type="parTrans" cxnId="{A67DEFAF-7332-41FA-96A1-3C496A2BB855}">
      <dgm:prSet/>
      <dgm:spPr/>
      <dgm:t>
        <a:bodyPr/>
        <a:lstStyle/>
        <a:p>
          <a:endParaRPr lang="en-IN"/>
        </a:p>
      </dgm:t>
    </dgm:pt>
    <dgm:pt modelId="{766CA52E-2395-4F6E-A84C-5D9E7D1CB402}" type="sibTrans" cxnId="{A67DEFAF-7332-41FA-96A1-3C496A2BB855}">
      <dgm:prSet/>
      <dgm:spPr/>
      <dgm:t>
        <a:bodyPr/>
        <a:lstStyle/>
        <a:p>
          <a:endParaRPr lang="en-IN"/>
        </a:p>
      </dgm:t>
    </dgm:pt>
    <dgm:pt modelId="{AD7C65BC-4017-43F5-95FE-9B3B0DC9DA34}">
      <dgm:prSet phldrT="[Text]"/>
      <dgm:spPr/>
      <dgm:t>
        <a:bodyPr/>
        <a:lstStyle/>
        <a:p>
          <a:r>
            <a:rPr lang="en-IN" i="1" dirty="0" smtClean="0"/>
            <a:t>Die-wall friction</a:t>
          </a:r>
          <a:endParaRPr lang="en-IN" i="1" dirty="0"/>
        </a:p>
      </dgm:t>
    </dgm:pt>
    <dgm:pt modelId="{B3EE1539-E632-45C3-9991-0B5C5374DF8D}" type="parTrans" cxnId="{25ED5EA4-3D42-4958-B756-FE3BD3CC277C}">
      <dgm:prSet/>
      <dgm:spPr/>
      <dgm:t>
        <a:bodyPr/>
        <a:lstStyle/>
        <a:p>
          <a:endParaRPr lang="en-IN"/>
        </a:p>
      </dgm:t>
    </dgm:pt>
    <dgm:pt modelId="{C6C1D200-995E-481F-B38D-F82E16CF8916}" type="sibTrans" cxnId="{25ED5EA4-3D42-4958-B756-FE3BD3CC277C}">
      <dgm:prSet/>
      <dgm:spPr/>
      <dgm:t>
        <a:bodyPr/>
        <a:lstStyle/>
        <a:p>
          <a:endParaRPr lang="en-IN"/>
        </a:p>
      </dgm:t>
    </dgm:pt>
    <dgm:pt modelId="{E167DB0B-712F-4894-879E-E49776589613}" type="pres">
      <dgm:prSet presAssocID="{A6E6E27B-3E42-48A9-A784-C193A503D8D6}" presName="hierChild1" presStyleCnt="0">
        <dgm:presLayoutVars>
          <dgm:orgChart val="1"/>
          <dgm:chPref val="1"/>
          <dgm:dir/>
          <dgm:animOne val="branch"/>
          <dgm:animLvl val="lvl"/>
          <dgm:resizeHandles/>
        </dgm:presLayoutVars>
      </dgm:prSet>
      <dgm:spPr/>
      <dgm:t>
        <a:bodyPr/>
        <a:lstStyle/>
        <a:p>
          <a:endParaRPr lang="en-IN"/>
        </a:p>
      </dgm:t>
    </dgm:pt>
    <dgm:pt modelId="{D276F4F1-952E-4161-BBE8-82A24AC79911}" type="pres">
      <dgm:prSet presAssocID="{3A5713F2-64A8-4765-85D6-A0626C5D0777}" presName="hierRoot1" presStyleCnt="0">
        <dgm:presLayoutVars>
          <dgm:hierBranch val="init"/>
        </dgm:presLayoutVars>
      </dgm:prSet>
      <dgm:spPr/>
    </dgm:pt>
    <dgm:pt modelId="{7D76B20B-1283-4CD1-BF70-52DC15D281D4}" type="pres">
      <dgm:prSet presAssocID="{3A5713F2-64A8-4765-85D6-A0626C5D0777}" presName="rootComposite1" presStyleCnt="0"/>
      <dgm:spPr/>
    </dgm:pt>
    <dgm:pt modelId="{FD57C463-CCD4-400F-AD31-F3FEC146F7CD}" type="pres">
      <dgm:prSet presAssocID="{3A5713F2-64A8-4765-85D6-A0626C5D0777}" presName="rootText1" presStyleLbl="node0" presStyleIdx="0" presStyleCnt="1">
        <dgm:presLayoutVars>
          <dgm:chPref val="3"/>
        </dgm:presLayoutVars>
      </dgm:prSet>
      <dgm:spPr/>
      <dgm:t>
        <a:bodyPr/>
        <a:lstStyle/>
        <a:p>
          <a:endParaRPr lang="en-IN"/>
        </a:p>
      </dgm:t>
    </dgm:pt>
    <dgm:pt modelId="{DCD4A631-A09C-47CD-906E-CCB16F92FCAB}" type="pres">
      <dgm:prSet presAssocID="{3A5713F2-64A8-4765-85D6-A0626C5D0777}" presName="rootConnector1" presStyleLbl="node1" presStyleIdx="0" presStyleCnt="0"/>
      <dgm:spPr/>
      <dgm:t>
        <a:bodyPr/>
        <a:lstStyle/>
        <a:p>
          <a:endParaRPr lang="en-IN"/>
        </a:p>
      </dgm:t>
    </dgm:pt>
    <dgm:pt modelId="{2E7FA8ED-ECEA-4714-A9D0-17E7E9753E49}" type="pres">
      <dgm:prSet presAssocID="{3A5713F2-64A8-4765-85D6-A0626C5D0777}" presName="hierChild2" presStyleCnt="0"/>
      <dgm:spPr/>
    </dgm:pt>
    <dgm:pt modelId="{78F61F73-CA4F-4D7D-B617-C26180447378}" type="pres">
      <dgm:prSet presAssocID="{A7D11DB9-926D-41DC-8FF1-ADF2054DEF51}" presName="Name37" presStyleLbl="parChTrans1D2" presStyleIdx="0" presStyleCnt="2"/>
      <dgm:spPr/>
      <dgm:t>
        <a:bodyPr/>
        <a:lstStyle/>
        <a:p>
          <a:endParaRPr lang="en-IN"/>
        </a:p>
      </dgm:t>
    </dgm:pt>
    <dgm:pt modelId="{4B2DB198-BF4B-497C-B7B1-1C8486B38B7B}" type="pres">
      <dgm:prSet presAssocID="{18DF75B7-574C-44C7-B84D-7DD1348ADFC1}" presName="hierRoot2" presStyleCnt="0">
        <dgm:presLayoutVars>
          <dgm:hierBranch val="init"/>
        </dgm:presLayoutVars>
      </dgm:prSet>
      <dgm:spPr/>
    </dgm:pt>
    <dgm:pt modelId="{B84F4FCB-AC96-4300-BEE1-DE10429DD6C9}" type="pres">
      <dgm:prSet presAssocID="{18DF75B7-574C-44C7-B84D-7DD1348ADFC1}" presName="rootComposite" presStyleCnt="0"/>
      <dgm:spPr/>
    </dgm:pt>
    <dgm:pt modelId="{A5C7D735-1AC1-4788-AB3D-DBE6D3BBC4D5}" type="pres">
      <dgm:prSet presAssocID="{18DF75B7-574C-44C7-B84D-7DD1348ADFC1}" presName="rootText" presStyleLbl="node2" presStyleIdx="0" presStyleCnt="2">
        <dgm:presLayoutVars>
          <dgm:chPref val="3"/>
        </dgm:presLayoutVars>
      </dgm:prSet>
      <dgm:spPr/>
      <dgm:t>
        <a:bodyPr/>
        <a:lstStyle/>
        <a:p>
          <a:endParaRPr lang="en-IN"/>
        </a:p>
      </dgm:t>
    </dgm:pt>
    <dgm:pt modelId="{063F3763-A867-49A1-8B25-11F1FBF96FFA}" type="pres">
      <dgm:prSet presAssocID="{18DF75B7-574C-44C7-B84D-7DD1348ADFC1}" presName="rootConnector" presStyleLbl="node2" presStyleIdx="0" presStyleCnt="2"/>
      <dgm:spPr/>
      <dgm:t>
        <a:bodyPr/>
        <a:lstStyle/>
        <a:p>
          <a:endParaRPr lang="en-IN"/>
        </a:p>
      </dgm:t>
    </dgm:pt>
    <dgm:pt modelId="{6B939873-99E2-477A-B23A-E80C9BA5DFAB}" type="pres">
      <dgm:prSet presAssocID="{18DF75B7-574C-44C7-B84D-7DD1348ADFC1}" presName="hierChild4" presStyleCnt="0"/>
      <dgm:spPr/>
    </dgm:pt>
    <dgm:pt modelId="{44F2C9BF-D0B7-419C-9E97-C84F874F8824}" type="pres">
      <dgm:prSet presAssocID="{18DF75B7-574C-44C7-B84D-7DD1348ADFC1}" presName="hierChild5" presStyleCnt="0"/>
      <dgm:spPr/>
    </dgm:pt>
    <dgm:pt modelId="{9A52FD46-AEEE-4813-8FF9-21979EBB0E52}" type="pres">
      <dgm:prSet presAssocID="{B3EE1539-E632-45C3-9991-0B5C5374DF8D}" presName="Name37" presStyleLbl="parChTrans1D2" presStyleIdx="1" presStyleCnt="2"/>
      <dgm:spPr/>
      <dgm:t>
        <a:bodyPr/>
        <a:lstStyle/>
        <a:p>
          <a:endParaRPr lang="en-IN"/>
        </a:p>
      </dgm:t>
    </dgm:pt>
    <dgm:pt modelId="{3FF709B2-49AC-49F8-816A-F03540AEDB53}" type="pres">
      <dgm:prSet presAssocID="{AD7C65BC-4017-43F5-95FE-9B3B0DC9DA34}" presName="hierRoot2" presStyleCnt="0">
        <dgm:presLayoutVars>
          <dgm:hierBranch val="init"/>
        </dgm:presLayoutVars>
      </dgm:prSet>
      <dgm:spPr/>
    </dgm:pt>
    <dgm:pt modelId="{7B063ECB-7F13-4107-8004-45819BF7CBB4}" type="pres">
      <dgm:prSet presAssocID="{AD7C65BC-4017-43F5-95FE-9B3B0DC9DA34}" presName="rootComposite" presStyleCnt="0"/>
      <dgm:spPr/>
    </dgm:pt>
    <dgm:pt modelId="{2B465673-7B06-4FB9-ABE3-760A8202F722}" type="pres">
      <dgm:prSet presAssocID="{AD7C65BC-4017-43F5-95FE-9B3B0DC9DA34}" presName="rootText" presStyleLbl="node2" presStyleIdx="1" presStyleCnt="2">
        <dgm:presLayoutVars>
          <dgm:chPref val="3"/>
        </dgm:presLayoutVars>
      </dgm:prSet>
      <dgm:spPr/>
      <dgm:t>
        <a:bodyPr/>
        <a:lstStyle/>
        <a:p>
          <a:endParaRPr lang="en-IN"/>
        </a:p>
      </dgm:t>
    </dgm:pt>
    <dgm:pt modelId="{F70AC53F-B391-4DEF-9993-50A3CD40CD99}" type="pres">
      <dgm:prSet presAssocID="{AD7C65BC-4017-43F5-95FE-9B3B0DC9DA34}" presName="rootConnector" presStyleLbl="node2" presStyleIdx="1" presStyleCnt="2"/>
      <dgm:spPr/>
      <dgm:t>
        <a:bodyPr/>
        <a:lstStyle/>
        <a:p>
          <a:endParaRPr lang="en-IN"/>
        </a:p>
      </dgm:t>
    </dgm:pt>
    <dgm:pt modelId="{B351443A-614A-4207-AA91-4C7C09307498}" type="pres">
      <dgm:prSet presAssocID="{AD7C65BC-4017-43F5-95FE-9B3B0DC9DA34}" presName="hierChild4" presStyleCnt="0"/>
      <dgm:spPr/>
    </dgm:pt>
    <dgm:pt modelId="{8FFBDDE0-A382-4959-8AAC-FA62B12C1CC7}" type="pres">
      <dgm:prSet presAssocID="{AD7C65BC-4017-43F5-95FE-9B3B0DC9DA34}" presName="hierChild5" presStyleCnt="0"/>
      <dgm:spPr/>
    </dgm:pt>
    <dgm:pt modelId="{7A2E4B6C-801F-4ADC-A657-698BBC7F7C3F}" type="pres">
      <dgm:prSet presAssocID="{3A5713F2-64A8-4765-85D6-A0626C5D0777}" presName="hierChild3" presStyleCnt="0"/>
      <dgm:spPr/>
    </dgm:pt>
  </dgm:ptLst>
  <dgm:cxnLst>
    <dgm:cxn modelId="{A67DEFAF-7332-41FA-96A1-3C496A2BB855}" srcId="{3A5713F2-64A8-4765-85D6-A0626C5D0777}" destId="{18DF75B7-574C-44C7-B84D-7DD1348ADFC1}" srcOrd="0" destOrd="0" parTransId="{A7D11DB9-926D-41DC-8FF1-ADF2054DEF51}" sibTransId="{766CA52E-2395-4F6E-A84C-5D9E7D1CB402}"/>
    <dgm:cxn modelId="{3C690F04-F607-4E4A-8991-702CF07BB749}" type="presOf" srcId="{A6E6E27B-3E42-48A9-A784-C193A503D8D6}" destId="{E167DB0B-712F-4894-879E-E49776589613}" srcOrd="0" destOrd="0" presId="urn:microsoft.com/office/officeart/2005/8/layout/orgChart1"/>
    <dgm:cxn modelId="{0A84B091-1044-451F-BB4E-C9EB34C88F2E}" type="presOf" srcId="{3A5713F2-64A8-4765-85D6-A0626C5D0777}" destId="{DCD4A631-A09C-47CD-906E-CCB16F92FCAB}" srcOrd="1" destOrd="0" presId="urn:microsoft.com/office/officeart/2005/8/layout/orgChart1"/>
    <dgm:cxn modelId="{3F6E1322-CDBE-4550-A835-9FC9C40F4EEE}" type="presOf" srcId="{B3EE1539-E632-45C3-9991-0B5C5374DF8D}" destId="{9A52FD46-AEEE-4813-8FF9-21979EBB0E52}" srcOrd="0" destOrd="0" presId="urn:microsoft.com/office/officeart/2005/8/layout/orgChart1"/>
    <dgm:cxn modelId="{25ED5EA4-3D42-4958-B756-FE3BD3CC277C}" srcId="{3A5713F2-64A8-4765-85D6-A0626C5D0777}" destId="{AD7C65BC-4017-43F5-95FE-9B3B0DC9DA34}" srcOrd="1" destOrd="0" parTransId="{B3EE1539-E632-45C3-9991-0B5C5374DF8D}" sibTransId="{C6C1D200-995E-481F-B38D-F82E16CF8916}"/>
    <dgm:cxn modelId="{D55F0CE8-8B21-4F5F-B198-B0D6736566B9}" type="presOf" srcId="{AD7C65BC-4017-43F5-95FE-9B3B0DC9DA34}" destId="{2B465673-7B06-4FB9-ABE3-760A8202F722}" srcOrd="0" destOrd="0" presId="urn:microsoft.com/office/officeart/2005/8/layout/orgChart1"/>
    <dgm:cxn modelId="{B3684746-F4BB-4400-8189-AE1CCEB97032}" type="presOf" srcId="{AD7C65BC-4017-43F5-95FE-9B3B0DC9DA34}" destId="{F70AC53F-B391-4DEF-9993-50A3CD40CD99}" srcOrd="1" destOrd="0" presId="urn:microsoft.com/office/officeart/2005/8/layout/orgChart1"/>
    <dgm:cxn modelId="{60BA617B-0CF3-4B44-A2A6-033AA0FAD0CA}" type="presOf" srcId="{18DF75B7-574C-44C7-B84D-7DD1348ADFC1}" destId="{063F3763-A867-49A1-8B25-11F1FBF96FFA}" srcOrd="1" destOrd="0" presId="urn:microsoft.com/office/officeart/2005/8/layout/orgChart1"/>
    <dgm:cxn modelId="{4505F339-6EA7-4E67-9C84-B2E41E4397FD}" srcId="{A6E6E27B-3E42-48A9-A784-C193A503D8D6}" destId="{3A5713F2-64A8-4765-85D6-A0626C5D0777}" srcOrd="0" destOrd="0" parTransId="{9FB2C841-86DD-4477-BB7E-4C199D245932}" sibTransId="{AA8BB3ED-2871-480D-AAFA-F22F95A3CD65}"/>
    <dgm:cxn modelId="{3C7AD73A-9E81-4712-9680-E0A714E41BFE}" type="presOf" srcId="{A7D11DB9-926D-41DC-8FF1-ADF2054DEF51}" destId="{78F61F73-CA4F-4D7D-B617-C26180447378}" srcOrd="0" destOrd="0" presId="urn:microsoft.com/office/officeart/2005/8/layout/orgChart1"/>
    <dgm:cxn modelId="{0DC9DEB8-1E33-4AF8-B8AC-70E0226D2ABA}" type="presOf" srcId="{18DF75B7-574C-44C7-B84D-7DD1348ADFC1}" destId="{A5C7D735-1AC1-4788-AB3D-DBE6D3BBC4D5}" srcOrd="0" destOrd="0" presId="urn:microsoft.com/office/officeart/2005/8/layout/orgChart1"/>
    <dgm:cxn modelId="{C3AC5D6E-EDFA-4750-9A55-D63217290749}" type="presOf" srcId="{3A5713F2-64A8-4765-85D6-A0626C5D0777}" destId="{FD57C463-CCD4-400F-AD31-F3FEC146F7CD}" srcOrd="0" destOrd="0" presId="urn:microsoft.com/office/officeart/2005/8/layout/orgChart1"/>
    <dgm:cxn modelId="{CA1EBA4B-2F1E-477C-A9FD-D6C9F01C0E4C}" type="presParOf" srcId="{E167DB0B-712F-4894-879E-E49776589613}" destId="{D276F4F1-952E-4161-BBE8-82A24AC79911}" srcOrd="0" destOrd="0" presId="urn:microsoft.com/office/officeart/2005/8/layout/orgChart1"/>
    <dgm:cxn modelId="{B3E288D7-FA53-43B1-A5C6-753EB284B2A9}" type="presParOf" srcId="{D276F4F1-952E-4161-BBE8-82A24AC79911}" destId="{7D76B20B-1283-4CD1-BF70-52DC15D281D4}" srcOrd="0" destOrd="0" presId="urn:microsoft.com/office/officeart/2005/8/layout/orgChart1"/>
    <dgm:cxn modelId="{3BE1B820-D63E-4A5A-864C-7A25205AB74B}" type="presParOf" srcId="{7D76B20B-1283-4CD1-BF70-52DC15D281D4}" destId="{FD57C463-CCD4-400F-AD31-F3FEC146F7CD}" srcOrd="0" destOrd="0" presId="urn:microsoft.com/office/officeart/2005/8/layout/orgChart1"/>
    <dgm:cxn modelId="{53865EC3-FFF5-48F6-AA22-AE558DE9F1BA}" type="presParOf" srcId="{7D76B20B-1283-4CD1-BF70-52DC15D281D4}" destId="{DCD4A631-A09C-47CD-906E-CCB16F92FCAB}" srcOrd="1" destOrd="0" presId="urn:microsoft.com/office/officeart/2005/8/layout/orgChart1"/>
    <dgm:cxn modelId="{93C00530-3148-4D1B-ADDB-CD267A83CFD3}" type="presParOf" srcId="{D276F4F1-952E-4161-BBE8-82A24AC79911}" destId="{2E7FA8ED-ECEA-4714-A9D0-17E7E9753E49}" srcOrd="1" destOrd="0" presId="urn:microsoft.com/office/officeart/2005/8/layout/orgChart1"/>
    <dgm:cxn modelId="{CF178A5C-73CE-40F3-8230-CB492003DEA1}" type="presParOf" srcId="{2E7FA8ED-ECEA-4714-A9D0-17E7E9753E49}" destId="{78F61F73-CA4F-4D7D-B617-C26180447378}" srcOrd="0" destOrd="0" presId="urn:microsoft.com/office/officeart/2005/8/layout/orgChart1"/>
    <dgm:cxn modelId="{45D354CB-9DB1-481F-BE16-CD9503F33BCD}" type="presParOf" srcId="{2E7FA8ED-ECEA-4714-A9D0-17E7E9753E49}" destId="{4B2DB198-BF4B-497C-B7B1-1C8486B38B7B}" srcOrd="1" destOrd="0" presId="urn:microsoft.com/office/officeart/2005/8/layout/orgChart1"/>
    <dgm:cxn modelId="{508D507A-5410-4075-9C89-584DCFB36F79}" type="presParOf" srcId="{4B2DB198-BF4B-497C-B7B1-1C8486B38B7B}" destId="{B84F4FCB-AC96-4300-BEE1-DE10429DD6C9}" srcOrd="0" destOrd="0" presId="urn:microsoft.com/office/officeart/2005/8/layout/orgChart1"/>
    <dgm:cxn modelId="{E52F8667-BB11-40BB-926B-018138CA8E47}" type="presParOf" srcId="{B84F4FCB-AC96-4300-BEE1-DE10429DD6C9}" destId="{A5C7D735-1AC1-4788-AB3D-DBE6D3BBC4D5}" srcOrd="0" destOrd="0" presId="urn:microsoft.com/office/officeart/2005/8/layout/orgChart1"/>
    <dgm:cxn modelId="{41518581-1A1C-4F8C-9030-4775C46D5B39}" type="presParOf" srcId="{B84F4FCB-AC96-4300-BEE1-DE10429DD6C9}" destId="{063F3763-A867-49A1-8B25-11F1FBF96FFA}" srcOrd="1" destOrd="0" presId="urn:microsoft.com/office/officeart/2005/8/layout/orgChart1"/>
    <dgm:cxn modelId="{66187F3D-DFF4-4263-9CF3-B8A3A01E52A7}" type="presParOf" srcId="{4B2DB198-BF4B-497C-B7B1-1C8486B38B7B}" destId="{6B939873-99E2-477A-B23A-E80C9BA5DFAB}" srcOrd="1" destOrd="0" presId="urn:microsoft.com/office/officeart/2005/8/layout/orgChart1"/>
    <dgm:cxn modelId="{D13A2B96-2FF8-4BB1-A512-14DD49BF6084}" type="presParOf" srcId="{4B2DB198-BF4B-497C-B7B1-1C8486B38B7B}" destId="{44F2C9BF-D0B7-419C-9E97-C84F874F8824}" srcOrd="2" destOrd="0" presId="urn:microsoft.com/office/officeart/2005/8/layout/orgChart1"/>
    <dgm:cxn modelId="{F11875FA-122C-4F9D-AA0F-006CAE1321ED}" type="presParOf" srcId="{2E7FA8ED-ECEA-4714-A9D0-17E7E9753E49}" destId="{9A52FD46-AEEE-4813-8FF9-21979EBB0E52}" srcOrd="2" destOrd="0" presId="urn:microsoft.com/office/officeart/2005/8/layout/orgChart1"/>
    <dgm:cxn modelId="{CE1B636F-9C69-40CD-8DB7-A918808CE91E}" type="presParOf" srcId="{2E7FA8ED-ECEA-4714-A9D0-17E7E9753E49}" destId="{3FF709B2-49AC-49F8-816A-F03540AEDB53}" srcOrd="3" destOrd="0" presId="urn:microsoft.com/office/officeart/2005/8/layout/orgChart1"/>
    <dgm:cxn modelId="{861B094B-22F9-4731-A68E-F4EFEE073746}" type="presParOf" srcId="{3FF709B2-49AC-49F8-816A-F03540AEDB53}" destId="{7B063ECB-7F13-4107-8004-45819BF7CBB4}" srcOrd="0" destOrd="0" presId="urn:microsoft.com/office/officeart/2005/8/layout/orgChart1"/>
    <dgm:cxn modelId="{ECAEBC39-5AC2-4251-87E5-2E946AEC36F3}" type="presParOf" srcId="{7B063ECB-7F13-4107-8004-45819BF7CBB4}" destId="{2B465673-7B06-4FB9-ABE3-760A8202F722}" srcOrd="0" destOrd="0" presId="urn:microsoft.com/office/officeart/2005/8/layout/orgChart1"/>
    <dgm:cxn modelId="{42E3CAAB-D041-4099-AB90-A21ED890ED4D}" type="presParOf" srcId="{7B063ECB-7F13-4107-8004-45819BF7CBB4}" destId="{F70AC53F-B391-4DEF-9993-50A3CD40CD99}" srcOrd="1" destOrd="0" presId="urn:microsoft.com/office/officeart/2005/8/layout/orgChart1"/>
    <dgm:cxn modelId="{545FFDDA-E4A8-409D-9693-751C2E2E4E47}" type="presParOf" srcId="{3FF709B2-49AC-49F8-816A-F03540AEDB53}" destId="{B351443A-614A-4207-AA91-4C7C09307498}" srcOrd="1" destOrd="0" presId="urn:microsoft.com/office/officeart/2005/8/layout/orgChart1"/>
    <dgm:cxn modelId="{BFFD5AB7-A83E-4979-9043-322B34F72141}" type="presParOf" srcId="{3FF709B2-49AC-49F8-816A-F03540AEDB53}" destId="{8FFBDDE0-A382-4959-8AAC-FA62B12C1CC7}" srcOrd="2" destOrd="0" presId="urn:microsoft.com/office/officeart/2005/8/layout/orgChart1"/>
    <dgm:cxn modelId="{8EC0E4E6-DC0B-47AE-81C1-559CECCCA2D9}" type="presParOf" srcId="{D276F4F1-952E-4161-BBE8-82A24AC79911}" destId="{7A2E4B6C-801F-4ADC-A657-698BBC7F7C3F}"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2B9D6C2-AD89-4F33-8227-D5BFD1772299}" type="datetimeFigureOut">
              <a:rPr lang="en-US" smtClean="0"/>
              <a:pPr/>
              <a:t>11/9/2021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B9D6C2-AD89-4F33-8227-D5BFD1772299}" type="datetimeFigureOut">
              <a:rPr lang="en-US" smtClean="0"/>
              <a:pPr/>
              <a:t>11/9/2021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B9D6C2-AD89-4F33-8227-D5BFD1772299}" type="datetimeFigureOut">
              <a:rPr lang="en-US" smtClean="0"/>
              <a:pPr/>
              <a:t>11/9/2021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32B9D6C2-AD89-4F33-8227-D5BFD1772299}" type="datetimeFigureOut">
              <a:rPr lang="en-US" smtClean="0"/>
              <a:pPr/>
              <a:t>11/9/2021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B9D6C2-AD89-4F33-8227-D5BFD1772299}" type="datetimeFigureOut">
              <a:rPr lang="en-US" smtClean="0"/>
              <a:pPr/>
              <a:t>11/9/2021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32B9D6C2-AD89-4F33-8227-D5BFD1772299}" type="datetimeFigureOut">
              <a:rPr lang="en-US" smtClean="0"/>
              <a:pPr/>
              <a:t>11/9/2021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2B9D6C2-AD89-4F33-8227-D5BFD1772299}" type="datetimeFigureOut">
              <a:rPr lang="en-US" smtClean="0"/>
              <a:pPr/>
              <a:t>11/9/2021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2B9D6C2-AD89-4F33-8227-D5BFD1772299}" type="datetimeFigureOut">
              <a:rPr lang="en-US" smtClean="0"/>
              <a:pPr/>
              <a:t>11/9/2021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9D6C2-AD89-4F33-8227-D5BFD1772299}" type="datetimeFigureOut">
              <a:rPr lang="en-US" smtClean="0"/>
              <a:pPr/>
              <a:t>11/9/2021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9D6C2-AD89-4F33-8227-D5BFD1772299}" type="datetimeFigureOut">
              <a:rPr lang="en-US" smtClean="0"/>
              <a:pPr/>
              <a:t>11/9/2021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9D6C2-AD89-4F33-8227-D5BFD1772299}" type="datetimeFigureOut">
              <a:rPr lang="en-US" smtClean="0"/>
              <a:pPr/>
              <a:t>11/9/2021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4AF867-7279-4533-A42D-098E8E7E7D0E}"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9D6C2-AD89-4F33-8227-D5BFD1772299}" type="datetimeFigureOut">
              <a:rPr lang="en-US" smtClean="0"/>
              <a:pPr/>
              <a:t>11/9/2021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AF867-7279-4533-A42D-098E8E7E7D0E}"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642918"/>
            <a:ext cx="7772400" cy="1470025"/>
          </a:xfrm>
        </p:spPr>
        <p:txBody>
          <a:bodyPr>
            <a:normAutofit fontScale="90000"/>
          </a:bodyPr>
          <a:lstStyle/>
          <a:p>
            <a:r>
              <a:rPr lang="en-IN" dirty="0" smtClean="0"/>
              <a:t/>
            </a:r>
            <a:br>
              <a:rPr lang="en-IN" dirty="0" smtClean="0"/>
            </a:br>
            <a:r>
              <a:rPr lang="en-IN" dirty="0"/>
              <a:t/>
            </a:r>
            <a:br>
              <a:rPr lang="en-IN" dirty="0"/>
            </a:br>
            <a:r>
              <a:rPr lang="en-IN" dirty="0" smtClean="0"/>
              <a:t>Compression and compaction</a:t>
            </a:r>
            <a:br>
              <a:rPr lang="en-IN" dirty="0" smtClean="0"/>
            </a:br>
            <a:r>
              <a:rPr lang="en-IN" dirty="0" smtClean="0"/>
              <a:t>Unit </a:t>
            </a:r>
            <a:r>
              <a:rPr lang="en-IN" dirty="0" smtClean="0"/>
              <a:t>IV</a:t>
            </a:r>
            <a:br>
              <a:rPr lang="en-IN" dirty="0" smtClean="0"/>
            </a:br>
            <a:r>
              <a:rPr lang="en-IN" dirty="0" smtClean="0"/>
              <a:t>MPH: 103 T </a:t>
            </a:r>
            <a:br>
              <a:rPr lang="en-IN" dirty="0" smtClean="0"/>
            </a:br>
            <a:r>
              <a:rPr lang="en-IN" dirty="0" smtClean="0"/>
              <a:t>(Modern Pharmaceutics)</a:t>
            </a:r>
            <a:endParaRPr lang="en-IN" dirty="0"/>
          </a:p>
        </p:txBody>
      </p:sp>
      <p:sp>
        <p:nvSpPr>
          <p:cNvPr id="3" name="Subtitle 2"/>
          <p:cNvSpPr>
            <a:spLocks noGrp="1"/>
          </p:cNvSpPr>
          <p:nvPr>
            <p:ph type="subTitle" idx="1"/>
          </p:nvPr>
        </p:nvSpPr>
        <p:spPr/>
        <p:txBody>
          <a:bodyPr>
            <a:normAutofit fontScale="70000" lnSpcReduction="20000"/>
          </a:bodyPr>
          <a:lstStyle/>
          <a:p>
            <a:pPr algn="r"/>
            <a:r>
              <a:rPr lang="en-IN" dirty="0" smtClean="0">
                <a:solidFill>
                  <a:schemeClr val="accent3">
                    <a:lumMod val="50000"/>
                  </a:schemeClr>
                </a:solidFill>
              </a:rPr>
              <a:t>(Dr.) </a:t>
            </a:r>
            <a:r>
              <a:rPr lang="en-IN" dirty="0" err="1" smtClean="0">
                <a:solidFill>
                  <a:schemeClr val="accent3">
                    <a:lumMod val="50000"/>
                  </a:schemeClr>
                </a:solidFill>
              </a:rPr>
              <a:t>Anupriya</a:t>
            </a:r>
            <a:r>
              <a:rPr lang="en-IN" dirty="0" smtClean="0">
                <a:solidFill>
                  <a:schemeClr val="accent3">
                    <a:lumMod val="50000"/>
                  </a:schemeClr>
                </a:solidFill>
              </a:rPr>
              <a:t> </a:t>
            </a:r>
            <a:r>
              <a:rPr lang="en-IN" dirty="0" err="1" smtClean="0">
                <a:solidFill>
                  <a:schemeClr val="accent3">
                    <a:lumMod val="50000"/>
                  </a:schemeClr>
                </a:solidFill>
              </a:rPr>
              <a:t>Kapoor</a:t>
            </a:r>
            <a:endParaRPr lang="en-IN" dirty="0" smtClean="0">
              <a:solidFill>
                <a:schemeClr val="accent3">
                  <a:lumMod val="50000"/>
                </a:schemeClr>
              </a:solidFill>
            </a:endParaRPr>
          </a:p>
          <a:p>
            <a:pPr algn="r"/>
            <a:r>
              <a:rPr lang="en-IN" dirty="0" smtClean="0">
                <a:solidFill>
                  <a:schemeClr val="accent3">
                    <a:lumMod val="50000"/>
                  </a:schemeClr>
                </a:solidFill>
              </a:rPr>
              <a:t>Assistant Professor</a:t>
            </a:r>
          </a:p>
          <a:p>
            <a:pPr algn="r"/>
            <a:r>
              <a:rPr lang="en-IN" dirty="0" smtClean="0">
                <a:solidFill>
                  <a:schemeClr val="accent3">
                    <a:lumMod val="50000"/>
                  </a:schemeClr>
                </a:solidFill>
              </a:rPr>
              <a:t>School of Pharmaceutical sciences, CSJMU, Kanpur</a:t>
            </a:r>
          </a:p>
          <a:p>
            <a:pPr algn="r"/>
            <a:r>
              <a:rPr lang="en-IN" dirty="0" smtClean="0">
                <a:solidFill>
                  <a:schemeClr val="accent3">
                    <a:lumMod val="50000"/>
                  </a:schemeClr>
                </a:solidFill>
              </a:rPr>
              <a:t>In-Campus</a:t>
            </a:r>
            <a:endParaRPr lang="en-IN" dirty="0">
              <a:solidFill>
                <a:schemeClr val="accent3">
                  <a:lumMod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928794" y="2071678"/>
            <a:ext cx="5715040" cy="342902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Compression Phase</a:t>
            </a:r>
            <a:endParaRPr lang="en-IN" dirty="0"/>
          </a:p>
        </p:txBody>
      </p:sp>
      <p:sp>
        <p:nvSpPr>
          <p:cNvPr id="3" name="Content Placeholder 2"/>
          <p:cNvSpPr>
            <a:spLocks noGrp="1"/>
          </p:cNvSpPr>
          <p:nvPr>
            <p:ph idx="1"/>
          </p:nvPr>
        </p:nvSpPr>
        <p:spPr/>
        <p:txBody>
          <a:bodyPr>
            <a:normAutofit fontScale="77500" lnSpcReduction="20000"/>
          </a:bodyPr>
          <a:lstStyle/>
          <a:p>
            <a:r>
              <a:rPr lang="en-IN" dirty="0" smtClean="0"/>
              <a:t>OA - Represents repacking of granules or powders. </a:t>
            </a:r>
          </a:p>
          <a:p>
            <a:r>
              <a:rPr lang="en-IN" dirty="0" smtClean="0"/>
              <a:t>AB - Represents elastic deformation which continues up to B (elastic limit)</a:t>
            </a:r>
          </a:p>
          <a:p>
            <a:r>
              <a:rPr lang="en-IN" dirty="0" smtClean="0"/>
              <a:t> BC - Represents plastic deformation and brittle fracture. Point C indicates the maximum compression force. </a:t>
            </a:r>
          </a:p>
          <a:p>
            <a:r>
              <a:rPr lang="en-IN" dirty="0" smtClean="0"/>
              <a:t> Decompression phase: </a:t>
            </a:r>
          </a:p>
          <a:p>
            <a:r>
              <a:rPr lang="en-IN" dirty="0" smtClean="0"/>
              <a:t>CD - Represents elastic recovery on the removal of applied force. </a:t>
            </a:r>
          </a:p>
          <a:p>
            <a:r>
              <a:rPr lang="en-IN" dirty="0" smtClean="0"/>
              <a:t>DE - Represents recovery from plastic deformation </a:t>
            </a:r>
          </a:p>
          <a:p>
            <a:r>
              <a:rPr lang="en-IN" dirty="0" smtClean="0"/>
              <a:t>E - Represents residual force, which holds the compact in the sides of the die. </a:t>
            </a:r>
          </a:p>
          <a:p>
            <a:r>
              <a:rPr lang="en-IN" dirty="0" smtClean="0"/>
              <a:t>Ejection force must be greater than residual force</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Effect of friction</a:t>
            </a:r>
            <a:endParaRPr lang="en-IN" dirty="0"/>
          </a:p>
        </p:txBody>
      </p:sp>
      <p:sp>
        <p:nvSpPr>
          <p:cNvPr id="3" name="Content Placeholder 2"/>
          <p:cNvSpPr>
            <a:spLocks noGrp="1"/>
          </p:cNvSpPr>
          <p:nvPr>
            <p:ph idx="1"/>
          </p:nvPr>
        </p:nvSpPr>
        <p:spPr/>
        <p:txBody>
          <a:bodyPr>
            <a:normAutofit fontScale="92500" lnSpcReduction="10000"/>
          </a:bodyPr>
          <a:lstStyle/>
          <a:p>
            <a:pPr algn="just"/>
            <a:r>
              <a:rPr lang="en-IN" dirty="0" smtClean="0"/>
              <a:t>Frictional forces are </a:t>
            </a:r>
            <a:r>
              <a:rPr lang="en-IN" dirty="0" err="1" smtClean="0"/>
              <a:t>interparticulate</a:t>
            </a:r>
            <a:r>
              <a:rPr lang="en-IN" dirty="0" smtClean="0"/>
              <a:t> friction &amp; die wall friction.</a:t>
            </a:r>
          </a:p>
          <a:p>
            <a:pPr algn="just"/>
            <a:r>
              <a:rPr lang="en-IN" dirty="0" smtClean="0"/>
              <a:t> </a:t>
            </a:r>
            <a:r>
              <a:rPr lang="en-IN" dirty="0" err="1" smtClean="0"/>
              <a:t>Interparticulate</a:t>
            </a:r>
            <a:r>
              <a:rPr lang="en-IN" dirty="0" smtClean="0"/>
              <a:t> friction forces occur due to particle-particle contact &amp; it is more significant at low applied load . These forces are reduced by using </a:t>
            </a:r>
            <a:r>
              <a:rPr lang="en-IN" dirty="0" err="1" smtClean="0"/>
              <a:t>glidants</a:t>
            </a:r>
            <a:r>
              <a:rPr lang="en-IN" dirty="0" smtClean="0"/>
              <a:t> e.g. colloidal silica .</a:t>
            </a:r>
          </a:p>
          <a:p>
            <a:pPr algn="just"/>
            <a:r>
              <a:rPr lang="en-IN" dirty="0" smtClean="0"/>
              <a:t>Die wall friction forces occur from material pressed against die wall &amp; moved it is dominant at high applied load These forces are reduced using lubricants e.g. magnesium </a:t>
            </a:r>
            <a:r>
              <a:rPr lang="en-IN" dirty="0" err="1" smtClean="0"/>
              <a:t>stearate</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63"/>
          <a:ext cx="8229600" cy="23574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85720" y="3214686"/>
            <a:ext cx="8429684" cy="3693319"/>
          </a:xfrm>
          <a:prstGeom prst="rect">
            <a:avLst/>
          </a:prstGeom>
          <a:noFill/>
        </p:spPr>
        <p:txBody>
          <a:bodyPr wrap="square" rtlCol="0">
            <a:spAutoFit/>
          </a:bodyPr>
          <a:lstStyle/>
          <a:p>
            <a:pPr algn="just"/>
            <a:r>
              <a:rPr lang="en-IN" sz="2400" b="1" dirty="0" err="1" smtClean="0"/>
              <a:t>Interparticulate</a:t>
            </a:r>
            <a:r>
              <a:rPr lang="en-IN" sz="2400" b="1" dirty="0" smtClean="0"/>
              <a:t> friction: </a:t>
            </a:r>
            <a:r>
              <a:rPr lang="en-IN" sz="2400" dirty="0" smtClean="0"/>
              <a:t>The type of friction arises at particle /particle contacts and can be expressed in terms of coefficient of </a:t>
            </a:r>
            <a:r>
              <a:rPr lang="en-IN" sz="2400" dirty="0" err="1" smtClean="0"/>
              <a:t>interparticulate</a:t>
            </a:r>
            <a:r>
              <a:rPr lang="en-IN" sz="2400" dirty="0" smtClean="0"/>
              <a:t> friction.</a:t>
            </a:r>
          </a:p>
          <a:p>
            <a:pPr algn="ctr"/>
            <a:r>
              <a:rPr lang="en-IN" sz="2400" b="1" dirty="0" err="1" smtClean="0"/>
              <a:t>interparticulate</a:t>
            </a:r>
            <a:r>
              <a:rPr lang="en-IN" sz="2400" b="1" dirty="0" smtClean="0"/>
              <a:t> friction = µ</a:t>
            </a:r>
            <a:r>
              <a:rPr lang="en-IN" sz="2400" b="1" baseline="-25000" dirty="0" err="1" smtClean="0"/>
              <a:t>i</a:t>
            </a:r>
            <a:endParaRPr lang="en-IN" sz="2400" b="1" baseline="-25000" dirty="0" smtClean="0"/>
          </a:p>
          <a:p>
            <a:pPr algn="just"/>
            <a:r>
              <a:rPr lang="en-IN" sz="2400" b="1" dirty="0" smtClean="0"/>
              <a:t>Die-wall friction: </a:t>
            </a:r>
            <a:r>
              <a:rPr lang="en-IN" sz="2400" dirty="0" smtClean="0"/>
              <a:t>The friction originates as a result of material being pressed against the die wall and moved down it. The effect is predominating at high applied forces when the particle rearrangement has ceased.</a:t>
            </a:r>
          </a:p>
          <a:p>
            <a:pPr algn="ctr"/>
            <a:r>
              <a:rPr lang="en-IN" sz="2400" b="1" dirty="0" smtClean="0"/>
              <a:t>Die-wall friction = µ</a:t>
            </a:r>
            <a:r>
              <a:rPr lang="en-IN" sz="2400" b="1" baseline="-25000" dirty="0" smtClean="0"/>
              <a:t>W</a:t>
            </a:r>
            <a:endParaRPr lang="en-IN" sz="2400" dirty="0" smtClean="0"/>
          </a:p>
          <a:p>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Distribution of forces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fundamentals of </a:t>
            </a:r>
            <a:r>
              <a:rPr lang="en-IN" dirty="0" err="1" smtClean="0"/>
              <a:t>tabletting</a:t>
            </a:r>
            <a:r>
              <a:rPr lang="en-IN" dirty="0" smtClean="0"/>
              <a:t> have been carried out on single-station press or even on isolated punch &amp; punches with hydraulic press. </a:t>
            </a:r>
          </a:p>
          <a:p>
            <a:pPr algn="just"/>
            <a:r>
              <a:rPr lang="en-IN" dirty="0" smtClean="0"/>
              <a:t>When force is being applied to top of a </a:t>
            </a:r>
            <a:r>
              <a:rPr lang="en-IN" dirty="0" err="1" smtClean="0"/>
              <a:t>cylindric</a:t>
            </a:r>
            <a:r>
              <a:rPr lang="en-IN" dirty="0" smtClean="0"/>
              <a:t> powder mass, the following basic relationship applies, since there must be an axial (vertical) balance of forces.</a:t>
            </a:r>
          </a:p>
          <a:p>
            <a:pPr algn="ctr">
              <a:buNone/>
            </a:pPr>
            <a:r>
              <a:rPr lang="en-IN" dirty="0" smtClean="0"/>
              <a:t> F</a:t>
            </a:r>
            <a:r>
              <a:rPr lang="en-IN" baseline="-25000" dirty="0" smtClean="0"/>
              <a:t>A</a:t>
            </a:r>
            <a:r>
              <a:rPr lang="en-IN" dirty="0" smtClean="0"/>
              <a:t> = F</a:t>
            </a:r>
            <a:r>
              <a:rPr lang="en-IN" baseline="-25000" dirty="0" smtClean="0"/>
              <a:t>L </a:t>
            </a:r>
            <a:r>
              <a:rPr lang="en-IN" dirty="0" smtClean="0"/>
              <a:t>+ F</a:t>
            </a:r>
            <a:r>
              <a:rPr lang="en-IN" baseline="-25000" dirty="0" smtClean="0"/>
              <a:t>D</a:t>
            </a:r>
          </a:p>
          <a:p>
            <a:pPr algn="ctr">
              <a:buNone/>
            </a:pPr>
            <a:endParaRPr lang="en-IN" baseline="-25000" dirty="0" smtClean="0"/>
          </a:p>
          <a:p>
            <a:pPr algn="ctr">
              <a:buNone/>
            </a:pPr>
            <a:endParaRPr lang="en-IN" baseline="-25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r>
              <a:rPr lang="en-IN" dirty="0" smtClean="0"/>
              <a:t>F</a:t>
            </a:r>
            <a:r>
              <a:rPr lang="en-IN" baseline="-25000" dirty="0" smtClean="0"/>
              <a:t>A</a:t>
            </a:r>
            <a:r>
              <a:rPr lang="en-IN" dirty="0" smtClean="0"/>
              <a:t> = force applied on the upper punch</a:t>
            </a:r>
          </a:p>
          <a:p>
            <a:r>
              <a:rPr lang="en-IN" dirty="0" smtClean="0"/>
              <a:t>F</a:t>
            </a:r>
            <a:r>
              <a:rPr lang="en-IN" baseline="-25000" dirty="0" smtClean="0"/>
              <a:t>L</a:t>
            </a:r>
            <a:r>
              <a:rPr lang="en-IN" dirty="0" smtClean="0"/>
              <a:t> = proportion of force transmitted to the lower punch</a:t>
            </a:r>
          </a:p>
          <a:p>
            <a:r>
              <a:rPr lang="en-IN" dirty="0" smtClean="0"/>
              <a:t>F</a:t>
            </a:r>
            <a:r>
              <a:rPr lang="en-IN" baseline="-25000" dirty="0" smtClean="0"/>
              <a:t>D</a:t>
            </a:r>
            <a:r>
              <a:rPr lang="en-IN" dirty="0" smtClean="0"/>
              <a:t> =  is the reaction at the die wall due to friction at this surface</a:t>
            </a:r>
          </a:p>
          <a:p>
            <a:pPr algn="just"/>
            <a:r>
              <a:rPr lang="en-IN" dirty="0" smtClean="0"/>
              <a:t>Since there exist an inherent difference between the force applied on the upper punch and that affecting material close to lower punch, a mean compaction force </a:t>
            </a:r>
            <a:r>
              <a:rPr lang="en-IN" b="1" dirty="0" smtClean="0"/>
              <a:t>F</a:t>
            </a:r>
            <a:r>
              <a:rPr lang="en-IN" b="1" baseline="-25000" dirty="0" smtClean="0"/>
              <a:t>M</a:t>
            </a:r>
            <a:r>
              <a:rPr lang="en-IN" dirty="0" smtClean="0"/>
              <a:t> is experienced </a:t>
            </a:r>
          </a:p>
          <a:p>
            <a:pPr algn="ctr">
              <a:buNone/>
            </a:pPr>
            <a:r>
              <a:rPr lang="en-IN" b="1" dirty="0" smtClean="0"/>
              <a:t>F</a:t>
            </a:r>
            <a:r>
              <a:rPr lang="en-IN" b="1" baseline="-25000" dirty="0" smtClean="0"/>
              <a:t>M </a:t>
            </a:r>
            <a:r>
              <a:rPr lang="en-IN" b="1" dirty="0" smtClean="0"/>
              <a:t>= (F</a:t>
            </a:r>
            <a:r>
              <a:rPr lang="en-IN" b="1" baseline="-25000" dirty="0" smtClean="0"/>
              <a:t>A</a:t>
            </a:r>
            <a:r>
              <a:rPr lang="en-IN" b="1" dirty="0" smtClean="0"/>
              <a:t> + F</a:t>
            </a:r>
            <a:r>
              <a:rPr lang="en-IN" b="1" baseline="-25000" dirty="0" smtClean="0"/>
              <a:t>L</a:t>
            </a:r>
            <a:r>
              <a:rPr lang="en-IN" b="1" dirty="0" smtClean="0"/>
              <a:t>)/2</a:t>
            </a:r>
            <a:endParaRPr lang="en-IN"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lgn="just"/>
            <a:r>
              <a:rPr lang="en-IN" dirty="0" smtClean="0"/>
              <a:t>Since there is an exponential decay of applied transmission force, the most appropriate equation can be expressed in terms of geometric mean force, F</a:t>
            </a:r>
            <a:r>
              <a:rPr lang="en-IN" baseline="-25000" dirty="0" smtClean="0"/>
              <a:t>G</a:t>
            </a:r>
          </a:p>
          <a:p>
            <a:pPr algn="ctr">
              <a:buNone/>
            </a:pPr>
            <a:r>
              <a:rPr lang="en-IN" b="1" dirty="0" smtClean="0"/>
              <a:t>F</a:t>
            </a:r>
            <a:r>
              <a:rPr lang="en-IN" b="1" baseline="-25000" dirty="0" smtClean="0"/>
              <a:t>G</a:t>
            </a:r>
            <a:r>
              <a:rPr lang="en-IN" b="1" dirty="0" smtClean="0"/>
              <a:t> = (F</a:t>
            </a:r>
            <a:r>
              <a:rPr lang="en-IN" b="1" baseline="-25000" dirty="0" smtClean="0"/>
              <a:t>A</a:t>
            </a:r>
            <a:r>
              <a:rPr lang="en-IN" b="1" dirty="0" smtClean="0"/>
              <a:t> . F</a:t>
            </a:r>
            <a:r>
              <a:rPr lang="en-IN" b="1" baseline="-25000" dirty="0" smtClean="0"/>
              <a:t>L</a:t>
            </a:r>
            <a:r>
              <a:rPr lang="en-IN" b="1" dirty="0" smtClean="0"/>
              <a:t>)</a:t>
            </a:r>
            <a:r>
              <a:rPr lang="en-IN" b="1" baseline="30000" dirty="0" smtClean="0"/>
              <a:t>0.5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Learning Objective</a:t>
            </a:r>
            <a:endParaRPr lang="en-IN" dirty="0"/>
          </a:p>
        </p:txBody>
      </p:sp>
      <p:sp>
        <p:nvSpPr>
          <p:cNvPr id="3" name="Content Placeholder 2"/>
          <p:cNvSpPr>
            <a:spLocks noGrp="1"/>
          </p:cNvSpPr>
          <p:nvPr>
            <p:ph idx="1"/>
          </p:nvPr>
        </p:nvSpPr>
        <p:spPr/>
        <p:txBody>
          <a:bodyPr/>
          <a:lstStyle/>
          <a:p>
            <a:pPr algn="just">
              <a:buNone/>
            </a:pPr>
            <a:r>
              <a:rPr lang="en-IN" dirty="0" smtClean="0"/>
              <a:t>After going trough the slides, students would be able to understand</a:t>
            </a:r>
          </a:p>
          <a:p>
            <a:pPr algn="just"/>
            <a:r>
              <a:rPr lang="en-IN" dirty="0" smtClean="0"/>
              <a:t>Physics of tablet making</a:t>
            </a:r>
          </a:p>
          <a:p>
            <a:pPr algn="just"/>
            <a:r>
              <a:rPr lang="en-IN" dirty="0" smtClean="0"/>
              <a:t>Force involved in tablet making </a:t>
            </a:r>
          </a:p>
          <a:p>
            <a:pPr algn="just"/>
            <a:r>
              <a:rPr lang="en-IN" dirty="0" smtClean="0"/>
              <a:t>Compaction profile</a:t>
            </a:r>
          </a:p>
          <a:p>
            <a:pPr algn="just"/>
            <a:r>
              <a:rPr lang="en-IN" dirty="0" smtClean="0"/>
              <a:t>Effects of friction </a:t>
            </a:r>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Learning outcome</a:t>
            </a:r>
            <a:endParaRPr lang="en-IN" dirty="0"/>
          </a:p>
        </p:txBody>
      </p:sp>
      <p:sp>
        <p:nvSpPr>
          <p:cNvPr id="3" name="Content Placeholder 2"/>
          <p:cNvSpPr>
            <a:spLocks noGrp="1"/>
          </p:cNvSpPr>
          <p:nvPr>
            <p:ph idx="1"/>
          </p:nvPr>
        </p:nvSpPr>
        <p:spPr/>
        <p:txBody>
          <a:bodyPr/>
          <a:lstStyle/>
          <a:p>
            <a:pPr>
              <a:buNone/>
            </a:pPr>
            <a:r>
              <a:rPr lang="en-IN" dirty="0" smtClean="0"/>
              <a:t>Students would be able to understand</a:t>
            </a:r>
          </a:p>
          <a:p>
            <a:r>
              <a:rPr lang="en-IN" dirty="0" smtClean="0"/>
              <a:t>The basic of tablet making and knowledge of Compression, compaction and consolidation</a:t>
            </a:r>
          </a:p>
          <a:p>
            <a:r>
              <a:rPr lang="en-IN" dirty="0" smtClean="0"/>
              <a:t>The type of forces involved in tablet compression</a:t>
            </a:r>
          </a:p>
          <a:p>
            <a:r>
              <a:rPr lang="en-IN" dirty="0" smtClean="0"/>
              <a:t>Distribution of forces in tablet press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IN" dirty="0" smtClean="0"/>
              <a:t>Tablets</a:t>
            </a:r>
            <a:endParaRPr lang="en-IN" dirty="0"/>
          </a:p>
        </p:txBody>
      </p:sp>
      <p:sp>
        <p:nvSpPr>
          <p:cNvPr id="3" name="Content Placeholder 2"/>
          <p:cNvSpPr>
            <a:spLocks noGrp="1"/>
          </p:cNvSpPr>
          <p:nvPr>
            <p:ph idx="4294967295"/>
          </p:nvPr>
        </p:nvSpPr>
        <p:spPr>
          <a:xfrm>
            <a:off x="0" y="1600200"/>
            <a:ext cx="8229600" cy="4525963"/>
          </a:xfrm>
        </p:spPr>
        <p:txBody>
          <a:bodyPr/>
          <a:lstStyle/>
          <a:p>
            <a:pPr algn="just"/>
            <a:r>
              <a:rPr lang="en-IN" dirty="0"/>
              <a:t>Tablets </a:t>
            </a:r>
            <a:r>
              <a:rPr lang="en-IN" dirty="0" smtClean="0"/>
              <a:t>are defined </a:t>
            </a:r>
            <a:r>
              <a:rPr lang="en-IN" dirty="0"/>
              <a:t>as the solid unit dosage form of medicament or medicaments with suitable </a:t>
            </a:r>
            <a:r>
              <a:rPr lang="en-IN" dirty="0" err="1" smtClean="0"/>
              <a:t>excipients</a:t>
            </a:r>
            <a:r>
              <a:rPr lang="en-IN" dirty="0" smtClean="0"/>
              <a:t>. </a:t>
            </a:r>
            <a:r>
              <a:rPr lang="en-IN" dirty="0"/>
              <a:t>It comprises a mixture of active substances and </a:t>
            </a:r>
            <a:r>
              <a:rPr lang="en-IN" dirty="0" err="1"/>
              <a:t>excipients</a:t>
            </a:r>
            <a:r>
              <a:rPr lang="en-IN" dirty="0"/>
              <a:t>, usually in </a:t>
            </a:r>
            <a:r>
              <a:rPr lang="en-IN" dirty="0" smtClean="0"/>
              <a:t>powder</a:t>
            </a:r>
            <a:r>
              <a:rPr lang="en-IN" dirty="0"/>
              <a:t> form, pressed or compacted from a powder into a solid dose.</a:t>
            </a:r>
          </a:p>
        </p:txBody>
      </p:sp>
      <p:sp>
        <p:nvSpPr>
          <p:cNvPr id="1026" name="AutoShape 2" descr="Introduction to pharmaceutical film coatings - Pharma Excipi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sp>
        <p:nvSpPr>
          <p:cNvPr id="1028" name="AutoShape 4" descr="Introduction to pharmaceutical film coatings - Pharma Excipient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029" name="Picture 5" descr="C:\Users\lenovo pc\Desktop\download.jpg"/>
          <p:cNvPicPr>
            <a:picLocks noChangeAspect="1" noChangeArrowheads="1"/>
          </p:cNvPicPr>
          <p:nvPr/>
        </p:nvPicPr>
        <p:blipFill>
          <a:blip r:embed="rId2"/>
          <a:srcRect/>
          <a:stretch>
            <a:fillRect/>
          </a:stretch>
        </p:blipFill>
        <p:spPr bwMode="auto">
          <a:xfrm>
            <a:off x="6143625" y="0"/>
            <a:ext cx="3000375" cy="1524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Definitions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Compression: the reduction in bulk volume of material on application of external mechanical forces.</a:t>
            </a:r>
          </a:p>
          <a:p>
            <a:pPr algn="just"/>
            <a:r>
              <a:rPr lang="en-IN" dirty="0" smtClean="0"/>
              <a:t>Consolidation: it is the increase in mechanical strength of material due to particle – particle interaction.</a:t>
            </a:r>
          </a:p>
          <a:p>
            <a:pPr algn="just"/>
            <a:r>
              <a:rPr lang="en-IN" dirty="0" smtClean="0"/>
              <a:t>Compaction: it is a term that indicates compression and compaction of two phase system due to application of applied forces.</a:t>
            </a:r>
          </a:p>
          <a:p>
            <a:endParaRPr lang="en-IN" dirty="0" smtClean="0"/>
          </a:p>
          <a:p>
            <a:pPr>
              <a:buNone/>
            </a:pP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1: Schematic illustration of the mechanisms involved during compression...  | Download Scientific Diagra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IN"/>
          </a:p>
        </p:txBody>
      </p:sp>
      <p:pic>
        <p:nvPicPr>
          <p:cNvPr id="18435" name="Picture 3" descr="C:\Users\lenovo pc\Desktop\New folder (5)\Untitled.jpg"/>
          <p:cNvPicPr>
            <a:picLocks noChangeAspect="1" noChangeArrowheads="1"/>
          </p:cNvPicPr>
          <p:nvPr/>
        </p:nvPicPr>
        <p:blipFill>
          <a:blip r:embed="rId2"/>
          <a:srcRect/>
          <a:stretch>
            <a:fillRect/>
          </a:stretch>
        </p:blipFill>
        <p:spPr bwMode="auto">
          <a:xfrm>
            <a:off x="1071538" y="2000240"/>
            <a:ext cx="7072362" cy="4357718"/>
          </a:xfrm>
          <a:prstGeom prst="rect">
            <a:avLst/>
          </a:prstGeom>
          <a:noFill/>
        </p:spPr>
      </p:pic>
      <p:sp>
        <p:nvSpPr>
          <p:cNvPr id="4" name="Title 3"/>
          <p:cNvSpPr>
            <a:spLocks noGrp="1"/>
          </p:cNvSpPr>
          <p:nvPr>
            <p:ph type="title"/>
          </p:nvPr>
        </p:nvSpPr>
        <p:spPr/>
        <p:txBody>
          <a:bodyPr>
            <a:normAutofit fontScale="90000"/>
          </a:bodyPr>
          <a:lstStyle/>
          <a:p>
            <a:r>
              <a:rPr lang="en-IN" dirty="0" smtClean="0"/>
              <a:t>Particle rearrangement during compression</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Consolidation</a:t>
            </a:r>
            <a:endParaRPr lang="en-IN" dirty="0"/>
          </a:p>
        </p:txBody>
      </p:sp>
      <p:sp>
        <p:nvSpPr>
          <p:cNvPr id="3" name="Content Placeholder 2"/>
          <p:cNvSpPr>
            <a:spLocks noGrp="1"/>
          </p:cNvSpPr>
          <p:nvPr>
            <p:ph idx="1"/>
          </p:nvPr>
        </p:nvSpPr>
        <p:spPr/>
        <p:txBody>
          <a:bodyPr>
            <a:normAutofit fontScale="92500" lnSpcReduction="10000"/>
          </a:bodyPr>
          <a:lstStyle/>
          <a:p>
            <a:pPr algn="just">
              <a:buNone/>
            </a:pPr>
            <a:r>
              <a:rPr lang="en-IN" dirty="0" smtClean="0"/>
              <a:t>	The phenomena of consolidation is observed when two particles approach each other and the inter-particle distance between them in </a:t>
            </a:r>
            <a:r>
              <a:rPr lang="en-IN" dirty="0" smtClean="0">
                <a:solidFill>
                  <a:srgbClr val="C00000"/>
                </a:solidFill>
              </a:rPr>
              <a:t>50nm</a:t>
            </a:r>
            <a:r>
              <a:rPr lang="en-IN" dirty="0" smtClean="0"/>
              <a:t> or less</a:t>
            </a:r>
          </a:p>
          <a:p>
            <a:pPr>
              <a:buNone/>
            </a:pPr>
            <a:r>
              <a:rPr lang="en-IN" dirty="0" smtClean="0">
                <a:solidFill>
                  <a:srgbClr val="FF0000"/>
                </a:solidFill>
              </a:rPr>
              <a:t>Factors governing consolidation</a:t>
            </a:r>
          </a:p>
          <a:p>
            <a:r>
              <a:rPr lang="en-IN" dirty="0" smtClean="0"/>
              <a:t>The chemical nature of the materials</a:t>
            </a:r>
          </a:p>
          <a:p>
            <a:r>
              <a:rPr lang="en-IN" dirty="0" smtClean="0"/>
              <a:t>The extent of the available surface</a:t>
            </a:r>
          </a:p>
          <a:p>
            <a:r>
              <a:rPr lang="en-IN" dirty="0" smtClean="0"/>
              <a:t>The presence of surface contaminants</a:t>
            </a:r>
          </a:p>
          <a:p>
            <a:r>
              <a:rPr lang="en-IN" dirty="0" smtClean="0"/>
              <a:t>The inter-surface distances</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Types of consolidation</a:t>
            </a:r>
            <a:endParaRPr lang="en-IN" dirty="0"/>
          </a:p>
        </p:txBody>
      </p:sp>
      <p:graphicFrame>
        <p:nvGraphicFramePr>
          <p:cNvPr id="4" name="Content Placeholder 3"/>
          <p:cNvGraphicFramePr>
            <a:graphicFrameLocks noGrp="1"/>
          </p:cNvGraphicFramePr>
          <p:nvPr>
            <p:ph idx="1"/>
          </p:nvPr>
        </p:nvGraphicFramePr>
        <p:xfrm>
          <a:off x="457200" y="1600201"/>
          <a:ext cx="8229600" cy="2328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214282" y="4214818"/>
            <a:ext cx="8715436" cy="1754326"/>
          </a:xfrm>
          <a:prstGeom prst="rect">
            <a:avLst/>
          </a:prstGeom>
          <a:noFill/>
        </p:spPr>
        <p:txBody>
          <a:bodyPr wrap="square" rtlCol="0">
            <a:spAutoFit/>
          </a:bodyPr>
          <a:lstStyle/>
          <a:p>
            <a:pPr algn="just"/>
            <a:r>
              <a:rPr lang="en-IN" b="1" dirty="0" smtClean="0"/>
              <a:t>Cold welding: </a:t>
            </a:r>
            <a:r>
              <a:rPr lang="en-IN" dirty="0" smtClean="0"/>
              <a:t>when two surfaces approach each other and are close enough, their free surface energies result in strong attractive forces. The phenomena is referred as cold welding.</a:t>
            </a:r>
          </a:p>
          <a:p>
            <a:pPr algn="just"/>
            <a:r>
              <a:rPr lang="en-IN" b="1" dirty="0" smtClean="0"/>
              <a:t>Fusion bonding: </a:t>
            </a:r>
            <a:r>
              <a:rPr lang="en-IN" dirty="0" smtClean="0"/>
              <a:t>when load is applied to the bed of particle the heat is generated due to friction, if the heat is not dissipated their is local rise in temperature that causes the melting of contact area, the melt solidifies giving rise to fusion bonding</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Compaction profiles</a:t>
            </a:r>
            <a:br>
              <a:rPr lang="en-IN" dirty="0" smtClean="0"/>
            </a:br>
            <a:endParaRPr lang="en-IN" dirty="0"/>
          </a:p>
        </p:txBody>
      </p:sp>
      <p:sp>
        <p:nvSpPr>
          <p:cNvPr id="3" name="Content Placeholder 2"/>
          <p:cNvSpPr>
            <a:spLocks noGrp="1"/>
          </p:cNvSpPr>
          <p:nvPr>
            <p:ph idx="1"/>
          </p:nvPr>
        </p:nvSpPr>
        <p:spPr>
          <a:xfrm>
            <a:off x="457200" y="928670"/>
            <a:ext cx="8229600" cy="5197493"/>
          </a:xfrm>
        </p:spPr>
        <p:txBody>
          <a:bodyPr>
            <a:normAutofit fontScale="85000" lnSpcReduction="10000"/>
          </a:bodyPr>
          <a:lstStyle/>
          <a:p>
            <a:pPr algn="just"/>
            <a:r>
              <a:rPr lang="en-IN" dirty="0" smtClean="0"/>
              <a:t>It is the hysteresis curves that establish the relationship between axial pressure and radial pressure</a:t>
            </a:r>
          </a:p>
          <a:p>
            <a:pPr algn="just"/>
            <a:r>
              <a:rPr lang="en-IN" dirty="0" smtClean="0"/>
              <a:t>The compaction cycle consist of two types of forces</a:t>
            </a:r>
          </a:p>
          <a:p>
            <a:pPr marL="514350" indent="-514350" algn="just">
              <a:buAutoNum type="alphaLcPeriod"/>
            </a:pPr>
            <a:r>
              <a:rPr lang="en-IN" dirty="0" smtClean="0"/>
              <a:t>Axial force</a:t>
            </a:r>
          </a:p>
          <a:p>
            <a:pPr marL="514350" indent="-514350" algn="just">
              <a:buAutoNum type="alphaLcPeriod"/>
            </a:pPr>
            <a:r>
              <a:rPr lang="en-IN" dirty="0" smtClean="0"/>
              <a:t>Radial force</a:t>
            </a:r>
          </a:p>
          <a:p>
            <a:pPr marL="514350" indent="-514350" algn="just">
              <a:buNone/>
            </a:pPr>
            <a:endParaRPr lang="en-IN" dirty="0" smtClean="0"/>
          </a:p>
          <a:p>
            <a:pPr marL="514350" indent="-514350" algn="just">
              <a:buNone/>
            </a:pPr>
            <a:r>
              <a:rPr lang="en-IN" dirty="0" smtClean="0"/>
              <a:t>Axial force: vertical component that is applied by the upper punch during compression</a:t>
            </a:r>
          </a:p>
          <a:p>
            <a:pPr marL="514350" indent="-514350" algn="just">
              <a:buNone/>
            </a:pPr>
            <a:r>
              <a:rPr lang="en-IN" dirty="0" smtClean="0"/>
              <a:t>Radial force: horizontal component observed in the die wall, when the powder mass attempt to expand in the die</a:t>
            </a:r>
          </a:p>
          <a:p>
            <a:pPr marL="514350" indent="-514350" algn="just">
              <a:buNone/>
            </a:pPr>
            <a:endParaRPr lang="en-IN" dirty="0" smtClean="0"/>
          </a:p>
          <a:p>
            <a:pPr marL="514350" indent="-514350" algn="just">
              <a:buNone/>
            </a:pP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719</Words>
  <Application>Microsoft Office PowerPoint</Application>
  <PresentationFormat>On-screen Show (4:3)</PresentationFormat>
  <Paragraphs>75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Compression and compaction Unit IV MPH: 103 T  (Modern Pharmaceutics)</vt:lpstr>
      <vt:lpstr>Learning Objective</vt:lpstr>
      <vt:lpstr>Learning outcome</vt:lpstr>
      <vt:lpstr>Tablets</vt:lpstr>
      <vt:lpstr>Definitions</vt:lpstr>
      <vt:lpstr>Particle rearrangement during compression</vt:lpstr>
      <vt:lpstr>Consolidation</vt:lpstr>
      <vt:lpstr>Types of consolidation</vt:lpstr>
      <vt:lpstr>Compaction profiles </vt:lpstr>
      <vt:lpstr>Slide 10</vt:lpstr>
      <vt:lpstr>Compression Phase</vt:lpstr>
      <vt:lpstr>Effect of friction</vt:lpstr>
      <vt:lpstr>Slide 13</vt:lpstr>
      <vt:lpstr>Distribution of forces</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Compression and compaction Unit IV MPH: 103 T (Modern Pharmaceutics)</dc:title>
  <dc:creator>lenovo pc</dc:creator>
  <cp:lastModifiedBy>lenovo pc</cp:lastModifiedBy>
  <cp:revision>6</cp:revision>
  <dcterms:created xsi:type="dcterms:W3CDTF">2021-10-30T05:53:00Z</dcterms:created>
  <dcterms:modified xsi:type="dcterms:W3CDTF">2021-11-09T06:42:20Z</dcterms:modified>
</cp:coreProperties>
</file>