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4660"/>
  </p:normalViewPr>
  <p:slideViewPr>
    <p:cSldViewPr snapToGrid="0">
      <p:cViewPr>
        <p:scale>
          <a:sx n="66" d="100"/>
          <a:sy n="66" d="100"/>
        </p:scale>
        <p:origin x="78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4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9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8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0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2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8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1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6604-284A-4379-A5C9-37AD2670010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A6A37-C6EB-4D70-806D-4CB0F55B5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2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69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+mn-lt"/>
              </a:rPr>
              <a:t>Investigation of autoimmune disease</a:t>
            </a:r>
            <a:endParaRPr lang="en-US" sz="2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1916"/>
            <a:ext cx="10515600" cy="4685047"/>
          </a:xfrm>
        </p:spPr>
        <p:txBody>
          <a:bodyPr>
            <a:noAutofit/>
          </a:bodyPr>
          <a:lstStyle/>
          <a:p>
            <a:r>
              <a:rPr lang="en-US" sz="2200" b="1" dirty="0"/>
              <a:t> </a:t>
            </a:r>
            <a:r>
              <a:rPr lang="en-US" sz="2200" b="1" dirty="0" smtClean="0"/>
              <a:t>Medical History and Physical Exam: </a:t>
            </a:r>
            <a:r>
              <a:rPr lang="en-US" sz="2200" dirty="0" smtClean="0"/>
              <a:t>Identifying </a:t>
            </a:r>
            <a:r>
              <a:rPr lang="en-US" sz="2200" dirty="0"/>
              <a:t>patterns of symptoms, such as fatigue, fever, and inflammation.</a:t>
            </a:r>
          </a:p>
          <a:p>
            <a:r>
              <a:rPr lang="en-US" sz="2200" b="1" dirty="0"/>
              <a:t>Blood </a:t>
            </a:r>
            <a:r>
              <a:rPr lang="en-US" sz="2200" b="1" dirty="0" smtClean="0"/>
              <a:t>Test:</a:t>
            </a:r>
            <a:endParaRPr lang="en-US" sz="2200" dirty="0"/>
          </a:p>
          <a:p>
            <a:pPr lvl="1"/>
            <a:r>
              <a:rPr lang="en-US" sz="2200" b="1" dirty="0"/>
              <a:t>Antinuclear Antibody (ANA):</a:t>
            </a:r>
            <a:r>
              <a:rPr lang="en-US" sz="2200" dirty="0"/>
              <a:t> A positive result is often the first indicator, frequently suggesting autoimmune disease if titers are &gt;</a:t>
            </a:r>
            <a:r>
              <a:rPr lang="en-US" sz="2200" dirty="0" smtClean="0"/>
              <a:t>1:80.</a:t>
            </a:r>
            <a:endParaRPr lang="en-US" sz="2200" dirty="0"/>
          </a:p>
          <a:p>
            <a:pPr lvl="1"/>
            <a:r>
              <a:rPr lang="en-US" sz="2200" b="1" dirty="0"/>
              <a:t>Inflammatory Markers:</a:t>
            </a:r>
            <a:r>
              <a:rPr lang="en-US" sz="2200" dirty="0"/>
              <a:t> C-reactive protein (CRP) and Erythrocyte Sedimentation Rate (ESR) detect inflammation.</a:t>
            </a:r>
          </a:p>
          <a:p>
            <a:pPr lvl="1"/>
            <a:r>
              <a:rPr lang="en-US" sz="2200" b="1" dirty="0"/>
              <a:t>Specific Autoantibody Tests:</a:t>
            </a:r>
            <a:r>
              <a:rPr lang="en-US" sz="2200" dirty="0"/>
              <a:t> Tests to pinpoint specific conditions (e.g., Anti-dsDNA for Lupus, Rheumatoid Factor for </a:t>
            </a:r>
            <a:r>
              <a:rPr lang="en-US" sz="2200" dirty="0" smtClean="0"/>
              <a:t>RA.</a:t>
            </a:r>
          </a:p>
          <a:p>
            <a:pPr lvl="1"/>
            <a:r>
              <a:rPr lang="en-US" sz="2200" b="1" dirty="0" smtClean="0"/>
              <a:t>Imaging Tests:</a:t>
            </a:r>
            <a:r>
              <a:rPr lang="en-US" sz="2200" dirty="0"/>
              <a:t> MRI, CT scans, or ultrasounds to assess internal organ </a:t>
            </a:r>
            <a:r>
              <a:rPr lang="en-US" sz="2200" dirty="0" smtClean="0"/>
              <a:t>damage.</a:t>
            </a:r>
          </a:p>
          <a:p>
            <a:pPr lvl="1"/>
            <a:r>
              <a:rPr lang="en-US" sz="2200" b="1" dirty="0" smtClean="0"/>
              <a:t>Biopsy</a:t>
            </a:r>
            <a:r>
              <a:rPr lang="en-US" sz="2200" b="1" dirty="0"/>
              <a:t>:</a:t>
            </a:r>
            <a:r>
              <a:rPr lang="en-US" sz="2200" dirty="0"/>
              <a:t> Taking tissue samples to analyze, such as a liver biopsy for autoimmune </a:t>
            </a:r>
            <a:r>
              <a:rPr lang="en-US" sz="2200" dirty="0" smtClean="0"/>
              <a:t>hepatitis.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11122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331" y="586506"/>
            <a:ext cx="10515600" cy="1325563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+mn-lt"/>
              </a:rPr>
              <a:t>Treatment of autoimmune disease</a:t>
            </a:r>
            <a:endParaRPr lang="en-US" sz="2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Anti-inflammatory Drugs:</a:t>
            </a:r>
            <a:r>
              <a:rPr lang="en-US" sz="2400" dirty="0" smtClean="0"/>
              <a:t> NSAIDs (ibuprofen, naproxen) to reduce pain and inflammation.</a:t>
            </a:r>
          </a:p>
          <a:p>
            <a:r>
              <a:rPr lang="en-US" sz="2400" b="1" dirty="0" smtClean="0"/>
              <a:t>Corticosteroids:</a:t>
            </a:r>
            <a:r>
              <a:rPr lang="en-US" sz="2400" dirty="0" smtClean="0"/>
              <a:t> Prednisone is used to quickly reduce inflammation, often used for acute flares.</a:t>
            </a:r>
          </a:p>
          <a:p>
            <a:r>
              <a:rPr lang="en-US" sz="2400" b="1" dirty="0" smtClean="0"/>
              <a:t>Immunosuppressant:</a:t>
            </a:r>
            <a:r>
              <a:rPr lang="en-US" sz="2400" dirty="0" smtClean="0"/>
              <a:t> Methotrexate, azathioprine, or mycophenolate are used to suppress the overactive immune system.</a:t>
            </a:r>
          </a:p>
          <a:p>
            <a:r>
              <a:rPr lang="en-US" sz="2400" b="1" dirty="0" smtClean="0"/>
              <a:t>Biologic Therapies:</a:t>
            </a:r>
            <a:r>
              <a:rPr lang="en-US" sz="2400" dirty="0" smtClean="0"/>
              <a:t> Targeted treatments like TNF inhibitors (</a:t>
            </a:r>
            <a:r>
              <a:rPr lang="en-US" sz="2400" dirty="0" err="1" smtClean="0"/>
              <a:t>adalimumab</a:t>
            </a:r>
            <a:r>
              <a:rPr lang="en-US" sz="2400" dirty="0" smtClean="0"/>
              <a:t>, infliximab) that block specific immune pathways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783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AUTOIMMUNE DISEASE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4164" y="1825625"/>
            <a:ext cx="9919636" cy="435133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Definition</a:t>
            </a:r>
            <a:r>
              <a:rPr lang="en-US" sz="2400" dirty="0" smtClean="0"/>
              <a:t> :- An </a:t>
            </a:r>
            <a:r>
              <a:rPr lang="en-US" sz="2400" b="1" dirty="0" smtClean="0"/>
              <a:t>autoimmune</a:t>
            </a:r>
            <a:r>
              <a:rPr lang="en-US" sz="2400" dirty="0" smtClean="0"/>
              <a:t> </a:t>
            </a:r>
            <a:r>
              <a:rPr lang="en-US" sz="2400" b="1" dirty="0" smtClean="0"/>
              <a:t>disease</a:t>
            </a:r>
            <a:r>
              <a:rPr lang="en-US" sz="2400" dirty="0" smtClean="0"/>
              <a:t> is a condition in which the body’s immune system loses </a:t>
            </a:r>
            <a:r>
              <a:rPr lang="en-US" sz="2400" b="1" dirty="0" smtClean="0"/>
              <a:t>self-tolerance</a:t>
            </a:r>
            <a:r>
              <a:rPr lang="en-US" sz="2400" dirty="0" smtClean="0"/>
              <a:t> and starts attacking it’s own healthy cells, tissues or organs.</a:t>
            </a:r>
          </a:p>
          <a:p>
            <a:pPr marL="0" indent="0">
              <a:buNone/>
            </a:pPr>
            <a:r>
              <a:rPr lang="en-US" sz="2400" b="1" u="sng" dirty="0"/>
              <a:t> </a:t>
            </a:r>
            <a:r>
              <a:rPr lang="en-US" sz="2400" b="1" u="sng" dirty="0" smtClean="0"/>
              <a:t>Causes-</a:t>
            </a:r>
          </a:p>
          <a:p>
            <a:pPr marL="0" indent="0">
              <a:buNone/>
            </a:pPr>
            <a:r>
              <a:rPr lang="en-US" sz="2400" dirty="0" smtClean="0"/>
              <a:t>Genetic</a:t>
            </a:r>
            <a:r>
              <a:rPr lang="en-US" sz="2400" b="1" dirty="0" smtClean="0"/>
              <a:t> </a:t>
            </a:r>
            <a:r>
              <a:rPr lang="en-US" sz="2400" dirty="0" smtClean="0"/>
              <a:t>Factors</a:t>
            </a:r>
            <a:endParaRPr lang="en-US" sz="2400" dirty="0"/>
          </a:p>
          <a:p>
            <a:pPr marL="0" indent="0">
              <a:buNone/>
            </a:pPr>
            <a:r>
              <a:rPr lang="en-US" sz="2400" u="sng" dirty="0" smtClean="0"/>
              <a:t>Environmental Triggers</a:t>
            </a:r>
          </a:p>
          <a:p>
            <a:pPr marL="0" indent="0">
              <a:buNone/>
            </a:pPr>
            <a:r>
              <a:rPr lang="en-US" sz="2400" u="sng" dirty="0" smtClean="0"/>
              <a:t>Infections</a:t>
            </a:r>
          </a:p>
          <a:p>
            <a:pPr marL="0" indent="0">
              <a:buNone/>
            </a:pPr>
            <a:r>
              <a:rPr lang="en-US" sz="2400" u="sng" dirty="0" smtClean="0"/>
              <a:t>Hormonal Factors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56964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741" y="653883"/>
            <a:ext cx="8870482" cy="1325563"/>
          </a:xfrm>
        </p:spPr>
        <p:txBody>
          <a:bodyPr/>
          <a:lstStyle/>
          <a:p>
            <a:r>
              <a:rPr lang="en-US" sz="3200" b="1" dirty="0" smtClean="0">
                <a:latin typeface="+mn-lt"/>
              </a:rPr>
              <a:t>Types</a:t>
            </a:r>
            <a:r>
              <a:rPr lang="en-US" b="1" dirty="0">
                <a:latin typeface="+mn-lt"/>
              </a:rPr>
              <a:t>:</a:t>
            </a:r>
            <a:r>
              <a:rPr lang="en-US" b="1" dirty="0" smtClean="0">
                <a:latin typeface="+mn-lt"/>
              </a:rPr>
              <a:t>-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4164" y="1825625"/>
            <a:ext cx="991963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A.) Organ specific Autoimmune Diseases(Affect only one organ):-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Type1 Diabetes Mellitus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Hashimoto’s Thyroiditis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Graves Disease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Myasthenia Gravis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B.) Systemic Autoimmune Diseases(Affect multiple organs):-</a:t>
            </a:r>
          </a:p>
          <a:p>
            <a:pPr marL="0" indent="0">
              <a:buNone/>
            </a:pPr>
            <a:r>
              <a:rPr lang="en-US" sz="2400" dirty="0" smtClean="0"/>
              <a:t>1. Rheumatoid Arthritis (RA)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2. Multiple Sclerosis(MS)</a:t>
            </a:r>
          </a:p>
          <a:p>
            <a:pPr marL="0" indent="0">
              <a:buNone/>
            </a:pPr>
            <a:r>
              <a:rPr lang="en-US" sz="2400" dirty="0" smtClean="0"/>
              <a:t>3. Scleroderma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7048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953" y="1424539"/>
            <a:ext cx="10515600" cy="5310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1</a:t>
            </a:r>
            <a:r>
              <a:rPr lang="en-US" sz="2400" dirty="0" smtClean="0"/>
              <a:t>. </a:t>
            </a:r>
            <a:r>
              <a:rPr lang="en-US" sz="2400" b="1" dirty="0" smtClean="0"/>
              <a:t>Type1</a:t>
            </a:r>
            <a:r>
              <a:rPr lang="en-US" sz="2400" dirty="0" smtClean="0"/>
              <a:t> </a:t>
            </a:r>
            <a:r>
              <a:rPr lang="en-US" sz="2400" b="1" dirty="0" smtClean="0"/>
              <a:t>Diabetes</a:t>
            </a:r>
            <a:r>
              <a:rPr lang="en-US" sz="2400" dirty="0" smtClean="0"/>
              <a:t> </a:t>
            </a:r>
            <a:r>
              <a:rPr lang="en-US" sz="2400" b="1" dirty="0" smtClean="0"/>
              <a:t>Mellitus</a:t>
            </a:r>
            <a:r>
              <a:rPr lang="en-US" sz="2400" dirty="0" smtClean="0"/>
              <a:t>:-Destroy insulin producing cells in the pancreas, resulting in high blood pressure.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2. Hashimoto’s Thyroiditis:- </a:t>
            </a:r>
            <a:r>
              <a:rPr lang="en-US" sz="2400" dirty="0" smtClean="0"/>
              <a:t>Attacks</a:t>
            </a:r>
            <a:r>
              <a:rPr lang="en-US" sz="2400" b="1" dirty="0" smtClean="0"/>
              <a:t> </a:t>
            </a:r>
            <a:r>
              <a:rPr lang="en-US" sz="2400" dirty="0" smtClean="0"/>
              <a:t>the thyroid gland, leading to hypothyroidism(low thyroid hormone).</a:t>
            </a:r>
          </a:p>
          <a:p>
            <a:pPr marL="0" indent="0">
              <a:buNone/>
            </a:pPr>
            <a:r>
              <a:rPr lang="en-US" sz="2400" b="1" dirty="0" smtClean="0"/>
              <a:t>3. Graves Disease:- </a:t>
            </a:r>
            <a:r>
              <a:rPr lang="en-US" sz="2400" dirty="0" smtClean="0"/>
              <a:t>Attacks the thyroid gland causing hyperthyroidism(excessive thyroid hormone).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4.</a:t>
            </a:r>
            <a:r>
              <a:rPr lang="en-US" sz="2400" b="1" dirty="0" smtClean="0"/>
              <a:t>Myasthenia Gravis:-</a:t>
            </a:r>
            <a:r>
              <a:rPr lang="en-US" sz="2400" dirty="0" smtClean="0"/>
              <a:t>Myasthenia gravis is a chronic autoimmune disorder characterized by fluctuating weakness and fatigue of voluntary muscles caused by broken communication between nerves and muscles.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640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904" y="1825625"/>
            <a:ext cx="10246895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Systemic Autoimmune Diseases(Affect multiple organs</a:t>
            </a:r>
            <a:r>
              <a:rPr lang="en-US" b="1" dirty="0" smtClean="0"/>
              <a:t>):-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1. Rheumatoid Arthritis (RA</a:t>
            </a:r>
            <a:r>
              <a:rPr lang="en-US" sz="2400" b="1" dirty="0" smtClean="0"/>
              <a:t>):- </a:t>
            </a:r>
            <a:r>
              <a:rPr lang="en-US" sz="2400" dirty="0" smtClean="0"/>
              <a:t>RA attacks joints, causing stiffness, pain and swelling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2. Multiple Sclerosis(MS</a:t>
            </a:r>
            <a:r>
              <a:rPr lang="en-US" sz="2400" b="1" dirty="0" smtClean="0"/>
              <a:t>):- </a:t>
            </a:r>
            <a:r>
              <a:rPr lang="en-US" sz="2400" dirty="0" smtClean="0"/>
              <a:t>Damages the protective myelin sheath surrounding nerve cells in the central nervous system.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3. </a:t>
            </a:r>
            <a:r>
              <a:rPr lang="en-US" sz="2400" b="1" dirty="0" smtClean="0"/>
              <a:t>Scleroderma:- </a:t>
            </a:r>
            <a:r>
              <a:rPr lang="en-US" sz="2400" dirty="0" smtClean="0"/>
              <a:t>Scleroderma is a rare, chronic autoimmune rheumatic disease characterized by the immune system triggering excessive collagen production, resulting in thickened, hardened skin and potential damage to internal organs.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3827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P</a:t>
            </a:r>
            <a:r>
              <a:rPr lang="en-US" sz="2800" b="1" dirty="0" smtClean="0">
                <a:latin typeface="+mn-lt"/>
              </a:rPr>
              <a:t>athophysiology of autoimmune disease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395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Loss of Tolerance: </a:t>
            </a:r>
            <a:r>
              <a:rPr lang="en-US" sz="2400" dirty="0" smtClean="0"/>
              <a:t>Failure of central (thymus/bone marrow) or peripheral (regulatory T cells) tolerance mechanisms allowing self-reactive lymphocytes to escape suppression.</a:t>
            </a:r>
          </a:p>
          <a:p>
            <a:r>
              <a:rPr lang="en-US" sz="2400" b="1" dirty="0" smtClean="0"/>
              <a:t>Genetic Susceptibility: </a:t>
            </a:r>
            <a:r>
              <a:rPr lang="en-US" sz="2400" dirty="0" smtClean="0"/>
              <a:t>Complex polygenic risk, frequently involving Human Leukocyte Antigen (HLA) alleles that increase risk of presenting self-antigens to T cells.</a:t>
            </a:r>
          </a:p>
          <a:p>
            <a:r>
              <a:rPr lang="en-US" sz="2400" b="1" dirty="0" smtClean="0"/>
              <a:t>Environmental Triggers: </a:t>
            </a:r>
            <a:r>
              <a:rPr lang="en-US" sz="2400" dirty="0" smtClean="0"/>
              <a:t>Infections can lead to autoimmunity via "molecular mimicry," where pathogen antigens resemble self-antigens, causing immune cross-reactivity.</a:t>
            </a:r>
          </a:p>
          <a:p>
            <a:r>
              <a:rPr lang="en-US" sz="2400" b="1" dirty="0" smtClean="0"/>
              <a:t>Immune Dysregulation:</a:t>
            </a:r>
            <a:r>
              <a:rPr lang="en-US" sz="2400" dirty="0" smtClean="0"/>
              <a:t> Increased activity of helper T cells (Th1/Th17) and reduced function of regulatory T cells (</a:t>
            </a:r>
            <a:r>
              <a:rPr lang="en-US" sz="2400" dirty="0" err="1" smtClean="0"/>
              <a:t>Tregs</a:t>
            </a:r>
            <a:r>
              <a:rPr lang="en-US" sz="2400" dirty="0" smtClean="0"/>
              <a:t>), leading to persistent inflammation.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70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405" y="1652370"/>
            <a:ext cx="10179519" cy="435133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Immune Dysregulation: </a:t>
            </a:r>
            <a:r>
              <a:rPr lang="en-US" sz="2400" dirty="0" smtClean="0"/>
              <a:t>Increased activity of helper T cells (Th1/Th17) and reduced function of regulatory T cells (</a:t>
            </a:r>
            <a:r>
              <a:rPr lang="en-US" sz="2400" dirty="0" err="1" smtClean="0"/>
              <a:t>Tregs</a:t>
            </a:r>
            <a:r>
              <a:rPr lang="en-US" sz="2400" dirty="0" smtClean="0"/>
              <a:t>), leading to persistent inflammation.</a:t>
            </a:r>
          </a:p>
          <a:p>
            <a:r>
              <a:rPr lang="en-US" sz="2400" b="1" dirty="0" smtClean="0"/>
              <a:t>Tissue Destruction: </a:t>
            </a:r>
            <a:r>
              <a:rPr lang="en-US" sz="2400" dirty="0" smtClean="0"/>
              <a:t>Mediated by autoantibodies (Type II hypersensitivity) or cytotoxic T cells, causing chronic damage to specific organs or systemic</a:t>
            </a:r>
          </a:p>
        </p:txBody>
      </p:sp>
    </p:spTree>
    <p:extLst>
      <p:ext uri="{BB962C8B-B14F-4D97-AF65-F5344CB8AC3E}">
        <p14:creationId xmlns:p14="http://schemas.microsoft.com/office/powerpoint/2010/main" val="11169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2343" y="605756"/>
            <a:ext cx="10515600" cy="1325563"/>
          </a:xfrm>
        </p:spPr>
        <p:txBody>
          <a:bodyPr>
            <a:normAutofit/>
          </a:bodyPr>
          <a:lstStyle/>
          <a:p>
            <a:pPr marL="0" indent="0"/>
            <a:r>
              <a:rPr lang="en-US" sz="2600" b="1" dirty="0" smtClean="0">
                <a:latin typeface="+mn-lt"/>
              </a:rPr>
              <a:t>Clinical features of autoimmune disease</a:t>
            </a:r>
            <a:endParaRPr lang="en-US" sz="2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931319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Persistent Fatigue</a:t>
            </a:r>
          </a:p>
          <a:p>
            <a:r>
              <a:rPr lang="en-US" sz="2400" dirty="0" smtClean="0"/>
              <a:t>Skin Issue</a:t>
            </a:r>
          </a:p>
          <a:p>
            <a:r>
              <a:rPr lang="en-US" sz="2400" dirty="0" smtClean="0"/>
              <a:t>Inflammation</a:t>
            </a:r>
          </a:p>
          <a:p>
            <a:r>
              <a:rPr lang="en-US" sz="2400" dirty="0" smtClean="0"/>
              <a:t>Abdominal Distress</a:t>
            </a:r>
          </a:p>
          <a:p>
            <a:r>
              <a:rPr lang="en-US" sz="2400" dirty="0" smtClean="0"/>
              <a:t>Muscle Weakness/Aches</a:t>
            </a:r>
          </a:p>
          <a:p>
            <a:r>
              <a:rPr lang="en-US" sz="2400" dirty="0" smtClean="0"/>
              <a:t>Neurological/Sensory Issues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4421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838" y="480628"/>
            <a:ext cx="10515600" cy="1325563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+mn-lt"/>
              </a:rPr>
              <a:t>Risk factors of autoimmune disease</a:t>
            </a:r>
            <a:endParaRPr lang="en-US" sz="2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565743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Sex and </a:t>
            </a:r>
            <a:r>
              <a:rPr lang="en-US" sz="2400" dirty="0" smtClean="0"/>
              <a:t>Hormones</a:t>
            </a:r>
          </a:p>
          <a:p>
            <a:r>
              <a:rPr lang="en-US" sz="2400" dirty="0" smtClean="0"/>
              <a:t>Genetics</a:t>
            </a:r>
          </a:p>
          <a:p>
            <a:r>
              <a:rPr lang="en-US" sz="2400" dirty="0" smtClean="0"/>
              <a:t>Environmental Triggers</a:t>
            </a:r>
          </a:p>
          <a:p>
            <a:r>
              <a:rPr lang="en-US" sz="2400" dirty="0" smtClean="0"/>
              <a:t>Infections</a:t>
            </a:r>
          </a:p>
          <a:p>
            <a:r>
              <a:rPr lang="en-US" sz="2400" dirty="0" smtClean="0"/>
              <a:t>Lifestyle </a:t>
            </a:r>
            <a:r>
              <a:rPr lang="en-US" sz="2400" dirty="0"/>
              <a:t>and </a:t>
            </a:r>
            <a:r>
              <a:rPr lang="en-US" sz="2400" dirty="0" smtClean="0"/>
              <a:t>Diet</a:t>
            </a:r>
          </a:p>
          <a:p>
            <a:r>
              <a:rPr lang="en-US" sz="2400" dirty="0" smtClean="0"/>
              <a:t>Existing Conditions</a:t>
            </a:r>
          </a:p>
          <a:p>
            <a:r>
              <a:rPr lang="en-US" sz="2400" dirty="0" smtClean="0"/>
              <a:t>Medications</a:t>
            </a:r>
            <a:r>
              <a:rPr lang="en-US" sz="2400" dirty="0"/>
              <a:t>: </a:t>
            </a:r>
          </a:p>
        </p:txBody>
      </p:sp>
    </p:spTree>
    <p:extLst>
      <p:ext uri="{BB962C8B-B14F-4D97-AF65-F5344CB8AC3E}">
        <p14:creationId xmlns:p14="http://schemas.microsoft.com/office/powerpoint/2010/main" val="193738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443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AUTOIMMUNE DISEASE</vt:lpstr>
      <vt:lpstr>Types:-</vt:lpstr>
      <vt:lpstr>PowerPoint Presentation</vt:lpstr>
      <vt:lpstr>PowerPoint Presentation</vt:lpstr>
      <vt:lpstr>Pathophysiology of autoimmune disease</vt:lpstr>
      <vt:lpstr>PowerPoint Presentation</vt:lpstr>
      <vt:lpstr>Clinical features of autoimmune disease</vt:lpstr>
      <vt:lpstr>Risk factors of autoimmune disease</vt:lpstr>
      <vt:lpstr>Investigation of autoimmune disease</vt:lpstr>
      <vt:lpstr>Treatment of autoimmune disease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8</cp:revision>
  <dcterms:created xsi:type="dcterms:W3CDTF">2026-03-17T09:42:24Z</dcterms:created>
  <dcterms:modified xsi:type="dcterms:W3CDTF">2026-03-17T10:44:09Z</dcterms:modified>
</cp:coreProperties>
</file>