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1702" y="1583943"/>
            <a:ext cx="10348595" cy="518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 u="heavy">
                <a:solidFill>
                  <a:srgbClr val="001F5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 u="heavy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 u="heavy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 u="heavy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47975" cy="68580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0975" cy="6858000"/>
          </a:xfrm>
          <a:custGeom>
            <a:avLst/>
            <a:gdLst/>
            <a:ahLst/>
            <a:cxnLst/>
            <a:rect l="l" t="t" r="r" b="b"/>
            <a:pathLst>
              <a:path w="180975" h="6858000">
                <a:moveTo>
                  <a:pt x="180975" y="0"/>
                </a:moveTo>
                <a:lnTo>
                  <a:pt x="0" y="0"/>
                </a:lnTo>
                <a:lnTo>
                  <a:pt x="0" y="6858000"/>
                </a:lnTo>
                <a:lnTo>
                  <a:pt x="180975" y="6858000"/>
                </a:lnTo>
                <a:lnTo>
                  <a:pt x="180975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4375"/>
            <a:ext cx="1588770" cy="504825"/>
          </a:xfrm>
          <a:custGeom>
            <a:avLst/>
            <a:gdLst/>
            <a:ahLst/>
            <a:cxnLst/>
            <a:rect l="l" t="t" r="r" b="b"/>
            <a:pathLst>
              <a:path w="1588770" h="504825">
                <a:moveTo>
                  <a:pt x="4274" y="0"/>
                </a:moveTo>
                <a:lnTo>
                  <a:pt x="0" y="501269"/>
                </a:lnTo>
                <a:lnTo>
                  <a:pt x="1243825" y="504825"/>
                </a:lnTo>
                <a:lnTo>
                  <a:pt x="1343660" y="504825"/>
                </a:lnTo>
                <a:lnTo>
                  <a:pt x="1348232" y="500125"/>
                </a:lnTo>
                <a:lnTo>
                  <a:pt x="1349883" y="498475"/>
                </a:lnTo>
                <a:lnTo>
                  <a:pt x="1351661" y="496950"/>
                </a:lnTo>
                <a:lnTo>
                  <a:pt x="1353185" y="495300"/>
                </a:lnTo>
                <a:lnTo>
                  <a:pt x="1581150" y="267462"/>
                </a:lnTo>
                <a:lnTo>
                  <a:pt x="1586436" y="260391"/>
                </a:lnTo>
                <a:lnTo>
                  <a:pt x="1588198" y="253285"/>
                </a:lnTo>
                <a:lnTo>
                  <a:pt x="1586436" y="246155"/>
                </a:lnTo>
                <a:lnTo>
                  <a:pt x="1581150" y="239013"/>
                </a:lnTo>
                <a:lnTo>
                  <a:pt x="1353185" y="11175"/>
                </a:lnTo>
                <a:lnTo>
                  <a:pt x="1348232" y="11175"/>
                </a:lnTo>
                <a:lnTo>
                  <a:pt x="1348232" y="6476"/>
                </a:lnTo>
                <a:lnTo>
                  <a:pt x="1343660" y="6476"/>
                </a:lnTo>
                <a:lnTo>
                  <a:pt x="1338834" y="1777"/>
                </a:lnTo>
                <a:lnTo>
                  <a:pt x="1243825" y="1777"/>
                </a:lnTo>
                <a:lnTo>
                  <a:pt x="4274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3571" y="252031"/>
            <a:ext cx="7813040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 u="heavy">
                <a:solidFill>
                  <a:srgbClr val="252525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45234" y="2207831"/>
            <a:ext cx="9701530" cy="275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40404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847975" cy="68580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80975" cy="6858000"/>
            </a:xfrm>
            <a:custGeom>
              <a:avLst/>
              <a:gdLst/>
              <a:ahLst/>
              <a:cxnLst/>
              <a:rect l="l" t="t" r="r" b="b"/>
              <a:pathLst>
                <a:path w="180975" h="6858000">
                  <a:moveTo>
                    <a:pt x="180975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0975" y="6858000"/>
                  </a:lnTo>
                  <a:lnTo>
                    <a:pt x="180975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4324350"/>
            <a:ext cx="1741170" cy="781050"/>
          </a:xfrm>
          <a:custGeom>
            <a:avLst/>
            <a:gdLst/>
            <a:ahLst/>
            <a:cxnLst/>
            <a:rect l="l" t="t" r="r" b="b"/>
            <a:pathLst>
              <a:path w="1741170" h="781050">
                <a:moveTo>
                  <a:pt x="1344803" y="0"/>
                </a:moveTo>
                <a:lnTo>
                  <a:pt x="0" y="0"/>
                </a:lnTo>
                <a:lnTo>
                  <a:pt x="0" y="781050"/>
                </a:lnTo>
                <a:lnTo>
                  <a:pt x="1344803" y="781050"/>
                </a:lnTo>
                <a:lnTo>
                  <a:pt x="1354474" y="780242"/>
                </a:lnTo>
                <a:lnTo>
                  <a:pt x="1362360" y="778113"/>
                </a:lnTo>
                <a:lnTo>
                  <a:pt x="1368484" y="775102"/>
                </a:lnTo>
                <a:lnTo>
                  <a:pt x="1372870" y="771651"/>
                </a:lnTo>
                <a:lnTo>
                  <a:pt x="1372870" y="766952"/>
                </a:lnTo>
                <a:lnTo>
                  <a:pt x="1377569" y="766952"/>
                </a:lnTo>
                <a:lnTo>
                  <a:pt x="1733677" y="409320"/>
                </a:lnTo>
                <a:lnTo>
                  <a:pt x="1738963" y="400730"/>
                </a:lnTo>
                <a:lnTo>
                  <a:pt x="1740725" y="389937"/>
                </a:lnTo>
                <a:lnTo>
                  <a:pt x="1738963" y="378263"/>
                </a:lnTo>
                <a:lnTo>
                  <a:pt x="1733677" y="367030"/>
                </a:lnTo>
                <a:lnTo>
                  <a:pt x="1377569" y="14097"/>
                </a:lnTo>
                <a:lnTo>
                  <a:pt x="1377569" y="9398"/>
                </a:lnTo>
                <a:lnTo>
                  <a:pt x="1372870" y="9398"/>
                </a:lnTo>
                <a:lnTo>
                  <a:pt x="1368484" y="5947"/>
                </a:lnTo>
                <a:lnTo>
                  <a:pt x="1362360" y="2936"/>
                </a:lnTo>
                <a:lnTo>
                  <a:pt x="1354474" y="807"/>
                </a:lnTo>
                <a:lnTo>
                  <a:pt x="1344803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12519" y="2232342"/>
            <a:ext cx="9285605" cy="849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400" b="0" u="none" spc="229" dirty="0">
                <a:latin typeface="Trebuchet MS"/>
                <a:cs typeface="Trebuchet MS"/>
              </a:rPr>
              <a:t>Process</a:t>
            </a:r>
            <a:r>
              <a:rPr sz="5400" b="0" u="none" spc="-215" dirty="0">
                <a:latin typeface="Trebuchet MS"/>
                <a:cs typeface="Trebuchet MS"/>
              </a:rPr>
              <a:t> </a:t>
            </a:r>
            <a:r>
              <a:rPr sz="5400" b="0" u="none" spc="170" dirty="0">
                <a:latin typeface="Trebuchet MS"/>
                <a:cs typeface="Trebuchet MS"/>
              </a:rPr>
              <a:t>of</a:t>
            </a:r>
            <a:r>
              <a:rPr sz="5400" b="0" u="none" spc="-140" dirty="0">
                <a:latin typeface="Trebuchet MS"/>
                <a:cs typeface="Trebuchet MS"/>
              </a:rPr>
              <a:t> </a:t>
            </a:r>
            <a:r>
              <a:rPr sz="5400" b="0" u="none" spc="260" dirty="0">
                <a:latin typeface="Trebuchet MS"/>
                <a:cs typeface="Trebuchet MS"/>
              </a:rPr>
              <a:t>Social</a:t>
            </a:r>
            <a:r>
              <a:rPr sz="5400" b="0" u="none" spc="-340" dirty="0">
                <a:latin typeface="Trebuchet MS"/>
                <a:cs typeface="Trebuchet MS"/>
              </a:rPr>
              <a:t> </a:t>
            </a:r>
            <a:r>
              <a:rPr sz="5400" b="0" u="none" spc="630" dirty="0">
                <a:latin typeface="Trebuchet MS"/>
                <a:cs typeface="Trebuchet MS"/>
              </a:rPr>
              <a:t>Case</a:t>
            </a:r>
            <a:r>
              <a:rPr sz="5400" b="0" u="none" spc="-220" dirty="0">
                <a:latin typeface="Trebuchet MS"/>
                <a:cs typeface="Trebuchet MS"/>
              </a:rPr>
              <a:t> </a:t>
            </a:r>
            <a:r>
              <a:rPr sz="5400" b="0" u="none" spc="145" dirty="0">
                <a:latin typeface="Trebuchet MS"/>
                <a:cs typeface="Trebuchet MS"/>
              </a:rPr>
              <a:t>Work</a:t>
            </a:r>
            <a:endParaRPr sz="54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9459" y="4587676"/>
            <a:ext cx="5821045" cy="1514475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1130"/>
              </a:spcBef>
            </a:pPr>
            <a:r>
              <a:rPr sz="2400" b="1" spc="-225" dirty="0">
                <a:solidFill>
                  <a:srgbClr val="585858"/>
                </a:solidFill>
                <a:latin typeface="Tahoma"/>
                <a:cs typeface="Tahoma"/>
              </a:rPr>
              <a:t>B</a:t>
            </a:r>
            <a:r>
              <a:rPr sz="2400" b="1" spc="40" dirty="0">
                <a:solidFill>
                  <a:srgbClr val="585858"/>
                </a:solidFill>
                <a:latin typeface="Tahoma"/>
                <a:cs typeface="Tahoma"/>
              </a:rPr>
              <a:t>y</a:t>
            </a:r>
            <a:r>
              <a:rPr sz="2400" b="1" spc="-200" dirty="0">
                <a:solidFill>
                  <a:srgbClr val="585858"/>
                </a:solidFill>
                <a:latin typeface="Tahoma"/>
                <a:cs typeface="Tahoma"/>
              </a:rPr>
              <a:t>:</a:t>
            </a:r>
            <a:r>
              <a:rPr sz="2400" b="1" spc="-10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-275" dirty="0">
                <a:solidFill>
                  <a:srgbClr val="585858"/>
                </a:solidFill>
                <a:latin typeface="Tahoma"/>
                <a:cs typeface="Tahoma"/>
              </a:rPr>
              <a:t>U</a:t>
            </a:r>
            <a:r>
              <a:rPr sz="2400" b="1" spc="-295" dirty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2400" b="1" spc="-30" dirty="0">
                <a:solidFill>
                  <a:srgbClr val="585858"/>
                </a:solidFill>
                <a:latin typeface="Tahoma"/>
                <a:cs typeface="Tahoma"/>
              </a:rPr>
              <a:t>va</a:t>
            </a:r>
            <a:r>
              <a:rPr sz="2400" b="1" spc="-35" dirty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2400" b="1" spc="-110" dirty="0">
                <a:solidFill>
                  <a:srgbClr val="585858"/>
                </a:solidFill>
                <a:latin typeface="Tahoma"/>
                <a:cs typeface="Tahoma"/>
              </a:rPr>
              <a:t>h</a:t>
            </a:r>
            <a:r>
              <a:rPr sz="2400" b="1" spc="-150" dirty="0">
                <a:solidFill>
                  <a:srgbClr val="585858"/>
                </a:solidFill>
                <a:latin typeface="Tahoma"/>
                <a:cs typeface="Tahoma"/>
              </a:rPr>
              <a:t>i</a:t>
            </a:r>
            <a:endParaRPr sz="2400">
              <a:latin typeface="Tahoma"/>
              <a:cs typeface="Tahoma"/>
            </a:endParaRPr>
          </a:p>
          <a:p>
            <a:pPr marL="12065" marR="5080" algn="ctr">
              <a:lnSpc>
                <a:spcPct val="135600"/>
              </a:lnSpc>
            </a:pPr>
            <a:r>
              <a:rPr sz="2400" b="1" spc="150" dirty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2400" b="1" spc="-180" dirty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2400" b="1" spc="-190" dirty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2400" b="1" spc="-130" dirty="0">
                <a:solidFill>
                  <a:srgbClr val="585858"/>
                </a:solidFill>
                <a:latin typeface="Tahoma"/>
                <a:cs typeface="Tahoma"/>
              </a:rPr>
              <a:t>i</a:t>
            </a:r>
            <a:r>
              <a:rPr sz="2400" b="1" spc="-254" dirty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2400" b="1" spc="-185" dirty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2400" b="1" spc="135" dirty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2400" b="1" spc="-110" dirty="0">
                <a:solidFill>
                  <a:srgbClr val="585858"/>
                </a:solidFill>
                <a:latin typeface="Tahoma"/>
                <a:cs typeface="Tahoma"/>
              </a:rPr>
              <a:t>n</a:t>
            </a:r>
            <a:r>
              <a:rPr sz="2400" b="1" spc="-280" dirty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2400" b="1" spc="-7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-310" dirty="0">
                <a:solidFill>
                  <a:srgbClr val="585858"/>
                </a:solidFill>
                <a:latin typeface="Tahoma"/>
                <a:cs typeface="Tahoma"/>
              </a:rPr>
              <a:t>P</a:t>
            </a:r>
            <a:r>
              <a:rPr sz="2400" b="1" spc="-215" dirty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2400" b="1" spc="15" dirty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2400" b="1" spc="-55" dirty="0">
                <a:solidFill>
                  <a:srgbClr val="585858"/>
                </a:solidFill>
                <a:latin typeface="Tahoma"/>
                <a:cs typeface="Tahoma"/>
              </a:rPr>
              <a:t>f</a:t>
            </a:r>
            <a:r>
              <a:rPr sz="2400" b="1" spc="-120" dirty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2400" b="1" spc="-180" dirty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2400" b="1" spc="-190" dirty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2400" b="1" spc="15" dirty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2400" b="1" spc="-295" dirty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2400" b="1" spc="-80" dirty="0">
                <a:solidFill>
                  <a:srgbClr val="585858"/>
                </a:solidFill>
                <a:latin typeface="Tahoma"/>
                <a:cs typeface="Tahoma"/>
              </a:rPr>
              <a:t>,</a:t>
            </a:r>
            <a:r>
              <a:rPr sz="2400" b="1" spc="12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-170" dirty="0">
                <a:solidFill>
                  <a:srgbClr val="585858"/>
                </a:solidFill>
                <a:latin typeface="Tahoma"/>
                <a:cs typeface="Tahoma"/>
              </a:rPr>
              <a:t>D</a:t>
            </a:r>
            <a:r>
              <a:rPr sz="2400" b="1" spc="70" dirty="0">
                <a:solidFill>
                  <a:srgbClr val="585858"/>
                </a:solidFill>
                <a:latin typeface="Tahoma"/>
                <a:cs typeface="Tahoma"/>
              </a:rPr>
              <a:t>e</a:t>
            </a:r>
            <a:r>
              <a:rPr sz="2400" b="1" spc="65" dirty="0">
                <a:solidFill>
                  <a:srgbClr val="585858"/>
                </a:solidFill>
                <a:latin typeface="Tahoma"/>
                <a:cs typeface="Tahoma"/>
              </a:rPr>
              <a:t>p</a:t>
            </a:r>
            <a:r>
              <a:rPr sz="2400" b="1" spc="-254" dirty="0">
                <a:solidFill>
                  <a:srgbClr val="585858"/>
                </a:solidFill>
                <a:latin typeface="Tahoma"/>
                <a:cs typeface="Tahoma"/>
              </a:rPr>
              <a:t>t</a:t>
            </a:r>
            <a:r>
              <a:rPr sz="2400" b="1" spc="-80" dirty="0">
                <a:solidFill>
                  <a:srgbClr val="585858"/>
                </a:solidFill>
                <a:latin typeface="Tahoma"/>
                <a:cs typeface="Tahoma"/>
              </a:rPr>
              <a:t>.</a:t>
            </a:r>
            <a:r>
              <a:rPr sz="2400" b="1" spc="-2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15" dirty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2400" b="1" spc="-250" dirty="0">
                <a:solidFill>
                  <a:srgbClr val="585858"/>
                </a:solidFill>
                <a:latin typeface="Tahoma"/>
                <a:cs typeface="Tahoma"/>
              </a:rPr>
              <a:t>f</a:t>
            </a:r>
            <a:r>
              <a:rPr sz="2400" b="1" spc="5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-250" dirty="0">
                <a:solidFill>
                  <a:srgbClr val="585858"/>
                </a:solidFill>
                <a:latin typeface="Tahoma"/>
                <a:cs typeface="Tahoma"/>
              </a:rPr>
              <a:t>S</a:t>
            </a:r>
            <a:r>
              <a:rPr sz="2400" b="1" spc="15" dirty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2400" b="1" spc="229" dirty="0">
                <a:solidFill>
                  <a:srgbClr val="585858"/>
                </a:solidFill>
                <a:latin typeface="Tahoma"/>
                <a:cs typeface="Tahoma"/>
              </a:rPr>
              <a:t>c</a:t>
            </a:r>
            <a:r>
              <a:rPr sz="2400" b="1" spc="-130" dirty="0">
                <a:solidFill>
                  <a:srgbClr val="585858"/>
                </a:solidFill>
                <a:latin typeface="Tahoma"/>
                <a:cs typeface="Tahoma"/>
              </a:rPr>
              <a:t>i</a:t>
            </a:r>
            <a:r>
              <a:rPr sz="2400" b="1" spc="135" dirty="0">
                <a:solidFill>
                  <a:srgbClr val="585858"/>
                </a:solidFill>
                <a:latin typeface="Tahoma"/>
                <a:cs typeface="Tahoma"/>
              </a:rPr>
              <a:t>a</a:t>
            </a:r>
            <a:r>
              <a:rPr sz="2400" b="1" spc="-150" dirty="0">
                <a:solidFill>
                  <a:srgbClr val="585858"/>
                </a:solidFill>
                <a:latin typeface="Tahoma"/>
                <a:cs typeface="Tahoma"/>
              </a:rPr>
              <a:t>l</a:t>
            </a:r>
            <a:r>
              <a:rPr sz="2400" b="1" spc="-10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-290" dirty="0">
                <a:solidFill>
                  <a:srgbClr val="585858"/>
                </a:solidFill>
                <a:latin typeface="Tahoma"/>
                <a:cs typeface="Tahoma"/>
              </a:rPr>
              <a:t>W</a:t>
            </a:r>
            <a:r>
              <a:rPr sz="2400" b="1" spc="15" dirty="0">
                <a:solidFill>
                  <a:srgbClr val="585858"/>
                </a:solidFill>
                <a:latin typeface="Tahoma"/>
                <a:cs typeface="Tahoma"/>
              </a:rPr>
              <a:t>o</a:t>
            </a:r>
            <a:r>
              <a:rPr sz="2400" b="1" spc="-295" dirty="0">
                <a:solidFill>
                  <a:srgbClr val="585858"/>
                </a:solidFill>
                <a:latin typeface="Tahoma"/>
                <a:cs typeface="Tahoma"/>
              </a:rPr>
              <a:t>r</a:t>
            </a:r>
            <a:r>
              <a:rPr sz="2400" b="1" spc="-35" dirty="0">
                <a:solidFill>
                  <a:srgbClr val="585858"/>
                </a:solidFill>
                <a:latin typeface="Tahoma"/>
                <a:cs typeface="Tahoma"/>
              </a:rPr>
              <a:t>k  </a:t>
            </a:r>
            <a:r>
              <a:rPr sz="2400" b="1" spc="-70" dirty="0">
                <a:solidFill>
                  <a:srgbClr val="585858"/>
                </a:solidFill>
                <a:latin typeface="Tahoma"/>
                <a:cs typeface="Tahoma"/>
              </a:rPr>
              <a:t>C.S.J.M.U,</a:t>
            </a:r>
            <a:r>
              <a:rPr sz="2400" b="1" spc="-35" dirty="0">
                <a:solidFill>
                  <a:srgbClr val="585858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585858"/>
                </a:solidFill>
                <a:latin typeface="Tahoma"/>
                <a:cs typeface="Tahoma"/>
              </a:rPr>
              <a:t>Kanpur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6185" y="866393"/>
            <a:ext cx="703072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none" spc="-70" dirty="0"/>
              <a:t>Content</a:t>
            </a:r>
            <a:r>
              <a:rPr sz="3600" u="none" spc="-45" dirty="0"/>
              <a:t> </a:t>
            </a:r>
            <a:r>
              <a:rPr sz="3600" u="none" spc="-135" dirty="0"/>
              <a:t>of</a:t>
            </a:r>
            <a:r>
              <a:rPr sz="3600" u="none" spc="-120" dirty="0"/>
              <a:t> </a:t>
            </a:r>
            <a:r>
              <a:rPr sz="3600" u="none" spc="-140" dirty="0"/>
              <a:t>the</a:t>
            </a:r>
            <a:r>
              <a:rPr sz="3600" u="none" spc="5" dirty="0"/>
              <a:t> </a:t>
            </a:r>
            <a:r>
              <a:rPr sz="3600" u="none" spc="-10" dirty="0"/>
              <a:t>Social</a:t>
            </a:r>
            <a:r>
              <a:rPr sz="3600" u="none" spc="-204" dirty="0"/>
              <a:t> </a:t>
            </a:r>
            <a:r>
              <a:rPr sz="3600" u="none" spc="-110" dirty="0"/>
              <a:t>Diagnosis: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827405" y="1989395"/>
            <a:ext cx="10362565" cy="3582670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0"/>
              </a:spcBef>
              <a:tabLst>
                <a:tab pos="1003935" algn="l"/>
                <a:tab pos="2118995" algn="l"/>
                <a:tab pos="2547620" algn="l"/>
                <a:tab pos="3167380" algn="l"/>
                <a:tab pos="4568825" algn="l"/>
                <a:tab pos="5883910" algn="l"/>
                <a:tab pos="6617970" algn="l"/>
                <a:tab pos="7237730" algn="l"/>
                <a:tab pos="8200390" algn="l"/>
                <a:tab pos="9344660" algn="l"/>
                <a:tab pos="9878060" algn="l"/>
              </a:tabLst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50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16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-22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b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125" dirty="0">
                <a:solidFill>
                  <a:srgbClr val="404040"/>
                </a:solidFill>
                <a:latin typeface="Tahoma"/>
                <a:cs typeface="Tahoma"/>
              </a:rPr>
              <a:t>b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-28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-28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b</a:t>
            </a: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y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475"/>
              </a:spcBef>
            </a:pP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li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,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16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27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19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7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50"/>
              </a:spcBef>
            </a:pP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400" b="1" spc="-17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nature</a:t>
            </a:r>
            <a:r>
              <a:rPr sz="2400" b="1" spc="1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2400" b="1" spc="1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8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person</a:t>
            </a:r>
            <a:r>
              <a:rPr sz="2400" b="1" spc="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who</a:t>
            </a:r>
            <a:r>
              <a:rPr sz="2400" b="1" spc="1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bears</a:t>
            </a:r>
            <a:r>
              <a:rPr sz="2400" b="1" spc="19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" dirty="0">
                <a:solidFill>
                  <a:srgbClr val="404040"/>
                </a:solidFill>
                <a:latin typeface="Tahoma"/>
                <a:cs typeface="Tahoma"/>
              </a:rPr>
              <a:t>problem</a:t>
            </a:r>
            <a:r>
              <a:rPr sz="2400" b="1" spc="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2400" b="1" spc="114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who</a:t>
            </a:r>
            <a:r>
              <a:rPr sz="240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seeks</a:t>
            </a:r>
            <a:r>
              <a:rPr sz="2400" b="1" spc="1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50" dirty="0">
                <a:solidFill>
                  <a:srgbClr val="404040"/>
                </a:solidFill>
                <a:latin typeface="Tahoma"/>
                <a:cs typeface="Tahoma"/>
              </a:rPr>
              <a:t>or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405"/>
              </a:spcBef>
            </a:pP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ee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90" dirty="0">
                <a:solidFill>
                  <a:srgbClr val="404040"/>
                </a:solidFill>
                <a:latin typeface="Tahoma"/>
                <a:cs typeface="Tahoma"/>
              </a:rPr>
              <a:t>w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95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b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m,</a:t>
            </a:r>
            <a:r>
              <a:rPr sz="2400" b="1" spc="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16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9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7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355600" marR="6985" indent="-343535">
              <a:lnSpc>
                <a:spcPct val="151300"/>
              </a:lnSpc>
              <a:spcBef>
                <a:spcPts val="975"/>
              </a:spcBef>
            </a:pP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400" b="1" spc="-17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-1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nature 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and </a:t>
            </a:r>
            <a:r>
              <a:rPr sz="2400" b="1" spc="-30" dirty="0">
                <a:solidFill>
                  <a:srgbClr val="404040"/>
                </a:solidFill>
                <a:latin typeface="Tahoma"/>
                <a:cs typeface="Tahoma"/>
              </a:rPr>
              <a:t>purpose 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90" dirty="0">
                <a:solidFill>
                  <a:srgbClr val="404040"/>
                </a:solidFill>
                <a:latin typeface="Tahoma"/>
                <a:cs typeface="Tahoma"/>
              </a:rPr>
              <a:t>agency </a:t>
            </a: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and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kind 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" dirty="0">
                <a:solidFill>
                  <a:srgbClr val="404040"/>
                </a:solidFill>
                <a:latin typeface="Tahoma"/>
                <a:cs typeface="Tahoma"/>
              </a:rPr>
              <a:t>help </a:t>
            </a:r>
            <a:r>
              <a:rPr sz="2400" b="1" spc="-204" dirty="0">
                <a:solidFill>
                  <a:srgbClr val="404040"/>
                </a:solidFill>
                <a:latin typeface="Tahoma"/>
                <a:cs typeface="Tahoma"/>
              </a:rPr>
              <a:t>it</a:t>
            </a:r>
            <a:r>
              <a:rPr sz="2400" b="1" spc="-2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90" dirty="0">
                <a:solidFill>
                  <a:srgbClr val="404040"/>
                </a:solidFill>
                <a:latin typeface="Tahoma"/>
                <a:cs typeface="Tahoma"/>
              </a:rPr>
              <a:t>can </a:t>
            </a:r>
            <a:r>
              <a:rPr sz="2400" b="1" spc="9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offer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and/</a:t>
            </a:r>
            <a:r>
              <a:rPr sz="24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or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45" dirty="0">
                <a:solidFill>
                  <a:srgbClr val="404040"/>
                </a:solidFill>
                <a:latin typeface="Tahoma"/>
                <a:cs typeface="Tahoma"/>
              </a:rPr>
              <a:t>make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available.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1841" y="866393"/>
            <a:ext cx="643699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none" spc="-90" dirty="0"/>
              <a:t>Process</a:t>
            </a:r>
            <a:r>
              <a:rPr sz="3600" u="none" spc="-114" dirty="0"/>
              <a:t> </a:t>
            </a:r>
            <a:r>
              <a:rPr sz="3600" u="none" spc="-135" dirty="0"/>
              <a:t>of</a:t>
            </a:r>
            <a:r>
              <a:rPr sz="3600" u="none" spc="-60" dirty="0"/>
              <a:t> </a:t>
            </a:r>
            <a:r>
              <a:rPr sz="3600" u="none" spc="-20" dirty="0"/>
              <a:t>making</a:t>
            </a:r>
            <a:r>
              <a:rPr sz="3600" u="none" spc="-155" dirty="0"/>
              <a:t> </a:t>
            </a:r>
            <a:r>
              <a:rPr sz="3600" u="none" spc="-80" dirty="0"/>
              <a:t>diagnosis: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25"/>
              </a:spcBef>
            </a:pPr>
            <a:r>
              <a:rPr b="0" spc="-14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pc="-140" dirty="0"/>
              <a:t>Shifting</a:t>
            </a:r>
            <a:r>
              <a:rPr spc="145" dirty="0"/>
              <a:t> </a:t>
            </a:r>
            <a:r>
              <a:rPr spc="-95" dirty="0"/>
              <a:t>the</a:t>
            </a:r>
            <a:r>
              <a:rPr spc="40" dirty="0"/>
              <a:t> </a:t>
            </a:r>
            <a:r>
              <a:rPr spc="-55" dirty="0"/>
              <a:t>relevant</a:t>
            </a:r>
            <a:r>
              <a:rPr spc="15" dirty="0"/>
              <a:t> </a:t>
            </a:r>
            <a:r>
              <a:rPr spc="-130" dirty="0"/>
              <a:t>from</a:t>
            </a:r>
            <a:r>
              <a:rPr spc="45" dirty="0"/>
              <a:t> </a:t>
            </a:r>
            <a:r>
              <a:rPr spc="-90" dirty="0"/>
              <a:t>irrelevant</a:t>
            </a:r>
            <a:r>
              <a:rPr spc="25" dirty="0"/>
              <a:t> </a:t>
            </a:r>
            <a:r>
              <a:rPr spc="20" dirty="0"/>
              <a:t>data</a:t>
            </a:r>
          </a:p>
          <a:p>
            <a:pPr marL="20320">
              <a:lnSpc>
                <a:spcPct val="100000"/>
              </a:lnSpc>
              <a:spcBef>
                <a:spcPts val="2785"/>
              </a:spcBef>
            </a:pPr>
            <a:r>
              <a:rPr b="0" spc="-3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pc="-35" dirty="0"/>
              <a:t>Organizing</a:t>
            </a:r>
            <a:r>
              <a:rPr spc="225" dirty="0"/>
              <a:t> </a:t>
            </a:r>
            <a:r>
              <a:rPr spc="-95" dirty="0"/>
              <a:t>the</a:t>
            </a:r>
            <a:r>
              <a:rPr spc="-35" dirty="0"/>
              <a:t> </a:t>
            </a:r>
            <a:r>
              <a:rPr spc="-65" dirty="0"/>
              <a:t>facts</a:t>
            </a:r>
            <a:r>
              <a:rPr spc="155" dirty="0"/>
              <a:t> </a:t>
            </a:r>
            <a:r>
              <a:rPr spc="45" dirty="0"/>
              <a:t>and</a:t>
            </a:r>
            <a:r>
              <a:rPr spc="60" dirty="0"/>
              <a:t> </a:t>
            </a:r>
            <a:r>
              <a:rPr spc="-80" dirty="0"/>
              <a:t>getting</a:t>
            </a:r>
            <a:r>
              <a:rPr spc="50" dirty="0"/>
              <a:t> </a:t>
            </a:r>
            <a:r>
              <a:rPr spc="-70" dirty="0"/>
              <a:t>them</a:t>
            </a:r>
            <a:r>
              <a:rPr spc="35" dirty="0"/>
              <a:t> </a:t>
            </a:r>
            <a:r>
              <a:rPr spc="-130" dirty="0"/>
              <a:t>into</a:t>
            </a:r>
            <a:r>
              <a:rPr spc="40" dirty="0"/>
              <a:t> </a:t>
            </a:r>
            <a:r>
              <a:rPr spc="-55" dirty="0"/>
              <a:t>relatedness</a:t>
            </a:r>
          </a:p>
          <a:p>
            <a:pPr marL="20320">
              <a:lnSpc>
                <a:spcPct val="100000"/>
              </a:lnSpc>
              <a:spcBef>
                <a:spcPts val="2705"/>
              </a:spcBef>
            </a:pPr>
            <a:r>
              <a:rPr b="0" spc="-5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pc="270" dirty="0"/>
              <a:t>G</a:t>
            </a:r>
            <a:r>
              <a:rPr spc="-300" dirty="0"/>
              <a:t>r</a:t>
            </a:r>
            <a:r>
              <a:rPr spc="145" dirty="0"/>
              <a:t>a</a:t>
            </a:r>
            <a:r>
              <a:rPr spc="-220" dirty="0"/>
              <a:t>s</a:t>
            </a:r>
            <a:r>
              <a:rPr spc="60" dirty="0"/>
              <a:t>p</a:t>
            </a:r>
            <a:r>
              <a:rPr spc="-85" dirty="0"/>
              <a:t>i</a:t>
            </a:r>
            <a:r>
              <a:rPr spc="-190" dirty="0"/>
              <a:t>n</a:t>
            </a:r>
            <a:r>
              <a:rPr spc="100" dirty="0"/>
              <a:t>g</a:t>
            </a:r>
            <a:r>
              <a:rPr spc="220" dirty="0"/>
              <a:t> </a:t>
            </a:r>
            <a:r>
              <a:rPr spc="-320" dirty="0"/>
              <a:t>t</a:t>
            </a:r>
            <a:r>
              <a:rPr spc="-114" dirty="0"/>
              <a:t>h</a:t>
            </a:r>
            <a:r>
              <a:rPr spc="145" dirty="0"/>
              <a:t>e</a:t>
            </a:r>
            <a:r>
              <a:rPr spc="-35" dirty="0"/>
              <a:t> </a:t>
            </a:r>
            <a:r>
              <a:rPr spc="-200" dirty="0"/>
              <a:t>w</a:t>
            </a:r>
            <a:r>
              <a:rPr spc="150" dirty="0"/>
              <a:t>a</a:t>
            </a:r>
            <a:r>
              <a:rPr spc="25" dirty="0"/>
              <a:t>y</a:t>
            </a:r>
            <a:r>
              <a:rPr spc="60" dirty="0"/>
              <a:t> </a:t>
            </a:r>
            <a:r>
              <a:rPr spc="-80" dirty="0"/>
              <a:t>i</a:t>
            </a:r>
            <a:r>
              <a:rPr spc="-175" dirty="0"/>
              <a:t>n</a:t>
            </a:r>
            <a:r>
              <a:rPr dirty="0"/>
              <a:t> </a:t>
            </a:r>
            <a:r>
              <a:rPr spc="-200" dirty="0"/>
              <a:t>w</a:t>
            </a:r>
            <a:r>
              <a:rPr spc="-114" dirty="0"/>
              <a:t>h</a:t>
            </a:r>
            <a:r>
              <a:rPr spc="60" dirty="0"/>
              <a:t>i</a:t>
            </a:r>
            <a:r>
              <a:rPr spc="130" dirty="0"/>
              <a:t>c</a:t>
            </a:r>
            <a:r>
              <a:rPr spc="-95" dirty="0"/>
              <a:t>h</a:t>
            </a:r>
            <a:r>
              <a:rPr spc="5" dirty="0"/>
              <a:t> </a:t>
            </a:r>
            <a:r>
              <a:rPr spc="-320" dirty="0"/>
              <a:t>t</a:t>
            </a:r>
            <a:r>
              <a:rPr spc="-114" dirty="0"/>
              <a:t>h</a:t>
            </a:r>
            <a:r>
              <a:rPr spc="145" dirty="0"/>
              <a:t>e</a:t>
            </a:r>
            <a:r>
              <a:rPr spc="35" dirty="0"/>
              <a:t> </a:t>
            </a:r>
            <a:r>
              <a:rPr spc="-300" dirty="0"/>
              <a:t>f</a:t>
            </a:r>
            <a:r>
              <a:rPr spc="150" dirty="0"/>
              <a:t>a</a:t>
            </a:r>
            <a:r>
              <a:rPr spc="340" dirty="0"/>
              <a:t>c</a:t>
            </a:r>
            <a:r>
              <a:rPr spc="-95" dirty="0"/>
              <a:t>t</a:t>
            </a:r>
            <a:r>
              <a:rPr spc="-130" dirty="0"/>
              <a:t>o</a:t>
            </a:r>
            <a:r>
              <a:rPr spc="-295" dirty="0"/>
              <a:t>r</a:t>
            </a:r>
            <a:r>
              <a:rPr spc="-195" dirty="0"/>
              <a:t>s</a:t>
            </a:r>
            <a:r>
              <a:rPr spc="70" dirty="0"/>
              <a:t> </a:t>
            </a:r>
            <a:r>
              <a:rPr spc="-300" dirty="0"/>
              <a:t>f</a:t>
            </a:r>
            <a:r>
              <a:rPr spc="-160" dirty="0"/>
              <a:t>i</a:t>
            </a:r>
            <a:r>
              <a:rPr spc="-310" dirty="0"/>
              <a:t>t</a:t>
            </a:r>
            <a:r>
              <a:rPr spc="10" dirty="0"/>
              <a:t> </a:t>
            </a:r>
            <a:r>
              <a:rPr spc="-95" dirty="0"/>
              <a:t>t</a:t>
            </a:r>
            <a:r>
              <a:rPr spc="-130" dirty="0"/>
              <a:t>o</a:t>
            </a:r>
            <a:r>
              <a:rPr spc="65" dirty="0"/>
              <a:t>g</a:t>
            </a:r>
            <a:r>
              <a:rPr spc="160" dirty="0"/>
              <a:t>e</a:t>
            </a:r>
            <a:r>
              <a:rPr spc="-160" dirty="0"/>
              <a:t>t</a:t>
            </a:r>
            <a:r>
              <a:rPr spc="-270" dirty="0"/>
              <a:t>h</a:t>
            </a:r>
            <a:r>
              <a:rPr spc="160" dirty="0"/>
              <a:t>e</a:t>
            </a:r>
            <a:r>
              <a:rPr spc="-305" dirty="0"/>
              <a:t>r</a:t>
            </a:r>
          </a:p>
          <a:p>
            <a:pPr marL="20320">
              <a:lnSpc>
                <a:spcPct val="100000"/>
              </a:lnSpc>
              <a:spcBef>
                <a:spcPts val="2785"/>
              </a:spcBef>
            </a:pPr>
            <a:r>
              <a:rPr b="0" spc="-5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pc="-50" dirty="0"/>
              <a:t>Preparing</a:t>
            </a:r>
            <a:r>
              <a:rPr spc="75" dirty="0"/>
              <a:t> </a:t>
            </a:r>
            <a:r>
              <a:rPr spc="-95" dirty="0"/>
              <a:t>the</a:t>
            </a:r>
            <a:r>
              <a:rPr spc="35" dirty="0"/>
              <a:t> </a:t>
            </a:r>
            <a:r>
              <a:rPr spc="5" dirty="0"/>
              <a:t>meaning</a:t>
            </a:r>
            <a:r>
              <a:rPr spc="130" dirty="0"/>
              <a:t> </a:t>
            </a:r>
            <a:r>
              <a:rPr spc="-25" dirty="0"/>
              <a:t>as</a:t>
            </a:r>
            <a:r>
              <a:rPr spc="-15" dirty="0"/>
              <a:t> </a:t>
            </a:r>
            <a:r>
              <a:rPr spc="185" dirty="0"/>
              <a:t>a</a:t>
            </a:r>
            <a:r>
              <a:rPr spc="55" dirty="0"/>
              <a:t> </a:t>
            </a:r>
            <a:r>
              <a:rPr spc="-50" dirty="0"/>
              <a:t>whole.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49701" y="310768"/>
            <a:ext cx="5105400" cy="701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4400" u="none" spc="-830" dirty="0"/>
              <a:t>T</a:t>
            </a:r>
            <a:r>
              <a:rPr sz="4400" u="none" spc="15" dirty="0"/>
              <a:t>y</a:t>
            </a:r>
            <a:r>
              <a:rPr sz="4400" u="none" spc="185" dirty="0"/>
              <a:t>p</a:t>
            </a:r>
            <a:r>
              <a:rPr sz="4400" u="none" spc="190" dirty="0"/>
              <a:t>e</a:t>
            </a:r>
            <a:r>
              <a:rPr sz="4400" u="none" spc="-320" dirty="0"/>
              <a:t>s</a:t>
            </a:r>
            <a:r>
              <a:rPr sz="4400" u="none" spc="-165" dirty="0"/>
              <a:t> </a:t>
            </a:r>
            <a:r>
              <a:rPr sz="4400" u="none" spc="125" dirty="0"/>
              <a:t>o</a:t>
            </a:r>
            <a:r>
              <a:rPr sz="4400" u="none" spc="-445" dirty="0"/>
              <a:t>f</a:t>
            </a:r>
            <a:r>
              <a:rPr sz="4400" u="none" spc="-135" dirty="0"/>
              <a:t> </a:t>
            </a:r>
            <a:r>
              <a:rPr sz="4400" u="none" spc="25" dirty="0"/>
              <a:t>diag</a:t>
            </a:r>
            <a:r>
              <a:rPr sz="4400" u="none" spc="-5" dirty="0"/>
              <a:t>n</a:t>
            </a:r>
            <a:r>
              <a:rPr sz="4400" u="none" spc="125" dirty="0"/>
              <a:t>o</a:t>
            </a:r>
            <a:r>
              <a:rPr sz="4400" u="none" spc="-315" dirty="0"/>
              <a:t>sis: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510664" y="1422780"/>
            <a:ext cx="9547860" cy="47929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350" spc="-2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3350" b="1" spc="-25" dirty="0">
                <a:solidFill>
                  <a:srgbClr val="404040"/>
                </a:solidFill>
                <a:latin typeface="Tahoma"/>
                <a:cs typeface="Tahoma"/>
              </a:rPr>
              <a:t>Clinical:</a:t>
            </a:r>
            <a:endParaRPr sz="3350">
              <a:latin typeface="Tahoma"/>
              <a:cs typeface="Tahoma"/>
            </a:endParaRPr>
          </a:p>
          <a:p>
            <a:pPr marL="354965" marR="5080" indent="-342900">
              <a:lnSpc>
                <a:spcPct val="149400"/>
              </a:lnSpc>
              <a:spcBef>
                <a:spcPts val="670"/>
              </a:spcBef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person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is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described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35" dirty="0">
                <a:solidFill>
                  <a:srgbClr val="404040"/>
                </a:solidFill>
                <a:latin typeface="Tahoma"/>
                <a:cs typeface="Tahoma"/>
              </a:rPr>
              <a:t>by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nature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1800" b="1" spc="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illness.</a:t>
            </a: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E.g.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schizophrenia,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psychopath, </a:t>
            </a:r>
            <a:r>
              <a:rPr sz="1800" b="1" spc="-509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typhoid,</a:t>
            </a:r>
            <a:r>
              <a:rPr sz="1800" b="1" spc="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etc.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"/>
            </a:pPr>
            <a:endParaRPr sz="17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800" b="1" spc="-210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ed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6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170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1800" b="1" spc="12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1800" b="1" spc="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12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170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1800" b="1" spc="-22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170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42F0F"/>
              </a:buClr>
              <a:buFont typeface="Wingdings"/>
              <a:buChar char=""/>
            </a:pPr>
            <a:endParaRPr sz="16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Use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is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minimum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 is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65" dirty="0">
                <a:solidFill>
                  <a:srgbClr val="404040"/>
                </a:solidFill>
                <a:latin typeface="Tahoma"/>
                <a:cs typeface="Tahoma"/>
              </a:rPr>
              <a:t>case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work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ahoma"/>
                <a:cs typeface="Tahoma"/>
              </a:rPr>
              <a:t>practice.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-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Importance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30" dirty="0">
                <a:solidFill>
                  <a:srgbClr val="404040"/>
                </a:solidFill>
                <a:latin typeface="Tahoma"/>
                <a:cs typeface="Tahoma"/>
              </a:rPr>
              <a:t>medical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0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psychiatry.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3350" spc="-7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3350" b="1" spc="-75" dirty="0">
                <a:solidFill>
                  <a:srgbClr val="404040"/>
                </a:solidFill>
                <a:latin typeface="Tahoma"/>
                <a:cs typeface="Tahoma"/>
              </a:rPr>
              <a:t>Etiological:</a:t>
            </a:r>
            <a:endParaRPr sz="33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35"/>
              </a:spcBef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800" b="1" spc="-145" dirty="0">
                <a:solidFill>
                  <a:srgbClr val="404040"/>
                </a:solidFill>
                <a:latin typeface="Tahoma"/>
                <a:cs typeface="Tahoma"/>
              </a:rPr>
              <a:t>Tries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delineate</a:t>
            </a:r>
            <a:r>
              <a:rPr sz="1800" b="1" spc="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ahoma"/>
                <a:cs typeface="Tahoma"/>
              </a:rPr>
              <a:t>causes</a:t>
            </a:r>
            <a:r>
              <a:rPr sz="1800" b="1" spc="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development</a:t>
            </a:r>
            <a:r>
              <a:rPr sz="1800" b="1" spc="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presenting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difficulty.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42F0F"/>
              </a:buClr>
              <a:buFont typeface="Wingdings"/>
              <a:buChar char=""/>
            </a:pPr>
            <a:endParaRPr sz="16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800" b="1" spc="-175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1800" b="1" spc="-22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y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1800" b="1" spc="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"/>
            </a:pPr>
            <a:endParaRPr sz="17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1800" b="1" spc="-21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22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12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22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-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60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20" dirty="0">
                <a:solidFill>
                  <a:srgbClr val="404040"/>
                </a:solidFill>
                <a:latin typeface="Tahoma"/>
                <a:cs typeface="Tahoma"/>
              </a:rPr>
              <a:t>’</a:t>
            </a:r>
            <a:r>
              <a:rPr sz="1800" b="1" spc="-21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9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oo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k</a:t>
            </a:r>
            <a:r>
              <a:rPr sz="1800" b="1" spc="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4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60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79744" y="320040"/>
            <a:ext cx="511492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none" spc="-130" dirty="0"/>
              <a:t>Types </a:t>
            </a:r>
            <a:r>
              <a:rPr sz="3600" u="none" spc="-135" dirty="0"/>
              <a:t>of</a:t>
            </a:r>
            <a:r>
              <a:rPr sz="3600" u="none" spc="-75" dirty="0"/>
              <a:t> </a:t>
            </a:r>
            <a:r>
              <a:rPr sz="3600" u="none" spc="-50" dirty="0"/>
              <a:t>diagnosis…….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10664" y="1423035"/>
            <a:ext cx="9943465" cy="39687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950" spc="-2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3950" b="1" spc="-25" dirty="0">
                <a:solidFill>
                  <a:srgbClr val="404040"/>
                </a:solidFill>
                <a:latin typeface="Tahoma"/>
                <a:cs typeface="Tahoma"/>
              </a:rPr>
              <a:t>Dynamic:</a:t>
            </a:r>
            <a:endParaRPr sz="39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790"/>
              </a:spcBef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b="1" spc="-65" dirty="0">
                <a:solidFill>
                  <a:srgbClr val="404040"/>
                </a:solidFill>
                <a:latin typeface="Tahoma"/>
                <a:cs typeface="Tahoma"/>
              </a:rPr>
              <a:t>Proper</a:t>
            </a:r>
            <a:r>
              <a:rPr sz="2000" b="1" spc="-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30" dirty="0">
                <a:solidFill>
                  <a:srgbClr val="404040"/>
                </a:solidFill>
                <a:latin typeface="Tahoma"/>
                <a:cs typeface="Tahoma"/>
              </a:rPr>
              <a:t>evaluation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20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7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50" dirty="0">
                <a:solidFill>
                  <a:srgbClr val="404040"/>
                </a:solidFill>
                <a:latin typeface="Tahoma"/>
                <a:cs typeface="Tahoma"/>
              </a:rPr>
              <a:t>client’s</a:t>
            </a:r>
            <a:r>
              <a:rPr sz="20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70" dirty="0">
                <a:solidFill>
                  <a:srgbClr val="404040"/>
                </a:solidFill>
                <a:latin typeface="Tahoma"/>
                <a:cs typeface="Tahoma"/>
              </a:rPr>
              <a:t>current</a:t>
            </a:r>
            <a:r>
              <a:rPr sz="20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ahoma"/>
                <a:cs typeface="Tahoma"/>
              </a:rPr>
              <a:t>problem</a:t>
            </a:r>
            <a:r>
              <a:rPr sz="2000" b="1" spc="-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5" dirty="0">
                <a:solidFill>
                  <a:srgbClr val="404040"/>
                </a:solidFill>
                <a:latin typeface="Tahoma"/>
                <a:cs typeface="Tahoma"/>
              </a:rPr>
              <a:t>as</a:t>
            </a:r>
            <a:r>
              <a:rPr sz="2000" b="1" spc="-1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15" dirty="0">
                <a:solidFill>
                  <a:srgbClr val="404040"/>
                </a:solidFill>
                <a:latin typeface="Tahoma"/>
                <a:cs typeface="Tahoma"/>
              </a:rPr>
              <a:t>he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45" dirty="0">
                <a:solidFill>
                  <a:srgbClr val="404040"/>
                </a:solidFill>
                <a:latin typeface="Tahoma"/>
                <a:cs typeface="Tahoma"/>
              </a:rPr>
              <a:t>is</a:t>
            </a:r>
            <a:r>
              <a:rPr sz="20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ahoma"/>
                <a:cs typeface="Tahoma"/>
              </a:rPr>
              <a:t>experiencing</a:t>
            </a:r>
            <a:r>
              <a:rPr sz="20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90" dirty="0">
                <a:solidFill>
                  <a:srgbClr val="404040"/>
                </a:solidFill>
                <a:latin typeface="Tahoma"/>
                <a:cs typeface="Tahoma"/>
              </a:rPr>
              <a:t>it</a:t>
            </a:r>
            <a:r>
              <a:rPr sz="20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60" dirty="0">
                <a:solidFill>
                  <a:srgbClr val="404040"/>
                </a:solidFill>
                <a:latin typeface="Tahoma"/>
                <a:cs typeface="Tahoma"/>
              </a:rPr>
              <a:t>now.</a:t>
            </a:r>
            <a:endParaRPr sz="2000">
              <a:latin typeface="Tahoma"/>
              <a:cs typeface="Tahoma"/>
            </a:endParaRPr>
          </a:p>
          <a:p>
            <a:pPr marL="354965" marR="617855" indent="-342900">
              <a:lnSpc>
                <a:spcPct val="150200"/>
              </a:lnSpc>
              <a:spcBef>
                <a:spcPts val="1050"/>
              </a:spcBef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b="1" spc="-65" dirty="0">
                <a:solidFill>
                  <a:srgbClr val="404040"/>
                </a:solidFill>
                <a:latin typeface="Tahoma"/>
                <a:cs typeface="Tahoma"/>
              </a:rPr>
              <a:t>Role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 of</a:t>
            </a:r>
            <a:r>
              <a:rPr sz="20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10" dirty="0">
                <a:solidFill>
                  <a:srgbClr val="404040"/>
                </a:solidFill>
                <a:latin typeface="Tahoma"/>
                <a:cs typeface="Tahoma"/>
              </a:rPr>
              <a:t>psychological,</a:t>
            </a:r>
            <a:r>
              <a:rPr sz="2000" b="1" spc="-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biological,</a:t>
            </a:r>
            <a:r>
              <a:rPr sz="2000" b="1" spc="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404040"/>
                </a:solidFill>
                <a:latin typeface="Tahoma"/>
                <a:cs typeface="Tahoma"/>
              </a:rPr>
              <a:t>social</a:t>
            </a:r>
            <a:r>
              <a:rPr sz="2000" b="1" spc="-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50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2000" b="1" spc="-50" dirty="0">
                <a:solidFill>
                  <a:srgbClr val="404040"/>
                </a:solidFill>
                <a:latin typeface="Tahoma"/>
                <a:cs typeface="Tahoma"/>
              </a:rPr>
              <a:t> environmental</a:t>
            </a:r>
            <a:r>
              <a:rPr sz="2000" b="1" spc="-9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50" dirty="0">
                <a:solidFill>
                  <a:srgbClr val="404040"/>
                </a:solidFill>
                <a:latin typeface="Tahoma"/>
                <a:cs typeface="Tahoma"/>
              </a:rPr>
              <a:t>factors</a:t>
            </a:r>
            <a:r>
              <a:rPr sz="2000" b="1" spc="-1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10" dirty="0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70" dirty="0">
                <a:solidFill>
                  <a:srgbClr val="404040"/>
                </a:solidFill>
                <a:latin typeface="Tahoma"/>
                <a:cs typeface="Tahoma"/>
              </a:rPr>
              <a:t>the </a:t>
            </a:r>
            <a:r>
              <a:rPr sz="2000" b="1" spc="-5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215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000" b="1" spc="15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2000" b="1" spc="-13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000" b="1" spc="15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000" b="1" spc="-20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000" b="1" spc="-19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000" b="1" spc="-6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000" b="1" spc="-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000" b="1" spc="-200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0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1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000" b="1" spc="-195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000" b="1" spc="-1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000" b="1" spc="3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000" b="1" spc="80" dirty="0">
                <a:solidFill>
                  <a:srgbClr val="404040"/>
                </a:solidFill>
                <a:latin typeface="Tahoma"/>
                <a:cs typeface="Tahoma"/>
              </a:rPr>
              <a:t>b</a:t>
            </a:r>
            <a:r>
              <a:rPr sz="2000" b="1" spc="-155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000" b="1" spc="-35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000" b="1" spc="-6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"/>
            </a:pP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b="1" spc="10" dirty="0">
                <a:solidFill>
                  <a:srgbClr val="404040"/>
                </a:solidFill>
                <a:latin typeface="Tahoma"/>
                <a:cs typeface="Tahoma"/>
              </a:rPr>
              <a:t>No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15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000" b="1" spc="-22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000" b="1" spc="-24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000" b="1" spc="-35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000" b="1" spc="-22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0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2000" b="1" spc="-8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8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000" b="1" spc="-15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000" b="1" spc="7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0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55" dirty="0">
                <a:solidFill>
                  <a:srgbClr val="404040"/>
                </a:solidFill>
                <a:latin typeface="Tahoma"/>
                <a:cs typeface="Tahoma"/>
              </a:rPr>
              <a:t>li</a:t>
            </a:r>
            <a:r>
              <a:rPr sz="2000" b="1" spc="-170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0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 h</a:t>
            </a:r>
            <a:r>
              <a:rPr sz="2000" b="1" spc="-15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000" b="1" spc="-13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000" b="1" spc="-6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000" b="1" spc="-13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000" b="1" spc="-1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000" b="1" spc="40" dirty="0">
                <a:solidFill>
                  <a:srgbClr val="404040"/>
                </a:solidFill>
                <a:latin typeface="Tahoma"/>
                <a:cs typeface="Tahoma"/>
              </a:rPr>
              <a:t>y</a:t>
            </a:r>
            <a:r>
              <a:rPr sz="2000" b="1" spc="-6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"/>
            </a:pP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b="1" spc="90" dirty="0">
                <a:solidFill>
                  <a:srgbClr val="404040"/>
                </a:solidFill>
                <a:latin typeface="Tahoma"/>
                <a:cs typeface="Tahoma"/>
              </a:rPr>
              <a:t>Case</a:t>
            </a:r>
            <a:r>
              <a:rPr sz="2000" b="1" spc="-75" dirty="0">
                <a:solidFill>
                  <a:srgbClr val="404040"/>
                </a:solidFill>
                <a:latin typeface="Tahoma"/>
                <a:cs typeface="Tahoma"/>
              </a:rPr>
              <a:t> worker</a:t>
            </a:r>
            <a:r>
              <a:rPr sz="2000" b="1" spc="-1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50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20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55" dirty="0">
                <a:solidFill>
                  <a:srgbClr val="404040"/>
                </a:solidFill>
                <a:latin typeface="Tahoma"/>
                <a:cs typeface="Tahoma"/>
              </a:rPr>
              <a:t>client</a:t>
            </a:r>
            <a:r>
              <a:rPr sz="2000" b="1" spc="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70" dirty="0">
                <a:solidFill>
                  <a:srgbClr val="404040"/>
                </a:solidFill>
                <a:latin typeface="Tahoma"/>
                <a:cs typeface="Tahoma"/>
              </a:rPr>
              <a:t>engage</a:t>
            </a:r>
            <a:r>
              <a:rPr sz="2000" b="1" spc="-1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10" dirty="0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sz="20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appropriate</a:t>
            </a:r>
            <a:r>
              <a:rPr sz="2000" b="1" spc="-229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5" dirty="0">
                <a:solidFill>
                  <a:srgbClr val="404040"/>
                </a:solidFill>
                <a:latin typeface="Tahoma"/>
                <a:cs typeface="Tahoma"/>
              </a:rPr>
              <a:t>corrective</a:t>
            </a:r>
            <a:r>
              <a:rPr sz="2000" b="1" spc="-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Tahoma"/>
                <a:cs typeface="Tahoma"/>
              </a:rPr>
              <a:t>action</a:t>
            </a:r>
            <a:r>
              <a:rPr sz="20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95" dirty="0">
                <a:solidFill>
                  <a:srgbClr val="404040"/>
                </a:solidFill>
                <a:latin typeface="Tahoma"/>
                <a:cs typeface="Tahoma"/>
              </a:rPr>
              <a:t>or</a:t>
            </a:r>
            <a:r>
              <a:rPr sz="20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75" dirty="0">
                <a:solidFill>
                  <a:srgbClr val="404040"/>
                </a:solidFill>
                <a:latin typeface="Tahoma"/>
                <a:cs typeface="Tahoma"/>
              </a:rPr>
              <a:t>treatment.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A42F0F"/>
              </a:buClr>
              <a:buFont typeface="Wingdings"/>
              <a:buChar char=""/>
            </a:pPr>
            <a:endParaRPr sz="18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54965" algn="l"/>
                <a:tab pos="355600" algn="l"/>
              </a:tabLst>
            </a:pPr>
            <a:r>
              <a:rPr sz="2000" b="1" spc="-85" dirty="0">
                <a:solidFill>
                  <a:srgbClr val="404040"/>
                </a:solidFill>
                <a:latin typeface="Tahoma"/>
                <a:cs typeface="Tahoma"/>
              </a:rPr>
              <a:t>These</a:t>
            </a:r>
            <a:r>
              <a:rPr sz="2000" b="1" spc="-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20" dirty="0">
                <a:solidFill>
                  <a:srgbClr val="404040"/>
                </a:solidFill>
                <a:latin typeface="Tahoma"/>
                <a:cs typeface="Tahoma"/>
              </a:rPr>
              <a:t>developments</a:t>
            </a:r>
            <a:r>
              <a:rPr sz="20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45" dirty="0">
                <a:solidFill>
                  <a:srgbClr val="404040"/>
                </a:solidFill>
                <a:latin typeface="Tahoma"/>
                <a:cs typeface="Tahoma"/>
              </a:rPr>
              <a:t>may</a:t>
            </a:r>
            <a:r>
              <a:rPr sz="20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40" dirty="0">
                <a:solidFill>
                  <a:srgbClr val="404040"/>
                </a:solidFill>
                <a:latin typeface="Tahoma"/>
                <a:cs typeface="Tahoma"/>
              </a:rPr>
              <a:t>lead</a:t>
            </a:r>
            <a:r>
              <a:rPr sz="20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80" dirty="0">
                <a:solidFill>
                  <a:srgbClr val="404040"/>
                </a:solidFill>
                <a:latin typeface="Tahoma"/>
                <a:cs typeface="Tahoma"/>
              </a:rPr>
              <a:t>to </a:t>
            </a:r>
            <a:r>
              <a:rPr sz="2000" b="1" spc="-45" dirty="0">
                <a:solidFill>
                  <a:srgbClr val="404040"/>
                </a:solidFill>
                <a:latin typeface="Tahoma"/>
                <a:cs typeface="Tahoma"/>
              </a:rPr>
              <a:t>modifications</a:t>
            </a:r>
            <a:r>
              <a:rPr sz="20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10" dirty="0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sz="20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7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000" b="1" spc="-5" dirty="0">
                <a:solidFill>
                  <a:srgbClr val="404040"/>
                </a:solidFill>
                <a:latin typeface="Tahoma"/>
                <a:cs typeface="Tahoma"/>
              </a:rPr>
              <a:t> goals</a:t>
            </a:r>
            <a:r>
              <a:rPr sz="20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120" dirty="0">
                <a:solidFill>
                  <a:srgbClr val="404040"/>
                </a:solidFill>
                <a:latin typeface="Tahoma"/>
                <a:cs typeface="Tahoma"/>
              </a:rPr>
              <a:t>for</a:t>
            </a:r>
            <a:r>
              <a:rPr sz="2000" b="1" spc="-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000" b="1" spc="-75" dirty="0">
                <a:solidFill>
                  <a:srgbClr val="404040"/>
                </a:solidFill>
                <a:latin typeface="Tahoma"/>
                <a:cs typeface="Tahoma"/>
              </a:rPr>
              <a:t>treatment.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3251" y="629538"/>
            <a:ext cx="41713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none" spc="-185" dirty="0"/>
              <a:t>D</a:t>
            </a:r>
            <a:r>
              <a:rPr sz="3600" u="none" spc="235" dirty="0"/>
              <a:t>a</a:t>
            </a:r>
            <a:r>
              <a:rPr sz="3600" u="none" spc="-455" dirty="0"/>
              <a:t>t</a:t>
            </a:r>
            <a:r>
              <a:rPr sz="3600" u="none" spc="220" dirty="0"/>
              <a:t>a</a:t>
            </a:r>
            <a:r>
              <a:rPr sz="3600" u="none" spc="-65" dirty="0"/>
              <a:t> </a:t>
            </a:r>
            <a:r>
              <a:rPr sz="3600" u="none" spc="-409" dirty="0"/>
              <a:t>f</a:t>
            </a:r>
            <a:r>
              <a:rPr sz="3600" u="none" spc="100" dirty="0"/>
              <a:t>o</a:t>
            </a:r>
            <a:r>
              <a:rPr sz="3600" u="none" spc="-409" dirty="0"/>
              <a:t>r</a:t>
            </a:r>
            <a:r>
              <a:rPr sz="3600" u="none" spc="-40" dirty="0"/>
              <a:t> </a:t>
            </a:r>
            <a:r>
              <a:rPr sz="3600" u="none" spc="-185" dirty="0"/>
              <a:t>D</a:t>
            </a:r>
            <a:r>
              <a:rPr sz="3600" u="none" spc="-195" dirty="0"/>
              <a:t>i</a:t>
            </a:r>
            <a:r>
              <a:rPr sz="3600" u="none" spc="235" dirty="0"/>
              <a:t>a</a:t>
            </a:r>
            <a:r>
              <a:rPr sz="3600" u="none" spc="125" dirty="0"/>
              <a:t>g</a:t>
            </a:r>
            <a:r>
              <a:rPr sz="3600" u="none" spc="-135" dirty="0"/>
              <a:t>n</a:t>
            </a:r>
            <a:r>
              <a:rPr sz="3600" u="none" spc="100" dirty="0"/>
              <a:t>o</a:t>
            </a:r>
            <a:r>
              <a:rPr sz="3600" u="none" spc="-310" dirty="0"/>
              <a:t>s</a:t>
            </a:r>
            <a:r>
              <a:rPr sz="3600" u="none" spc="-165" dirty="0"/>
              <a:t>i</a:t>
            </a:r>
            <a:r>
              <a:rPr sz="3600" u="none" spc="-285" dirty="0"/>
              <a:t>s: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304289" y="2054542"/>
            <a:ext cx="4875530" cy="22364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25"/>
              </a:spcBef>
              <a:buClr>
                <a:srgbClr val="A42F0F"/>
              </a:buClr>
              <a:buFont typeface="Wingdings"/>
              <a:buChar char=""/>
              <a:tabLst>
                <a:tab pos="356235" algn="l"/>
              </a:tabLst>
            </a:pPr>
            <a:r>
              <a:rPr sz="2900" b="1" spc="-180" dirty="0">
                <a:solidFill>
                  <a:srgbClr val="404040"/>
                </a:solidFill>
                <a:latin typeface="Tahoma"/>
                <a:cs typeface="Tahoma"/>
              </a:rPr>
              <a:t>Interviews</a:t>
            </a:r>
            <a:endParaRPr sz="2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A42F0F"/>
              </a:buClr>
              <a:buFont typeface="Wingdings"/>
              <a:buChar char=""/>
            </a:pPr>
            <a:endParaRPr sz="28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Font typeface="Wingdings"/>
              <a:buChar char=""/>
              <a:tabLst>
                <a:tab pos="356235" algn="l"/>
              </a:tabLst>
            </a:pPr>
            <a:r>
              <a:rPr sz="2900" b="1" spc="-35" dirty="0">
                <a:solidFill>
                  <a:srgbClr val="404040"/>
                </a:solidFill>
                <a:latin typeface="Tahoma"/>
                <a:cs typeface="Tahoma"/>
              </a:rPr>
              <a:t>Checklist</a:t>
            </a:r>
            <a:r>
              <a:rPr sz="29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900" b="1" spc="60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2900" b="1" spc="-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900" b="1" spc="-145" dirty="0">
                <a:solidFill>
                  <a:srgbClr val="404040"/>
                </a:solidFill>
                <a:latin typeface="Tahoma"/>
                <a:cs typeface="Tahoma"/>
              </a:rPr>
              <a:t>Inventories</a:t>
            </a:r>
            <a:endParaRPr sz="29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A42F0F"/>
              </a:buClr>
              <a:buFont typeface="Wingdings"/>
              <a:buChar char=""/>
            </a:pPr>
            <a:endParaRPr sz="290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lr>
                <a:srgbClr val="A42F0F"/>
              </a:buClr>
              <a:buFont typeface="Wingdings"/>
              <a:buChar char=""/>
              <a:tabLst>
                <a:tab pos="356235" algn="l"/>
              </a:tabLst>
            </a:pPr>
            <a:r>
              <a:rPr sz="2900" b="1" spc="-95" dirty="0">
                <a:solidFill>
                  <a:srgbClr val="404040"/>
                </a:solidFill>
                <a:latin typeface="Tahoma"/>
                <a:cs typeface="Tahoma"/>
              </a:rPr>
              <a:t>Direct</a:t>
            </a:r>
            <a:r>
              <a:rPr sz="29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900" b="1" spc="-40" dirty="0">
                <a:solidFill>
                  <a:srgbClr val="404040"/>
                </a:solidFill>
                <a:latin typeface="Tahoma"/>
                <a:cs typeface="Tahoma"/>
              </a:rPr>
              <a:t>Observation</a:t>
            </a:r>
            <a:endParaRPr sz="29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0745" y="490474"/>
            <a:ext cx="4094479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none" spc="-505" dirty="0"/>
              <a:t>S</a:t>
            </a:r>
            <a:r>
              <a:rPr sz="3600" u="none" spc="-360" dirty="0"/>
              <a:t>t</a:t>
            </a:r>
            <a:r>
              <a:rPr sz="3600" u="none" spc="185" dirty="0"/>
              <a:t>e</a:t>
            </a:r>
            <a:r>
              <a:rPr sz="3600" u="none" spc="125" dirty="0"/>
              <a:t>p</a:t>
            </a:r>
            <a:r>
              <a:rPr sz="3600" u="none" spc="-270" dirty="0"/>
              <a:t>s</a:t>
            </a:r>
            <a:r>
              <a:rPr sz="3600" u="none" spc="-95" dirty="0"/>
              <a:t> </a:t>
            </a:r>
            <a:r>
              <a:rPr sz="3600" u="none" spc="-195" dirty="0"/>
              <a:t>i</a:t>
            </a:r>
            <a:r>
              <a:rPr sz="3600" u="none" spc="-145" dirty="0"/>
              <a:t>n</a:t>
            </a:r>
            <a:r>
              <a:rPr sz="3600" u="none" spc="-75" dirty="0"/>
              <a:t> </a:t>
            </a:r>
            <a:r>
              <a:rPr sz="3600" u="none" spc="-185" dirty="0"/>
              <a:t>D</a:t>
            </a:r>
            <a:r>
              <a:rPr sz="3600" u="none" spc="-195" dirty="0"/>
              <a:t>i</a:t>
            </a:r>
            <a:r>
              <a:rPr sz="3600" u="none" spc="235" dirty="0"/>
              <a:t>a</a:t>
            </a:r>
            <a:r>
              <a:rPr sz="3600" u="none" spc="125" dirty="0"/>
              <a:t>g</a:t>
            </a:r>
            <a:r>
              <a:rPr sz="3600" u="none" spc="-135" dirty="0"/>
              <a:t>n</a:t>
            </a:r>
            <a:r>
              <a:rPr sz="3600" u="none" spc="100" dirty="0"/>
              <a:t>o</a:t>
            </a:r>
            <a:r>
              <a:rPr sz="3600" u="none" spc="-285" dirty="0"/>
              <a:t>s</a:t>
            </a:r>
            <a:r>
              <a:rPr sz="3600" u="none" spc="-195" dirty="0"/>
              <a:t>i</a:t>
            </a:r>
            <a:r>
              <a:rPr sz="3600" u="none" spc="-285" dirty="0"/>
              <a:t>s</a:t>
            </a:r>
            <a:r>
              <a:rPr sz="3600" u="none" spc="-300" dirty="0"/>
              <a:t>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39519" y="1442402"/>
            <a:ext cx="10018395" cy="5012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worker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begins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1800" b="1" spc="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focus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on</a:t>
            </a:r>
            <a:r>
              <a:rPr sz="1800" b="1" spc="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problematic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behaviours.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20" dirty="0">
                <a:solidFill>
                  <a:srgbClr val="404040"/>
                </a:solidFill>
                <a:latin typeface="Tahoma"/>
                <a:cs typeface="Tahoma"/>
              </a:rPr>
              <a:t>Both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functional</a:t>
            </a:r>
            <a:r>
              <a:rPr sz="1800" b="1" spc="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endParaRPr sz="18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520"/>
              </a:spcBef>
            </a:pP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dysfunctional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behaviours</a:t>
            </a:r>
            <a:r>
              <a:rPr sz="1800" b="1" spc="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client’s</a:t>
            </a:r>
            <a:r>
              <a:rPr sz="1800" b="1" spc="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environment</a:t>
            </a:r>
            <a:r>
              <a:rPr sz="1800" b="1" spc="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are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surveyed.</a:t>
            </a:r>
            <a:r>
              <a:rPr sz="1800" b="1" spc="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client’s</a:t>
            </a:r>
            <a:r>
              <a:rPr sz="1800" b="1" spc="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personal</a:t>
            </a:r>
            <a:endParaRPr sz="18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520"/>
              </a:spcBef>
            </a:pP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strength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as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404040"/>
                </a:solidFill>
                <a:latin typeface="Tahoma"/>
                <a:cs typeface="Tahoma"/>
              </a:rPr>
              <a:t>well</a:t>
            </a:r>
            <a:r>
              <a:rPr sz="1800" b="1" spc="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as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his</a:t>
            </a:r>
            <a:r>
              <a:rPr sz="1800" b="1" spc="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environment</a:t>
            </a:r>
            <a:r>
              <a:rPr sz="1800" b="1" spc="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are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evaluated.</a:t>
            </a:r>
            <a:endParaRPr sz="1800">
              <a:latin typeface="Tahoma"/>
              <a:cs typeface="Tahoma"/>
            </a:endParaRPr>
          </a:p>
          <a:p>
            <a:pPr marL="355600" marR="506095" indent="-342900">
              <a:lnSpc>
                <a:spcPct val="170400"/>
              </a:lnSpc>
              <a:spcBef>
                <a:spcPts val="97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He 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specifies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 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target 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behaviours. 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Break 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down </a:t>
            </a:r>
            <a:r>
              <a:rPr sz="1800" b="1" spc="20" dirty="0">
                <a:solidFill>
                  <a:srgbClr val="404040"/>
                </a:solidFill>
                <a:latin typeface="Tahoma"/>
                <a:cs typeface="Tahoma"/>
              </a:rPr>
              <a:t>complex 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behaviours </a:t>
            </a:r>
            <a:r>
              <a:rPr sz="1800" b="1" spc="-95" dirty="0">
                <a:solidFill>
                  <a:srgbClr val="404040"/>
                </a:solidFill>
                <a:latin typeface="Tahoma"/>
                <a:cs typeface="Tahoma"/>
              </a:rPr>
              <a:t>into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clear 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and </a:t>
            </a:r>
            <a:r>
              <a:rPr sz="1800" b="1" spc="-5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ahoma"/>
                <a:cs typeface="Tahoma"/>
              </a:rPr>
              <a:t>precise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component</a:t>
            </a:r>
            <a:r>
              <a:rPr sz="1800" b="1" spc="1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parts.</a:t>
            </a:r>
            <a:endParaRPr sz="1800">
              <a:latin typeface="Tahoma"/>
              <a:cs typeface="Tahoma"/>
            </a:endParaRPr>
          </a:p>
          <a:p>
            <a:pPr marL="355600" marR="952500" indent="-342900">
              <a:lnSpc>
                <a:spcPct val="170400"/>
              </a:lnSpc>
              <a:spcBef>
                <a:spcPts val="975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Baseline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5" dirty="0">
                <a:solidFill>
                  <a:srgbClr val="404040"/>
                </a:solidFill>
                <a:latin typeface="Tahoma"/>
                <a:cs typeface="Tahoma"/>
              </a:rPr>
              <a:t>data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are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collected</a:t>
            </a:r>
            <a:r>
              <a:rPr sz="1800" b="1" spc="8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specify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those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events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that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35" dirty="0">
                <a:solidFill>
                  <a:srgbClr val="404040"/>
                </a:solidFill>
                <a:latin typeface="Tahoma"/>
                <a:cs typeface="Tahoma"/>
              </a:rPr>
              <a:t>appear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70" dirty="0">
                <a:solidFill>
                  <a:srgbClr val="404040"/>
                </a:solidFill>
                <a:latin typeface="Tahoma"/>
                <a:cs typeface="Tahoma"/>
              </a:rPr>
              <a:t>be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currently </a:t>
            </a:r>
            <a:r>
              <a:rPr sz="1800" b="1" spc="-5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controlling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problematic</a:t>
            </a: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behaviors.</a:t>
            </a:r>
            <a:endParaRPr sz="1800">
              <a:latin typeface="Tahoma"/>
              <a:cs typeface="Tahoma"/>
            </a:endParaRPr>
          </a:p>
          <a:p>
            <a:pPr marL="355600" marR="5080" indent="-342900">
              <a:lnSpc>
                <a:spcPct val="170400"/>
              </a:lnSpc>
              <a:spcBef>
                <a:spcPts val="980"/>
              </a:spcBef>
              <a:tabLst>
                <a:tab pos="35496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12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collected</a:t>
            </a:r>
            <a:r>
              <a:rPr sz="1800" b="1" spc="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information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is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summarized</a:t>
            </a:r>
            <a:r>
              <a:rPr sz="1800" b="1" spc="-1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an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attempt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 anticipate 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any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major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problem </a:t>
            </a:r>
            <a:r>
              <a:rPr sz="1800" b="1" spc="-509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5" dirty="0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treatment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25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Tahoma"/>
                <a:cs typeface="Tahoma"/>
              </a:rPr>
              <a:t>as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1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way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beginning</a:t>
            </a:r>
            <a:r>
              <a:rPr sz="1800" b="1" spc="8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establish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objectives</a:t>
            </a:r>
            <a:r>
              <a:rPr sz="1800" b="1" spc="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20" dirty="0">
                <a:solidFill>
                  <a:srgbClr val="404040"/>
                </a:solidFill>
                <a:latin typeface="Tahoma"/>
                <a:cs typeface="Tahoma"/>
              </a:rPr>
              <a:t>for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treatment.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Selecting</a:t>
            </a:r>
            <a:r>
              <a:rPr sz="180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priorities</a:t>
            </a: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20" dirty="0">
                <a:solidFill>
                  <a:srgbClr val="404040"/>
                </a:solidFill>
                <a:latin typeface="Tahoma"/>
                <a:cs typeface="Tahoma"/>
              </a:rPr>
              <a:t>for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treatment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is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final</a:t>
            </a:r>
            <a:r>
              <a:rPr sz="18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55" dirty="0">
                <a:solidFill>
                  <a:srgbClr val="404040"/>
                </a:solidFill>
                <a:latin typeface="Tahoma"/>
                <a:cs typeface="Tahoma"/>
              </a:rPr>
              <a:t>step</a:t>
            </a:r>
            <a:r>
              <a:rPr sz="18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0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1800" b="1" spc="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1800" b="1" spc="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diagnosis.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30"/>
              </a:spcBef>
            </a:pPr>
            <a:r>
              <a:rPr spc="-325" dirty="0"/>
              <a:t>I</a:t>
            </a:r>
            <a:r>
              <a:rPr spc="-425" dirty="0"/>
              <a:t>n</a:t>
            </a:r>
            <a:r>
              <a:rPr spc="-80" dirty="0"/>
              <a:t>te</a:t>
            </a:r>
            <a:r>
              <a:rPr spc="-345" dirty="0"/>
              <a:t>r</a:t>
            </a:r>
            <a:r>
              <a:rPr spc="55" dirty="0"/>
              <a:t>v</a:t>
            </a:r>
            <a:r>
              <a:rPr spc="85" dirty="0"/>
              <a:t>e</a:t>
            </a:r>
            <a:r>
              <a:rPr spc="-110" dirty="0"/>
              <a:t>n</a:t>
            </a:r>
            <a:r>
              <a:rPr spc="-325" dirty="0"/>
              <a:t>t</a:t>
            </a:r>
            <a:r>
              <a:rPr spc="-254" dirty="0"/>
              <a:t>i</a:t>
            </a:r>
            <a:r>
              <a:rPr spc="120" dirty="0"/>
              <a:t>o</a:t>
            </a:r>
            <a:r>
              <a:rPr spc="-114" dirty="0"/>
              <a:t>n</a:t>
            </a:r>
            <a:r>
              <a:rPr spc="-325" dirty="0"/>
              <a:t> </a:t>
            </a:r>
            <a:r>
              <a:rPr spc="-365" dirty="0"/>
              <a:t>/</a:t>
            </a:r>
            <a:r>
              <a:rPr spc="-25" dirty="0"/>
              <a:t> </a:t>
            </a:r>
            <a:r>
              <a:rPr spc="-615" dirty="0"/>
              <a:t>T</a:t>
            </a:r>
            <a:r>
              <a:rPr spc="-345" dirty="0"/>
              <a:t>r</a:t>
            </a:r>
            <a:r>
              <a:rPr spc="195" dirty="0"/>
              <a:t>e</a:t>
            </a:r>
            <a:r>
              <a:rPr spc="185" dirty="0"/>
              <a:t>a</a:t>
            </a:r>
            <a:r>
              <a:rPr spc="-114" dirty="0"/>
              <a:t>t</a:t>
            </a:r>
            <a:r>
              <a:rPr spc="-295" dirty="0"/>
              <a:t>m</a:t>
            </a:r>
            <a:r>
              <a:rPr spc="195" dirty="0"/>
              <a:t>e</a:t>
            </a:r>
            <a:r>
              <a:rPr spc="-110" dirty="0"/>
              <a:t>n</a:t>
            </a:r>
            <a:r>
              <a:rPr spc="-365" dirty="0"/>
              <a:t>t</a:t>
            </a:r>
            <a:r>
              <a:rPr spc="-185" dirty="0"/>
              <a:t> </a:t>
            </a:r>
            <a:r>
              <a:rPr spc="-260" dirty="0"/>
              <a:t>(</a:t>
            </a:r>
            <a:r>
              <a:rPr spc="-400" dirty="0"/>
              <a:t>P</a:t>
            </a:r>
            <a:r>
              <a:rPr spc="-254" dirty="0"/>
              <a:t>r</a:t>
            </a:r>
            <a:r>
              <a:rPr spc="120" dirty="0"/>
              <a:t>o</a:t>
            </a:r>
            <a:r>
              <a:rPr spc="80" dirty="0"/>
              <a:t>b</a:t>
            </a:r>
            <a:r>
              <a:rPr spc="-220" dirty="0"/>
              <a:t>l</a:t>
            </a:r>
            <a:r>
              <a:rPr spc="195" dirty="0"/>
              <a:t>e</a:t>
            </a:r>
            <a:r>
              <a:rPr spc="-10" dirty="0"/>
              <a:t>m</a:t>
            </a:r>
            <a:r>
              <a:rPr spc="-35" dirty="0"/>
              <a:t>-</a:t>
            </a:r>
            <a:r>
              <a:rPr spc="-65" dirty="0"/>
              <a:t>s</a:t>
            </a:r>
            <a:r>
              <a:rPr spc="-40" dirty="0"/>
              <a:t>o</a:t>
            </a:r>
            <a:r>
              <a:rPr spc="-220" dirty="0"/>
              <a:t>l</a:t>
            </a:r>
            <a:r>
              <a:rPr spc="-160" dirty="0"/>
              <a:t>v</a:t>
            </a:r>
            <a:r>
              <a:rPr spc="-114" dirty="0"/>
              <a:t>i</a:t>
            </a:r>
            <a:r>
              <a:rPr spc="-110" dirty="0"/>
              <a:t>n</a:t>
            </a:r>
            <a:r>
              <a:rPr spc="114" dirty="0"/>
              <a:t>g</a:t>
            </a:r>
            <a:r>
              <a:rPr spc="-215" dirty="0"/>
              <a:t> </a:t>
            </a:r>
            <a:r>
              <a:rPr spc="85" dirty="0"/>
              <a:t>p</a:t>
            </a:r>
            <a:r>
              <a:rPr spc="-340" dirty="0"/>
              <a:t>r</a:t>
            </a:r>
            <a:r>
              <a:rPr spc="120" dirty="0"/>
              <a:t>o</a:t>
            </a:r>
            <a:r>
              <a:rPr spc="409" dirty="0"/>
              <a:t>c</a:t>
            </a:r>
            <a:r>
              <a:rPr spc="195" dirty="0"/>
              <a:t>e</a:t>
            </a:r>
            <a:r>
              <a:rPr spc="-229" dirty="0"/>
              <a:t>s</a:t>
            </a:r>
            <a:r>
              <a:rPr spc="-225" dirty="0"/>
              <a:t>s</a:t>
            </a:r>
            <a:r>
              <a:rPr spc="-260" dirty="0"/>
              <a:t>):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9667" y="3258883"/>
            <a:ext cx="10375265" cy="1398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50200"/>
              </a:lnSpc>
              <a:spcBef>
                <a:spcPts val="95"/>
              </a:spcBef>
            </a:pPr>
            <a:r>
              <a:rPr sz="2000" b="1" i="1" spc="-204" dirty="0">
                <a:solidFill>
                  <a:srgbClr val="404040"/>
                </a:solidFill>
                <a:latin typeface="Verdana"/>
                <a:cs typeface="Verdana"/>
              </a:rPr>
              <a:t>Hamilton, </a:t>
            </a:r>
            <a:r>
              <a:rPr sz="2000" b="1" i="1" spc="-229" dirty="0">
                <a:solidFill>
                  <a:srgbClr val="404040"/>
                </a:solidFill>
                <a:latin typeface="Verdana"/>
                <a:cs typeface="Verdana"/>
              </a:rPr>
              <a:t>“Treatment </a:t>
            </a:r>
            <a:r>
              <a:rPr sz="2000" b="1" i="1" spc="-27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2000" b="1" i="1" spc="-2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9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2000" b="1" i="1" spc="-270" dirty="0">
                <a:solidFill>
                  <a:srgbClr val="404040"/>
                </a:solidFill>
                <a:latin typeface="Verdana"/>
                <a:cs typeface="Verdana"/>
              </a:rPr>
              <a:t>sum</a:t>
            </a:r>
            <a:r>
              <a:rPr sz="2000" b="1" i="1" spc="-2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85" dirty="0">
                <a:solidFill>
                  <a:srgbClr val="404040"/>
                </a:solidFill>
                <a:latin typeface="Verdana"/>
                <a:cs typeface="Verdana"/>
              </a:rPr>
              <a:t>total </a:t>
            </a:r>
            <a:r>
              <a:rPr sz="2000" b="1" i="1" spc="-190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2000" b="1" i="1" spc="-145" dirty="0">
                <a:solidFill>
                  <a:srgbClr val="404040"/>
                </a:solidFill>
                <a:latin typeface="Verdana"/>
                <a:cs typeface="Verdana"/>
              </a:rPr>
              <a:t>all </a:t>
            </a:r>
            <a:r>
              <a:rPr sz="2000" b="1" i="1" spc="-180" dirty="0">
                <a:solidFill>
                  <a:srgbClr val="404040"/>
                </a:solidFill>
                <a:latin typeface="Verdana"/>
                <a:cs typeface="Verdana"/>
              </a:rPr>
              <a:t>activities </a:t>
            </a:r>
            <a:r>
              <a:rPr sz="2000" b="1" i="1" spc="-9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2000" b="1" i="1" spc="-145" dirty="0">
                <a:solidFill>
                  <a:srgbClr val="404040"/>
                </a:solidFill>
                <a:latin typeface="Verdana"/>
                <a:cs typeface="Verdana"/>
              </a:rPr>
              <a:t>service </a:t>
            </a:r>
            <a:r>
              <a:rPr sz="2000" b="1" i="1" spc="-140" dirty="0">
                <a:solidFill>
                  <a:srgbClr val="404040"/>
                </a:solidFill>
                <a:latin typeface="Verdana"/>
                <a:cs typeface="Verdana"/>
              </a:rPr>
              <a:t>directed </a:t>
            </a:r>
            <a:r>
              <a:rPr sz="2000" b="1" i="1" spc="-220" dirty="0">
                <a:solidFill>
                  <a:srgbClr val="404040"/>
                </a:solidFill>
                <a:latin typeface="Verdana"/>
                <a:cs typeface="Verdana"/>
              </a:rPr>
              <a:t>towards </a:t>
            </a:r>
            <a:r>
              <a:rPr sz="2000" b="1" i="1" spc="-21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60" dirty="0">
                <a:solidFill>
                  <a:srgbClr val="404040"/>
                </a:solidFill>
                <a:latin typeface="Verdana"/>
                <a:cs typeface="Verdana"/>
              </a:rPr>
              <a:t>helping</a:t>
            </a:r>
            <a:r>
              <a:rPr sz="2000" b="1" i="1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00" dirty="0">
                <a:solidFill>
                  <a:srgbClr val="404040"/>
                </a:solidFill>
                <a:latin typeface="Verdana"/>
                <a:cs typeface="Verdana"/>
              </a:rPr>
              <a:t>an</a:t>
            </a:r>
            <a:r>
              <a:rPr sz="2000" b="1" i="1" spc="-9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75" dirty="0">
                <a:solidFill>
                  <a:srgbClr val="404040"/>
                </a:solidFill>
                <a:latin typeface="Verdana"/>
                <a:cs typeface="Verdana"/>
              </a:rPr>
              <a:t>individual</a:t>
            </a:r>
            <a:r>
              <a:rPr sz="2000" b="1" i="1" spc="-1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270" dirty="0">
                <a:solidFill>
                  <a:srgbClr val="404040"/>
                </a:solidFill>
                <a:latin typeface="Verdana"/>
                <a:cs typeface="Verdana"/>
              </a:rPr>
              <a:t>with</a:t>
            </a:r>
            <a:r>
              <a:rPr sz="2000" b="1" i="1" spc="-2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2000" b="1" i="1" spc="-165" dirty="0">
                <a:solidFill>
                  <a:srgbClr val="404040"/>
                </a:solidFill>
                <a:latin typeface="Verdana"/>
                <a:cs typeface="Verdana"/>
              </a:rPr>
              <a:t>problem.</a:t>
            </a:r>
            <a:r>
              <a:rPr sz="2000" b="1" i="1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265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000" b="1" i="1" spc="-2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70" dirty="0">
                <a:solidFill>
                  <a:srgbClr val="404040"/>
                </a:solidFill>
                <a:latin typeface="Verdana"/>
                <a:cs typeface="Verdana"/>
              </a:rPr>
              <a:t>focus</a:t>
            </a:r>
            <a:r>
              <a:rPr sz="2000" b="1" i="1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27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2000" b="1" i="1" spc="-2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80" dirty="0">
                <a:solidFill>
                  <a:srgbClr val="404040"/>
                </a:solidFill>
                <a:latin typeface="Verdana"/>
                <a:cs typeface="Verdana"/>
              </a:rPr>
              <a:t>relieving</a:t>
            </a:r>
            <a:r>
              <a:rPr sz="2000" b="1" i="1" spc="3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229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2000" b="1" i="1" spc="2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9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2000" b="1" i="1" spc="30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70" dirty="0">
                <a:solidFill>
                  <a:srgbClr val="404040"/>
                </a:solidFill>
                <a:latin typeface="Verdana"/>
                <a:cs typeface="Verdana"/>
              </a:rPr>
              <a:t>immediate </a:t>
            </a:r>
            <a:r>
              <a:rPr sz="2000" b="1" i="1" spc="-1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50" dirty="0">
                <a:solidFill>
                  <a:srgbClr val="404040"/>
                </a:solidFill>
                <a:latin typeface="Verdana"/>
                <a:cs typeface="Verdana"/>
              </a:rPr>
              <a:t>problem</a:t>
            </a:r>
            <a:r>
              <a:rPr sz="2000" b="1" i="1" spc="-1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10" dirty="0">
                <a:solidFill>
                  <a:srgbClr val="404040"/>
                </a:solidFill>
                <a:latin typeface="Verdana"/>
                <a:cs typeface="Verdana"/>
              </a:rPr>
              <a:t>and,</a:t>
            </a:r>
            <a:r>
              <a:rPr sz="2000" b="1" i="1" spc="-19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260" dirty="0">
                <a:solidFill>
                  <a:srgbClr val="404040"/>
                </a:solidFill>
                <a:latin typeface="Verdana"/>
                <a:cs typeface="Verdana"/>
              </a:rPr>
              <a:t>if</a:t>
            </a:r>
            <a:r>
              <a:rPr sz="2000" b="1" i="1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50" dirty="0">
                <a:solidFill>
                  <a:srgbClr val="404040"/>
                </a:solidFill>
                <a:latin typeface="Verdana"/>
                <a:cs typeface="Verdana"/>
              </a:rPr>
              <a:t>feasible,</a:t>
            </a:r>
            <a:r>
              <a:rPr sz="2000" b="1" i="1" spc="-185" dirty="0">
                <a:solidFill>
                  <a:srgbClr val="404040"/>
                </a:solidFill>
                <a:latin typeface="Verdana"/>
                <a:cs typeface="Verdana"/>
              </a:rPr>
              <a:t> modifies</a:t>
            </a:r>
            <a:r>
              <a:rPr sz="2000" b="1" i="1" spc="-1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20" dirty="0">
                <a:solidFill>
                  <a:srgbClr val="404040"/>
                </a:solidFill>
                <a:latin typeface="Verdana"/>
                <a:cs typeface="Verdana"/>
              </a:rPr>
              <a:t>any</a:t>
            </a:r>
            <a:r>
              <a:rPr sz="2000" b="1" i="1" spc="-1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90" dirty="0">
                <a:solidFill>
                  <a:srgbClr val="404040"/>
                </a:solidFill>
                <a:latin typeface="Verdana"/>
                <a:cs typeface="Verdana"/>
              </a:rPr>
              <a:t>basic</a:t>
            </a:r>
            <a:r>
              <a:rPr sz="2000" b="1" i="1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200" dirty="0">
                <a:solidFill>
                  <a:srgbClr val="404040"/>
                </a:solidFill>
                <a:latin typeface="Verdana"/>
                <a:cs typeface="Verdana"/>
              </a:rPr>
              <a:t>difficulties</a:t>
            </a:r>
            <a:r>
              <a:rPr sz="2000" b="1" i="1" spc="-7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80" dirty="0">
                <a:solidFill>
                  <a:srgbClr val="404040"/>
                </a:solidFill>
                <a:latin typeface="Verdana"/>
                <a:cs typeface="Verdana"/>
              </a:rPr>
              <a:t>which</a:t>
            </a:r>
            <a:r>
              <a:rPr sz="2000" b="1" i="1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135" dirty="0">
                <a:solidFill>
                  <a:srgbClr val="404040"/>
                </a:solidFill>
                <a:latin typeface="Verdana"/>
                <a:cs typeface="Verdana"/>
              </a:rPr>
              <a:t>precipitated</a:t>
            </a:r>
            <a:r>
              <a:rPr sz="2000" b="1" i="1" spc="-1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2000" b="1" i="1" spc="-220" dirty="0">
                <a:solidFill>
                  <a:srgbClr val="404040"/>
                </a:solidFill>
                <a:latin typeface="Verdana"/>
                <a:cs typeface="Verdana"/>
              </a:rPr>
              <a:t>it.”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3410" y="526415"/>
            <a:ext cx="969772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u="none" spc="-350" dirty="0"/>
              <a:t>T</a:t>
            </a:r>
            <a:r>
              <a:rPr sz="3200" u="none" spc="-360" dirty="0"/>
              <a:t>h</a:t>
            </a:r>
            <a:r>
              <a:rPr sz="3200" u="none" spc="165" dirty="0"/>
              <a:t>e</a:t>
            </a:r>
            <a:r>
              <a:rPr sz="3200" u="none" spc="-85" dirty="0"/>
              <a:t> </a:t>
            </a:r>
            <a:r>
              <a:rPr sz="3200" u="none" spc="120" dirty="0"/>
              <a:t>o</a:t>
            </a:r>
            <a:r>
              <a:rPr sz="3200" u="none" spc="80" dirty="0"/>
              <a:t>b</a:t>
            </a:r>
            <a:r>
              <a:rPr sz="3200" u="none" spc="-345" dirty="0"/>
              <a:t>j</a:t>
            </a:r>
            <a:r>
              <a:rPr sz="3200" u="none" spc="195" dirty="0"/>
              <a:t>e</a:t>
            </a:r>
            <a:r>
              <a:rPr sz="3200" u="none" spc="409" dirty="0"/>
              <a:t>c</a:t>
            </a:r>
            <a:r>
              <a:rPr sz="3200" u="none" spc="-325" dirty="0"/>
              <a:t>t</a:t>
            </a:r>
            <a:r>
              <a:rPr sz="3200" u="none" spc="-254" dirty="0"/>
              <a:t>i</a:t>
            </a:r>
            <a:r>
              <a:rPr sz="3200" u="none" spc="55" dirty="0"/>
              <a:t>v</a:t>
            </a:r>
            <a:r>
              <a:rPr sz="3200" u="none" spc="85" dirty="0"/>
              <a:t>e</a:t>
            </a:r>
            <a:r>
              <a:rPr sz="3200" u="none" spc="-229" dirty="0"/>
              <a:t>s</a:t>
            </a:r>
            <a:r>
              <a:rPr sz="3200" u="none" spc="-260" dirty="0"/>
              <a:t> </a:t>
            </a:r>
            <a:r>
              <a:rPr sz="3200" u="none" spc="120" dirty="0"/>
              <a:t>o</a:t>
            </a:r>
            <a:r>
              <a:rPr sz="3200" u="none" spc="-320" dirty="0"/>
              <a:t>f</a:t>
            </a:r>
            <a:r>
              <a:rPr sz="3200" u="none" spc="-35" dirty="0"/>
              <a:t> </a:t>
            </a:r>
            <a:r>
              <a:rPr sz="3200" u="none" spc="-65" dirty="0"/>
              <a:t>s</a:t>
            </a:r>
            <a:r>
              <a:rPr sz="3200" u="none" spc="-50" dirty="0"/>
              <a:t>o</a:t>
            </a:r>
            <a:r>
              <a:rPr sz="3200" u="none" spc="409" dirty="0"/>
              <a:t>c</a:t>
            </a:r>
            <a:r>
              <a:rPr sz="3200" u="none" spc="-220" dirty="0"/>
              <a:t>i</a:t>
            </a:r>
            <a:r>
              <a:rPr sz="3200" u="none" spc="185" dirty="0"/>
              <a:t>a</a:t>
            </a:r>
            <a:r>
              <a:rPr sz="3200" u="none" spc="-195" dirty="0"/>
              <a:t>l</a:t>
            </a:r>
            <a:r>
              <a:rPr sz="3200" u="none" spc="-140" dirty="0"/>
              <a:t> </a:t>
            </a:r>
            <a:r>
              <a:rPr sz="3200" u="none" spc="409" dirty="0"/>
              <a:t>c</a:t>
            </a:r>
            <a:r>
              <a:rPr sz="3200" u="none" spc="185" dirty="0"/>
              <a:t>a</a:t>
            </a:r>
            <a:r>
              <a:rPr sz="3200" u="none" spc="-30" dirty="0"/>
              <a:t>se</a:t>
            </a:r>
            <a:r>
              <a:rPr sz="3200" u="none" spc="-150" dirty="0"/>
              <a:t> </a:t>
            </a:r>
            <a:r>
              <a:rPr sz="3200" u="none" spc="-300" dirty="0"/>
              <a:t>w</a:t>
            </a:r>
            <a:r>
              <a:rPr sz="3200" u="none" spc="120" dirty="0"/>
              <a:t>o</a:t>
            </a:r>
            <a:r>
              <a:rPr sz="3200" u="none" spc="-340" dirty="0"/>
              <a:t>r</a:t>
            </a:r>
            <a:r>
              <a:rPr sz="3200" u="none" spc="-55" dirty="0"/>
              <a:t>k</a:t>
            </a:r>
            <a:r>
              <a:rPr sz="3200" u="none" spc="-110" dirty="0"/>
              <a:t> </a:t>
            </a:r>
            <a:r>
              <a:rPr sz="3200" u="none" spc="-355" dirty="0"/>
              <a:t>t</a:t>
            </a:r>
            <a:r>
              <a:rPr sz="3200" u="none" spc="-350" dirty="0"/>
              <a:t>r</a:t>
            </a:r>
            <a:r>
              <a:rPr sz="3200" u="none" spc="195" dirty="0"/>
              <a:t>e</a:t>
            </a:r>
            <a:r>
              <a:rPr sz="3200" u="none" spc="185" dirty="0"/>
              <a:t>a</a:t>
            </a:r>
            <a:r>
              <a:rPr sz="3200" u="none" spc="-114" dirty="0"/>
              <a:t>t</a:t>
            </a:r>
            <a:r>
              <a:rPr sz="3200" u="none" spc="-295" dirty="0"/>
              <a:t>m</a:t>
            </a:r>
            <a:r>
              <a:rPr sz="3200" u="none" spc="195" dirty="0"/>
              <a:t>e</a:t>
            </a:r>
            <a:r>
              <a:rPr sz="3200" u="none" spc="-110" dirty="0"/>
              <a:t>n</a:t>
            </a:r>
            <a:r>
              <a:rPr sz="3200" u="none" spc="-365" dirty="0"/>
              <a:t>t</a:t>
            </a:r>
            <a:r>
              <a:rPr sz="3200" u="none" spc="-180" dirty="0"/>
              <a:t> </a:t>
            </a:r>
            <a:r>
              <a:rPr sz="3200" u="none" spc="185" dirty="0"/>
              <a:t>a</a:t>
            </a:r>
            <a:r>
              <a:rPr sz="3200" u="none" spc="-340" dirty="0"/>
              <a:t>r</a:t>
            </a:r>
            <a:r>
              <a:rPr sz="3200" u="none" spc="195" dirty="0"/>
              <a:t>e</a:t>
            </a:r>
            <a:r>
              <a:rPr sz="3200" u="none" spc="-260" dirty="0"/>
              <a:t>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923160" y="1867027"/>
            <a:ext cx="8141334" cy="3974465"/>
          </a:xfrm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49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v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28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4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5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0" dirty="0">
                <a:solidFill>
                  <a:srgbClr val="404040"/>
                </a:solidFill>
                <a:latin typeface="Tahoma"/>
                <a:cs typeface="Tahoma"/>
              </a:rPr>
              <a:t>b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14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25" dirty="0">
                <a:solidFill>
                  <a:srgbClr val="404040"/>
                </a:solidFill>
                <a:latin typeface="Tahoma"/>
                <a:cs typeface="Tahoma"/>
              </a:rPr>
              <a:t>k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90" dirty="0">
                <a:solidFill>
                  <a:srgbClr val="404040"/>
                </a:solidFill>
                <a:latin typeface="Tahoma"/>
                <a:cs typeface="Tahoma"/>
              </a:rPr>
              <a:t>w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49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3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v</a:t>
            </a: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li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’s</a:t>
            </a:r>
            <a:r>
              <a:rPr sz="24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50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85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5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400" b="1" spc="-225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50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v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pp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y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xp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1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35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li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50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pp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un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400" b="1" spc="-1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27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90" dirty="0">
                <a:solidFill>
                  <a:srgbClr val="404040"/>
                </a:solidFill>
                <a:latin typeface="Tahoma"/>
                <a:cs typeface="Tahoma"/>
              </a:rPr>
              <a:t>w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95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v</a:t>
            </a:r>
            <a:r>
              <a:rPr sz="2400" b="1" spc="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50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50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y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5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50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se</a:t>
            </a:r>
            <a:r>
              <a:rPr sz="240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y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45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27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-265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-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220" dirty="0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Tahoma"/>
                <a:cs typeface="Tahoma"/>
              </a:rPr>
              <a:t>increase</a:t>
            </a:r>
            <a:r>
              <a:rPr sz="240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40" dirty="0">
                <a:solidFill>
                  <a:srgbClr val="404040"/>
                </a:solidFill>
                <a:latin typeface="Tahoma"/>
                <a:cs typeface="Tahoma"/>
              </a:rPr>
              <a:t>his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social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404040"/>
                </a:solidFill>
                <a:latin typeface="Tahoma"/>
                <a:cs typeface="Tahoma"/>
              </a:rPr>
              <a:t>contribution.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7146" y="476249"/>
            <a:ext cx="560641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u="none" spc="15" dirty="0">
                <a:solidFill>
                  <a:srgbClr val="000000"/>
                </a:solidFill>
                <a:latin typeface="Arial"/>
                <a:cs typeface="Arial"/>
              </a:rPr>
              <a:t>Methods</a:t>
            </a:r>
            <a:r>
              <a:rPr sz="3200" u="none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3200" u="none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15" dirty="0">
                <a:solidFill>
                  <a:srgbClr val="000000"/>
                </a:solidFill>
                <a:latin typeface="Arial"/>
                <a:cs typeface="Arial"/>
              </a:rPr>
              <a:t>Social</a:t>
            </a:r>
            <a:r>
              <a:rPr sz="3200" u="none" spc="-1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5" dirty="0">
                <a:solidFill>
                  <a:srgbClr val="000000"/>
                </a:solidFill>
                <a:latin typeface="Arial"/>
                <a:cs typeface="Arial"/>
              </a:rPr>
              <a:t>treatment: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8552" y="1564579"/>
            <a:ext cx="10367645" cy="2905760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0"/>
              </a:spcBef>
              <a:tabLst>
                <a:tab pos="2671445" algn="l"/>
                <a:tab pos="3148330" algn="l"/>
                <a:tab pos="4692650" algn="l"/>
                <a:tab pos="5474335" algn="l"/>
                <a:tab pos="7009130" algn="l"/>
                <a:tab pos="8486775" algn="l"/>
                <a:tab pos="9220835" algn="l"/>
              </a:tabLst>
            </a:pP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400" b="1" spc="-90" dirty="0">
                <a:solidFill>
                  <a:srgbClr val="404040"/>
                </a:solidFill>
                <a:latin typeface="Tahoma"/>
                <a:cs typeface="Tahoma"/>
              </a:rPr>
              <a:t>Administration	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of	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concrete	</a:t>
            </a: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and	</a:t>
            </a:r>
            <a:r>
              <a:rPr sz="2400" b="1" spc="5" dirty="0">
                <a:solidFill>
                  <a:srgbClr val="404040"/>
                </a:solidFill>
                <a:latin typeface="Tahoma"/>
                <a:cs typeface="Tahoma"/>
              </a:rPr>
              <a:t>practical	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services.	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E.g.	</a:t>
            </a:r>
            <a:r>
              <a:rPr sz="2400" b="1" spc="5" dirty="0">
                <a:solidFill>
                  <a:srgbClr val="404040"/>
                </a:solidFill>
                <a:latin typeface="Tahoma"/>
                <a:cs typeface="Tahoma"/>
              </a:rPr>
              <a:t>money,</a:t>
            </a:r>
            <a:endParaRPr sz="24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  <a:spcBef>
                <a:spcPts val="1475"/>
              </a:spcBef>
            </a:pP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medical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care,</a:t>
            </a:r>
            <a:r>
              <a:rPr sz="2400" b="1" spc="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scholarships,</a:t>
            </a:r>
            <a:r>
              <a:rPr sz="2400" b="1" spc="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ahoma"/>
                <a:cs typeface="Tahoma"/>
              </a:rPr>
              <a:t>legal</a:t>
            </a:r>
            <a:r>
              <a:rPr sz="2400" b="1" spc="-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ahoma"/>
                <a:cs typeface="Tahoma"/>
              </a:rPr>
              <a:t>aid,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ahoma"/>
                <a:cs typeface="Tahoma"/>
              </a:rPr>
              <a:t>etc.</a:t>
            </a:r>
            <a:endParaRPr sz="2400">
              <a:latin typeface="Tahoma"/>
              <a:cs typeface="Tahoma"/>
            </a:endParaRPr>
          </a:p>
          <a:p>
            <a:pPr marL="355600" marR="12065" indent="-343535" algn="just">
              <a:lnSpc>
                <a:spcPct val="150000"/>
              </a:lnSpc>
              <a:spcBef>
                <a:spcPts val="1010"/>
              </a:spcBef>
            </a:pP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400" b="1" spc="-120" dirty="0">
                <a:solidFill>
                  <a:srgbClr val="404040"/>
                </a:solidFill>
                <a:latin typeface="Tahoma"/>
                <a:cs typeface="Tahoma"/>
              </a:rPr>
              <a:t>Indirect </a:t>
            </a:r>
            <a:r>
              <a:rPr sz="2400" b="1" spc="-100" dirty="0">
                <a:solidFill>
                  <a:srgbClr val="404040"/>
                </a:solidFill>
                <a:latin typeface="Tahoma"/>
                <a:cs typeface="Tahoma"/>
              </a:rPr>
              <a:t>treatment 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(modification 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of 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environment, 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both 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physical </a:t>
            </a:r>
            <a:r>
              <a:rPr sz="2400" b="1" spc="60" dirty="0">
                <a:solidFill>
                  <a:srgbClr val="404040"/>
                </a:solidFill>
                <a:latin typeface="Tahoma"/>
                <a:cs typeface="Tahoma"/>
              </a:rPr>
              <a:t>and 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social).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E.g.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camps,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group</a:t>
            </a:r>
            <a:r>
              <a:rPr sz="24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experience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activities,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training </a:t>
            </a:r>
            <a:r>
              <a:rPr sz="2400" b="1" spc="-10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programmes,</a:t>
            </a:r>
            <a:r>
              <a:rPr sz="2400" b="1" spc="1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ahoma"/>
                <a:cs typeface="Tahoma"/>
              </a:rPr>
              <a:t>etc.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6455" y="137794"/>
            <a:ext cx="669734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u="none" spc="10" dirty="0">
                <a:solidFill>
                  <a:srgbClr val="000000"/>
                </a:solidFill>
                <a:latin typeface="Arial"/>
                <a:cs typeface="Arial"/>
              </a:rPr>
              <a:t>Methods</a:t>
            </a:r>
            <a:r>
              <a:rPr sz="3200" u="none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3200" u="none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10" dirty="0">
                <a:solidFill>
                  <a:srgbClr val="000000"/>
                </a:solidFill>
                <a:latin typeface="Arial"/>
                <a:cs typeface="Arial"/>
              </a:rPr>
              <a:t>Social</a:t>
            </a:r>
            <a:r>
              <a:rPr sz="3200" u="none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5" dirty="0">
                <a:solidFill>
                  <a:srgbClr val="000000"/>
                </a:solidFill>
                <a:latin typeface="Arial"/>
                <a:cs typeface="Arial"/>
              </a:rPr>
              <a:t>treatment………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8552" y="1646237"/>
            <a:ext cx="6748145" cy="41725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spc="-4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750" b="1" spc="-40" dirty="0">
                <a:solidFill>
                  <a:srgbClr val="404040"/>
                </a:solidFill>
                <a:latin typeface="Tahoma"/>
                <a:cs typeface="Tahoma"/>
              </a:rPr>
              <a:t>Direct</a:t>
            </a:r>
            <a:r>
              <a:rPr sz="2750" b="1" spc="-1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750" b="1" spc="-110" dirty="0">
                <a:solidFill>
                  <a:srgbClr val="404040"/>
                </a:solidFill>
                <a:latin typeface="Tahoma"/>
                <a:cs typeface="Tahoma"/>
              </a:rPr>
              <a:t>treatment:</a:t>
            </a:r>
            <a:endParaRPr sz="27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spcBef>
                <a:spcPts val="1705"/>
              </a:spcBef>
              <a:buClr>
                <a:srgbClr val="A42F0F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Counselling</a:t>
            </a:r>
            <a:r>
              <a:rPr sz="1800" b="1" spc="1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45" dirty="0">
                <a:solidFill>
                  <a:srgbClr val="404040"/>
                </a:solidFill>
                <a:latin typeface="Tahoma"/>
                <a:cs typeface="Tahoma"/>
              </a:rPr>
              <a:t>–</a:t>
            </a:r>
            <a:r>
              <a:rPr sz="1800" b="1" spc="-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0" dirty="0">
                <a:solidFill>
                  <a:srgbClr val="404040"/>
                </a:solidFill>
                <a:latin typeface="Tahoma"/>
                <a:cs typeface="Tahoma"/>
              </a:rPr>
              <a:t>marriage,</a:t>
            </a:r>
            <a:r>
              <a:rPr sz="1800" b="1" spc="-1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ahoma"/>
                <a:cs typeface="Tahoma"/>
              </a:rPr>
              <a:t>occupational,</a:t>
            </a:r>
            <a:r>
              <a:rPr sz="1800" b="1" spc="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family,</a:t>
            </a:r>
            <a:r>
              <a:rPr sz="1800" b="1" spc="-1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ahoma"/>
                <a:cs typeface="Tahoma"/>
              </a:rPr>
              <a:t>school,</a:t>
            </a:r>
            <a:r>
              <a:rPr sz="1800" b="1" spc="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etc.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42F0F"/>
              </a:buClr>
              <a:buFont typeface="Wingdings"/>
              <a:buChar char=""/>
            </a:pPr>
            <a:endParaRPr sz="16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36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60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200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1800" b="1" spc="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5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v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80" dirty="0">
                <a:solidFill>
                  <a:srgbClr val="404040"/>
                </a:solidFill>
                <a:latin typeface="Tahoma"/>
                <a:cs typeface="Tahoma"/>
              </a:rPr>
              <a:t>w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1800" b="1" spc="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45" dirty="0">
                <a:solidFill>
                  <a:srgbClr val="404040"/>
                </a:solidFill>
                <a:latin typeface="Tahoma"/>
                <a:cs typeface="Tahoma"/>
              </a:rPr>
              <a:t>–</a:t>
            </a:r>
            <a:r>
              <a:rPr sz="1800" b="1" spc="-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170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il</a:t>
            </a:r>
            <a:r>
              <a:rPr sz="1800" b="1" spc="5" dirty="0">
                <a:solidFill>
                  <a:srgbClr val="404040"/>
                </a:solidFill>
                <a:latin typeface="Tahoma"/>
                <a:cs typeface="Tahoma"/>
              </a:rPr>
              <a:t>y</a:t>
            </a:r>
            <a:r>
              <a:rPr sz="1800" b="1" spc="-1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1800" b="1" dirty="0">
                <a:solidFill>
                  <a:srgbClr val="404040"/>
                </a:solidFill>
                <a:latin typeface="Tahoma"/>
                <a:cs typeface="Tahoma"/>
              </a:rPr>
              <a:t> m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114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1800" b="1" spc="-1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60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1800" b="1" spc="-30" dirty="0">
                <a:solidFill>
                  <a:srgbClr val="404040"/>
                </a:solidFill>
                <a:latin typeface="Tahoma"/>
                <a:cs typeface="Tahoma"/>
              </a:rPr>
              <a:t>y.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"/>
            </a:pPr>
            <a:endParaRPr sz="17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35" dirty="0">
                <a:solidFill>
                  <a:srgbClr val="404040"/>
                </a:solidFill>
                <a:latin typeface="Tahoma"/>
                <a:cs typeface="Tahoma"/>
              </a:rPr>
              <a:t>Clarification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A42F0F"/>
              </a:buClr>
              <a:buFont typeface="Wingdings"/>
              <a:buChar char=""/>
            </a:pPr>
            <a:endParaRPr sz="16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35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60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1800" b="1" spc="-18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229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1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1800" b="1" spc="-75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114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5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1800" b="1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35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1800" b="1" spc="-10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1800" b="1" spc="-10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1800" b="1" spc="60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18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1800" b="1" spc="-21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"/>
            </a:pPr>
            <a:endParaRPr sz="17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15" dirty="0">
                <a:solidFill>
                  <a:srgbClr val="404040"/>
                </a:solidFill>
                <a:latin typeface="Tahoma"/>
                <a:cs typeface="Tahoma"/>
              </a:rPr>
              <a:t>Psychological </a:t>
            </a:r>
            <a:r>
              <a:rPr sz="1800" b="1" spc="-70" dirty="0">
                <a:solidFill>
                  <a:srgbClr val="404040"/>
                </a:solidFill>
                <a:latin typeface="Tahoma"/>
                <a:cs typeface="Tahoma"/>
              </a:rPr>
              <a:t>support.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A42F0F"/>
              </a:buClr>
              <a:buFont typeface="Wingdings"/>
              <a:buChar char=""/>
            </a:pPr>
            <a:endParaRPr sz="16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45" dirty="0">
                <a:solidFill>
                  <a:srgbClr val="404040"/>
                </a:solidFill>
                <a:latin typeface="Tahoma"/>
                <a:cs typeface="Tahoma"/>
              </a:rPr>
              <a:t>Resource</a:t>
            </a:r>
            <a:r>
              <a:rPr sz="18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95" dirty="0">
                <a:solidFill>
                  <a:srgbClr val="404040"/>
                </a:solidFill>
                <a:latin typeface="Tahoma"/>
                <a:cs typeface="Tahoma"/>
              </a:rPr>
              <a:t>utilization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"/>
            </a:pPr>
            <a:endParaRPr sz="1750">
              <a:latin typeface="Tahoma"/>
              <a:cs typeface="Tahoma"/>
            </a:endParaRPr>
          </a:p>
          <a:p>
            <a:pPr marL="355600" indent="-343535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355600" algn="l"/>
                <a:tab pos="356235" algn="l"/>
              </a:tabLst>
            </a:pPr>
            <a:r>
              <a:rPr sz="1800" b="1" spc="-95" dirty="0">
                <a:solidFill>
                  <a:srgbClr val="404040"/>
                </a:solidFill>
                <a:latin typeface="Tahoma"/>
                <a:cs typeface="Tahoma"/>
              </a:rPr>
              <a:t>Environment</a:t>
            </a:r>
            <a:r>
              <a:rPr sz="1800" b="1" spc="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1800" b="1" spc="-40" dirty="0">
                <a:solidFill>
                  <a:srgbClr val="404040"/>
                </a:solidFill>
                <a:latin typeface="Tahoma"/>
                <a:cs typeface="Tahoma"/>
              </a:rPr>
              <a:t>modification.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8596" y="1241805"/>
            <a:ext cx="1422400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none" spc="-775" dirty="0">
                <a:solidFill>
                  <a:srgbClr val="001F5F"/>
                </a:solidFill>
              </a:rPr>
              <a:t>I</a:t>
            </a:r>
            <a:r>
              <a:rPr sz="3600" u="none" spc="-135" dirty="0">
                <a:solidFill>
                  <a:srgbClr val="001F5F"/>
                </a:solidFill>
              </a:rPr>
              <a:t>n</a:t>
            </a:r>
            <a:r>
              <a:rPr sz="3600" u="none" spc="-455" dirty="0">
                <a:solidFill>
                  <a:srgbClr val="001F5F"/>
                </a:solidFill>
              </a:rPr>
              <a:t>t</a:t>
            </a:r>
            <a:r>
              <a:rPr sz="3600" u="none" spc="235" dirty="0">
                <a:solidFill>
                  <a:srgbClr val="001F5F"/>
                </a:solidFill>
              </a:rPr>
              <a:t>a</a:t>
            </a:r>
            <a:r>
              <a:rPr sz="3600" u="none" spc="-75" dirty="0">
                <a:solidFill>
                  <a:srgbClr val="001F5F"/>
                </a:solidFill>
              </a:rPr>
              <a:t>k</a:t>
            </a:r>
            <a:r>
              <a:rPr sz="3600" u="none" spc="170" dirty="0">
                <a:solidFill>
                  <a:srgbClr val="001F5F"/>
                </a:solidFill>
              </a:rPr>
              <a:t>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93800" y="2751074"/>
            <a:ext cx="9765030" cy="2504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-6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150" spc="19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Client</a:t>
            </a:r>
            <a:r>
              <a:rPr sz="2150" b="1" spc="85" dirty="0">
                <a:latin typeface="Times New Roman"/>
                <a:cs typeface="Times New Roman"/>
              </a:rPr>
              <a:t> </a:t>
            </a:r>
            <a:r>
              <a:rPr sz="2150" b="1" dirty="0">
                <a:latin typeface="Times New Roman"/>
                <a:cs typeface="Times New Roman"/>
              </a:rPr>
              <a:t>comes</a:t>
            </a:r>
            <a:r>
              <a:rPr sz="2150" b="1" spc="114" dirty="0">
                <a:latin typeface="Times New Roman"/>
                <a:cs typeface="Times New Roman"/>
              </a:rPr>
              <a:t> </a:t>
            </a:r>
            <a:r>
              <a:rPr sz="2150" b="1" spc="20" dirty="0">
                <a:latin typeface="Times New Roman"/>
                <a:cs typeface="Times New Roman"/>
              </a:rPr>
              <a:t>to</a:t>
            </a:r>
            <a:r>
              <a:rPr sz="2150" b="1" spc="25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an</a:t>
            </a:r>
            <a:r>
              <a:rPr sz="2150" b="1" spc="50" dirty="0">
                <a:latin typeface="Times New Roman"/>
                <a:cs typeface="Times New Roman"/>
              </a:rPr>
              <a:t> </a:t>
            </a:r>
            <a:r>
              <a:rPr sz="2150" b="1" spc="10" dirty="0">
                <a:latin typeface="Times New Roman"/>
                <a:cs typeface="Times New Roman"/>
              </a:rPr>
              <a:t>agency</a:t>
            </a:r>
            <a:r>
              <a:rPr sz="2150" b="1" spc="105" dirty="0">
                <a:latin typeface="Times New Roman"/>
                <a:cs typeface="Times New Roman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for</a:t>
            </a:r>
            <a:r>
              <a:rPr sz="2150" b="1" spc="-5" dirty="0">
                <a:latin typeface="Times New Roman"/>
                <a:cs typeface="Times New Roman"/>
              </a:rPr>
              <a:t> </a:t>
            </a:r>
            <a:r>
              <a:rPr sz="2150" b="1" spc="-20" dirty="0">
                <a:latin typeface="Times New Roman"/>
                <a:cs typeface="Times New Roman"/>
              </a:rPr>
              <a:t>professional</a:t>
            </a:r>
            <a:r>
              <a:rPr sz="2150" b="1" spc="360" dirty="0">
                <a:latin typeface="Times New Roman"/>
                <a:cs typeface="Times New Roman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help</a:t>
            </a:r>
            <a:r>
              <a:rPr sz="2150" b="1" spc="45" dirty="0">
                <a:latin typeface="Times New Roman"/>
                <a:cs typeface="Times New Roman"/>
              </a:rPr>
              <a:t> </a:t>
            </a:r>
            <a:r>
              <a:rPr sz="2150" b="1" spc="-10" dirty="0">
                <a:latin typeface="Times New Roman"/>
                <a:cs typeface="Times New Roman"/>
              </a:rPr>
              <a:t>through</a:t>
            </a:r>
            <a:r>
              <a:rPr sz="2150" b="1" spc="200" dirty="0">
                <a:latin typeface="Times New Roman"/>
                <a:cs typeface="Times New Roman"/>
              </a:rPr>
              <a:t> </a:t>
            </a:r>
            <a:r>
              <a:rPr sz="2150" b="1" spc="15" dirty="0">
                <a:latin typeface="Times New Roman"/>
                <a:cs typeface="Times New Roman"/>
              </a:rPr>
              <a:t>a</a:t>
            </a:r>
            <a:r>
              <a:rPr sz="2150" b="1" spc="25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Case</a:t>
            </a:r>
            <a:r>
              <a:rPr sz="2150" b="1" spc="145" dirty="0">
                <a:latin typeface="Times New Roman"/>
                <a:cs typeface="Times New Roman"/>
              </a:rPr>
              <a:t> </a:t>
            </a:r>
            <a:r>
              <a:rPr sz="2150" b="1" spc="-60" dirty="0">
                <a:latin typeface="Times New Roman"/>
                <a:cs typeface="Times New Roman"/>
              </a:rPr>
              <a:t>worker.</a:t>
            </a: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150" spc="-6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150" spc="19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150" b="1" dirty="0">
                <a:latin typeface="Times New Roman"/>
                <a:cs typeface="Times New Roman"/>
              </a:rPr>
              <a:t>Relationship</a:t>
            </a:r>
            <a:r>
              <a:rPr sz="2150" b="1" spc="195" dirty="0">
                <a:latin typeface="Times New Roman"/>
                <a:cs typeface="Times New Roman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between</a:t>
            </a:r>
            <a:r>
              <a:rPr sz="2150" b="1" spc="125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two</a:t>
            </a:r>
            <a:r>
              <a:rPr sz="2150" b="1" spc="100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persons</a:t>
            </a:r>
            <a:r>
              <a:rPr sz="2150" b="1" spc="270" dirty="0">
                <a:latin typeface="Times New Roman"/>
                <a:cs typeface="Times New Roman"/>
              </a:rPr>
              <a:t> </a:t>
            </a:r>
            <a:r>
              <a:rPr sz="2150" b="1" spc="-10" dirty="0">
                <a:latin typeface="Times New Roman"/>
                <a:cs typeface="Times New Roman"/>
              </a:rPr>
              <a:t>of</a:t>
            </a:r>
            <a:r>
              <a:rPr sz="2150" b="1" spc="85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unequal</a:t>
            </a:r>
            <a:r>
              <a:rPr sz="2150" b="1" spc="135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positions</a:t>
            </a:r>
            <a:r>
              <a:rPr sz="2150" b="1" spc="190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and</a:t>
            </a:r>
            <a:r>
              <a:rPr sz="2150" b="1" spc="130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power</a:t>
            </a:r>
            <a:r>
              <a:rPr sz="2150" b="1" spc="145" dirty="0">
                <a:latin typeface="Times New Roman"/>
                <a:cs typeface="Times New Roman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is</a:t>
            </a:r>
            <a:r>
              <a:rPr sz="2150" b="1" spc="35" dirty="0">
                <a:latin typeface="Times New Roman"/>
                <a:cs typeface="Times New Roman"/>
              </a:rPr>
              <a:t> </a:t>
            </a:r>
            <a:r>
              <a:rPr sz="2150" b="1" dirty="0">
                <a:latin typeface="Times New Roman"/>
                <a:cs typeface="Times New Roman"/>
              </a:rPr>
              <a:t>developed.</a:t>
            </a: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0"/>
              </a:spcBef>
            </a:pPr>
            <a:r>
              <a:rPr sz="2150" spc="-6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150" spc="19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Respect</a:t>
            </a:r>
            <a:r>
              <a:rPr sz="2150" b="1" spc="85" dirty="0">
                <a:latin typeface="Times New Roman"/>
                <a:cs typeface="Times New Roman"/>
              </a:rPr>
              <a:t> </a:t>
            </a:r>
            <a:r>
              <a:rPr sz="2150" b="1" spc="10" dirty="0">
                <a:latin typeface="Times New Roman"/>
                <a:cs typeface="Times New Roman"/>
              </a:rPr>
              <a:t>the</a:t>
            </a:r>
            <a:r>
              <a:rPr sz="2150" b="1" spc="-10" dirty="0">
                <a:latin typeface="Times New Roman"/>
                <a:cs typeface="Times New Roman"/>
              </a:rPr>
              <a:t> </a:t>
            </a:r>
            <a:r>
              <a:rPr sz="2150" b="1" dirty="0">
                <a:latin typeface="Times New Roman"/>
                <a:cs typeface="Times New Roman"/>
              </a:rPr>
              <a:t>client’s</a:t>
            </a:r>
            <a:r>
              <a:rPr sz="2150" b="1" spc="40" dirty="0">
                <a:latin typeface="Times New Roman"/>
                <a:cs typeface="Times New Roman"/>
              </a:rPr>
              <a:t> </a:t>
            </a:r>
            <a:r>
              <a:rPr sz="2150" b="1" spc="-10" dirty="0">
                <a:latin typeface="Times New Roman"/>
                <a:cs typeface="Times New Roman"/>
              </a:rPr>
              <a:t>personality</a:t>
            </a:r>
            <a:r>
              <a:rPr sz="2150" b="1" spc="320" dirty="0">
                <a:latin typeface="Times New Roman"/>
                <a:cs typeface="Times New Roman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and</a:t>
            </a:r>
            <a:r>
              <a:rPr sz="2150" b="1" spc="125" dirty="0">
                <a:latin typeface="Times New Roman"/>
                <a:cs typeface="Times New Roman"/>
              </a:rPr>
              <a:t> </a:t>
            </a:r>
            <a:r>
              <a:rPr sz="2150" b="1" spc="10" dirty="0">
                <a:latin typeface="Times New Roman"/>
                <a:cs typeface="Times New Roman"/>
              </a:rPr>
              <a:t>help</a:t>
            </a:r>
            <a:r>
              <a:rPr sz="2150" b="1" spc="45" dirty="0">
                <a:latin typeface="Times New Roman"/>
                <a:cs typeface="Times New Roman"/>
              </a:rPr>
              <a:t> </a:t>
            </a:r>
            <a:r>
              <a:rPr sz="2150" b="1" spc="10" dirty="0">
                <a:latin typeface="Times New Roman"/>
                <a:cs typeface="Times New Roman"/>
              </a:rPr>
              <a:t>him</a:t>
            </a:r>
            <a:r>
              <a:rPr sz="2150" b="1" spc="45" dirty="0">
                <a:latin typeface="Times New Roman"/>
                <a:cs typeface="Times New Roman"/>
              </a:rPr>
              <a:t> </a:t>
            </a:r>
            <a:r>
              <a:rPr sz="2150" b="1" spc="-20" dirty="0">
                <a:latin typeface="Times New Roman"/>
                <a:cs typeface="Times New Roman"/>
              </a:rPr>
              <a:t>resolve.</a:t>
            </a: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</a:pPr>
            <a:r>
              <a:rPr sz="2150" spc="-6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150" spc="1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150" b="1" spc="-5" dirty="0">
                <a:latin typeface="Times New Roman"/>
                <a:cs typeface="Times New Roman"/>
              </a:rPr>
              <a:t>Accept</a:t>
            </a:r>
            <a:r>
              <a:rPr sz="2150" b="1" spc="155" dirty="0">
                <a:latin typeface="Times New Roman"/>
                <a:cs typeface="Times New Roman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client </a:t>
            </a:r>
            <a:r>
              <a:rPr sz="2150" b="1" spc="-10" dirty="0">
                <a:latin typeface="Times New Roman"/>
                <a:cs typeface="Times New Roman"/>
              </a:rPr>
              <a:t>as</a:t>
            </a:r>
            <a:r>
              <a:rPr sz="2150" b="1" spc="110" dirty="0">
                <a:latin typeface="Times New Roman"/>
                <a:cs typeface="Times New Roman"/>
              </a:rPr>
              <a:t> </a:t>
            </a:r>
            <a:r>
              <a:rPr sz="2150" b="1" spc="15" dirty="0">
                <a:latin typeface="Times New Roman"/>
                <a:cs typeface="Times New Roman"/>
              </a:rPr>
              <a:t>a</a:t>
            </a:r>
            <a:r>
              <a:rPr sz="2150" b="1" spc="20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person</a:t>
            </a:r>
            <a:r>
              <a:rPr sz="2150" b="1" spc="195" dirty="0">
                <a:latin typeface="Times New Roman"/>
                <a:cs typeface="Times New Roman"/>
              </a:rPr>
              <a:t> </a:t>
            </a:r>
            <a:r>
              <a:rPr sz="2150" b="1" spc="10" dirty="0">
                <a:latin typeface="Times New Roman"/>
                <a:cs typeface="Times New Roman"/>
              </a:rPr>
              <a:t>in</a:t>
            </a:r>
            <a:r>
              <a:rPr sz="2150" b="1" spc="40" dirty="0">
                <a:latin typeface="Times New Roman"/>
                <a:cs typeface="Times New Roman"/>
              </a:rPr>
              <a:t> </a:t>
            </a:r>
            <a:r>
              <a:rPr sz="2150" b="1" spc="15" dirty="0">
                <a:latin typeface="Times New Roman"/>
                <a:cs typeface="Times New Roman"/>
              </a:rPr>
              <a:t>a</a:t>
            </a:r>
            <a:r>
              <a:rPr sz="2150" b="1" spc="20" dirty="0">
                <a:latin typeface="Times New Roman"/>
                <a:cs typeface="Times New Roman"/>
              </a:rPr>
              <a:t> </a:t>
            </a:r>
            <a:r>
              <a:rPr sz="2150" b="1" spc="-10" dirty="0">
                <a:latin typeface="Times New Roman"/>
                <a:cs typeface="Times New Roman"/>
              </a:rPr>
              <a:t>stressful</a:t>
            </a:r>
            <a:r>
              <a:rPr sz="2150" b="1" spc="195" dirty="0">
                <a:latin typeface="Times New Roman"/>
                <a:cs typeface="Times New Roman"/>
              </a:rPr>
              <a:t> </a:t>
            </a:r>
            <a:r>
              <a:rPr sz="2150" b="1" dirty="0">
                <a:latin typeface="Times New Roman"/>
                <a:cs typeface="Times New Roman"/>
              </a:rPr>
              <a:t>situation</a:t>
            </a: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sz="2150" spc="-6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150" spc="19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Caseworker</a:t>
            </a:r>
            <a:r>
              <a:rPr sz="2150" b="1" spc="295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who</a:t>
            </a:r>
            <a:r>
              <a:rPr sz="2150" b="1" spc="175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will</a:t>
            </a:r>
            <a:r>
              <a:rPr sz="2150" b="1" spc="130" dirty="0">
                <a:latin typeface="Times New Roman"/>
                <a:cs typeface="Times New Roman"/>
              </a:rPr>
              <a:t> </a:t>
            </a:r>
            <a:r>
              <a:rPr sz="2150" b="1" spc="5" dirty="0">
                <a:latin typeface="Times New Roman"/>
                <a:cs typeface="Times New Roman"/>
              </a:rPr>
              <a:t>be</a:t>
            </a:r>
            <a:r>
              <a:rPr sz="2150" b="1" spc="-5" dirty="0">
                <a:latin typeface="Times New Roman"/>
                <a:cs typeface="Times New Roman"/>
              </a:rPr>
              <a:t> </a:t>
            </a:r>
            <a:r>
              <a:rPr sz="2150" b="1" dirty="0">
                <a:latin typeface="Times New Roman"/>
                <a:cs typeface="Times New Roman"/>
              </a:rPr>
              <a:t>suitable</a:t>
            </a:r>
            <a:r>
              <a:rPr sz="2150" b="1" spc="140" dirty="0">
                <a:latin typeface="Times New Roman"/>
                <a:cs typeface="Times New Roman"/>
              </a:rPr>
              <a:t> </a:t>
            </a:r>
            <a:r>
              <a:rPr sz="2150" b="1" spc="20" dirty="0">
                <a:latin typeface="Times New Roman"/>
                <a:cs typeface="Times New Roman"/>
              </a:rPr>
              <a:t>to </a:t>
            </a:r>
            <a:r>
              <a:rPr sz="2150" b="1" spc="5" dirty="0">
                <a:latin typeface="Times New Roman"/>
                <a:cs typeface="Times New Roman"/>
              </a:rPr>
              <a:t>help</a:t>
            </a:r>
            <a:r>
              <a:rPr sz="2150" b="1" spc="50" dirty="0">
                <a:latin typeface="Times New Roman"/>
                <a:cs typeface="Times New Roman"/>
              </a:rPr>
              <a:t> </a:t>
            </a:r>
            <a:r>
              <a:rPr sz="2150" b="1" spc="10" dirty="0">
                <a:latin typeface="Times New Roman"/>
                <a:cs typeface="Times New Roman"/>
              </a:rPr>
              <a:t>the</a:t>
            </a:r>
            <a:r>
              <a:rPr sz="2150" b="1" spc="70" dirty="0">
                <a:latin typeface="Times New Roman"/>
                <a:cs typeface="Times New Roman"/>
              </a:rPr>
              <a:t> </a:t>
            </a:r>
            <a:r>
              <a:rPr sz="2150" b="1" spc="-15" dirty="0">
                <a:latin typeface="Times New Roman"/>
                <a:cs typeface="Times New Roman"/>
              </a:rPr>
              <a:t>person.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2005" y="874013"/>
            <a:ext cx="6562725" cy="47625"/>
          </a:xfrm>
          <a:custGeom>
            <a:avLst/>
            <a:gdLst/>
            <a:ahLst/>
            <a:cxnLst/>
            <a:rect l="l" t="t" r="r" b="b"/>
            <a:pathLst>
              <a:path w="6562725" h="47625">
                <a:moveTo>
                  <a:pt x="6562725" y="0"/>
                </a:moveTo>
                <a:lnTo>
                  <a:pt x="0" y="0"/>
                </a:lnTo>
                <a:lnTo>
                  <a:pt x="0" y="47625"/>
                </a:lnTo>
                <a:lnTo>
                  <a:pt x="6562725" y="47625"/>
                </a:lnTo>
                <a:lnTo>
                  <a:pt x="656272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7405" y="1156969"/>
            <a:ext cx="10361295" cy="38792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54800"/>
              </a:lnSpc>
              <a:spcBef>
                <a:spcPts val="90"/>
              </a:spcBef>
              <a:tabLst>
                <a:tab pos="1804035" algn="l"/>
                <a:tab pos="3215005" algn="l"/>
                <a:tab pos="4359275" algn="l"/>
                <a:tab pos="5817235" algn="l"/>
                <a:tab pos="6275070" algn="l"/>
                <a:tab pos="7056755" algn="l"/>
                <a:tab pos="8248015" algn="l"/>
                <a:tab pos="8943975" algn="l"/>
                <a:tab pos="9554210" algn="l"/>
              </a:tabLst>
            </a:pPr>
            <a:r>
              <a:rPr sz="2750" spc="25" dirty="0">
                <a:latin typeface="Times New Roman"/>
                <a:cs typeface="Times New Roman"/>
              </a:rPr>
              <a:t>M</a:t>
            </a:r>
            <a:r>
              <a:rPr sz="2750" spc="-25" dirty="0">
                <a:latin typeface="Times New Roman"/>
                <a:cs typeface="Times New Roman"/>
              </a:rPr>
              <a:t>o</a:t>
            </a:r>
            <a:r>
              <a:rPr sz="2750" spc="120" dirty="0">
                <a:latin typeface="Times New Roman"/>
                <a:cs typeface="Times New Roman"/>
              </a:rPr>
              <a:t>n</a:t>
            </a:r>
            <a:r>
              <a:rPr sz="2750" spc="-95" dirty="0">
                <a:latin typeface="Times New Roman"/>
                <a:cs typeface="Times New Roman"/>
              </a:rPr>
              <a:t>i</a:t>
            </a:r>
            <a:r>
              <a:rPr sz="2750" spc="55" dirty="0">
                <a:latin typeface="Times New Roman"/>
                <a:cs typeface="Times New Roman"/>
              </a:rPr>
              <a:t>t</a:t>
            </a:r>
            <a:r>
              <a:rPr sz="2750" spc="-25" dirty="0">
                <a:latin typeface="Times New Roman"/>
                <a:cs typeface="Times New Roman"/>
              </a:rPr>
              <a:t>o</a:t>
            </a:r>
            <a:r>
              <a:rPr sz="2750" spc="55" dirty="0">
                <a:latin typeface="Times New Roman"/>
                <a:cs typeface="Times New Roman"/>
              </a:rPr>
              <a:t>r</a:t>
            </a:r>
            <a:r>
              <a:rPr sz="2750" spc="-95" dirty="0">
                <a:latin typeface="Times New Roman"/>
                <a:cs typeface="Times New Roman"/>
              </a:rPr>
              <a:t>i</a:t>
            </a:r>
            <a:r>
              <a:rPr sz="2750" spc="120" dirty="0">
                <a:latin typeface="Times New Roman"/>
                <a:cs typeface="Times New Roman"/>
              </a:rPr>
              <a:t>n</a:t>
            </a:r>
            <a:r>
              <a:rPr sz="2750" spc="15" dirty="0">
                <a:latin typeface="Times New Roman"/>
                <a:cs typeface="Times New Roman"/>
              </a:rPr>
              <a:t>g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45" dirty="0">
                <a:latin typeface="Times New Roman"/>
                <a:cs typeface="Times New Roman"/>
              </a:rPr>
              <a:t>p</a:t>
            </a:r>
            <a:r>
              <a:rPr sz="2750" spc="60" dirty="0">
                <a:latin typeface="Times New Roman"/>
                <a:cs typeface="Times New Roman"/>
              </a:rPr>
              <a:t>r</a:t>
            </a:r>
            <a:r>
              <a:rPr sz="2750" spc="-25" dirty="0">
                <a:latin typeface="Times New Roman"/>
                <a:cs typeface="Times New Roman"/>
              </a:rPr>
              <a:t>o</a:t>
            </a:r>
            <a:r>
              <a:rPr sz="2750" spc="45" dirty="0">
                <a:latin typeface="Times New Roman"/>
                <a:cs typeface="Times New Roman"/>
              </a:rPr>
              <a:t>v</a:t>
            </a:r>
            <a:r>
              <a:rPr sz="2750" spc="-15" dirty="0">
                <a:latin typeface="Times New Roman"/>
                <a:cs typeface="Times New Roman"/>
              </a:rPr>
              <a:t>i</a:t>
            </a:r>
            <a:r>
              <a:rPr sz="2750" spc="45" dirty="0">
                <a:latin typeface="Times New Roman"/>
                <a:cs typeface="Times New Roman"/>
              </a:rPr>
              <a:t>d</a:t>
            </a:r>
            <a:r>
              <a:rPr sz="2750" spc="-25" dirty="0">
                <a:latin typeface="Times New Roman"/>
                <a:cs typeface="Times New Roman"/>
              </a:rPr>
              <a:t>e</a:t>
            </a:r>
            <a:r>
              <a:rPr sz="2750" spc="10" dirty="0">
                <a:latin typeface="Times New Roman"/>
                <a:cs typeface="Times New Roman"/>
              </a:rPr>
              <a:t>s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25" dirty="0">
                <a:latin typeface="Times New Roman"/>
                <a:cs typeface="Times New Roman"/>
              </a:rPr>
              <a:t>c</a:t>
            </a:r>
            <a:r>
              <a:rPr sz="2750" spc="-15" dirty="0">
                <a:latin typeface="Times New Roman"/>
                <a:cs typeface="Times New Roman"/>
              </a:rPr>
              <a:t>r</a:t>
            </a:r>
            <a:r>
              <a:rPr sz="2750" spc="45" dirty="0">
                <a:latin typeface="Times New Roman"/>
                <a:cs typeface="Times New Roman"/>
              </a:rPr>
              <a:t>uc</a:t>
            </a:r>
            <a:r>
              <a:rPr sz="2750" spc="-20" dirty="0">
                <a:latin typeface="Times New Roman"/>
                <a:cs typeface="Times New Roman"/>
              </a:rPr>
              <a:t>i</a:t>
            </a:r>
            <a:r>
              <a:rPr sz="2750" spc="45" dirty="0">
                <a:latin typeface="Times New Roman"/>
                <a:cs typeface="Times New Roman"/>
              </a:rPr>
              <a:t>a</a:t>
            </a:r>
            <a:r>
              <a:rPr sz="2750" spc="5" dirty="0">
                <a:latin typeface="Times New Roman"/>
                <a:cs typeface="Times New Roman"/>
              </a:rPr>
              <a:t>l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15" dirty="0">
                <a:latin typeface="Times New Roman"/>
                <a:cs typeface="Times New Roman"/>
              </a:rPr>
              <a:t>f</a:t>
            </a:r>
            <a:r>
              <a:rPr sz="2750" spc="45" dirty="0">
                <a:latin typeface="Times New Roman"/>
                <a:cs typeface="Times New Roman"/>
              </a:rPr>
              <a:t>e</a:t>
            </a:r>
            <a:r>
              <a:rPr sz="2750" spc="-25" dirty="0">
                <a:latin typeface="Times New Roman"/>
                <a:cs typeface="Times New Roman"/>
              </a:rPr>
              <a:t>e</a:t>
            </a:r>
            <a:r>
              <a:rPr sz="2750" spc="45" dirty="0">
                <a:latin typeface="Times New Roman"/>
                <a:cs typeface="Times New Roman"/>
              </a:rPr>
              <a:t>db</a:t>
            </a:r>
            <a:r>
              <a:rPr sz="2750" spc="-25" dirty="0">
                <a:latin typeface="Times New Roman"/>
                <a:cs typeface="Times New Roman"/>
              </a:rPr>
              <a:t>a</a:t>
            </a:r>
            <a:r>
              <a:rPr sz="2750" spc="45" dirty="0">
                <a:latin typeface="Times New Roman"/>
                <a:cs typeface="Times New Roman"/>
              </a:rPr>
              <a:t>c</a:t>
            </a:r>
            <a:r>
              <a:rPr sz="2750" spc="15" dirty="0">
                <a:latin typeface="Times New Roman"/>
                <a:cs typeface="Times New Roman"/>
              </a:rPr>
              <a:t>k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55" dirty="0">
                <a:latin typeface="Times New Roman"/>
                <a:cs typeface="Times New Roman"/>
              </a:rPr>
              <a:t>t</a:t>
            </a:r>
            <a:r>
              <a:rPr sz="2750" spc="15" dirty="0">
                <a:latin typeface="Times New Roman"/>
                <a:cs typeface="Times New Roman"/>
              </a:rPr>
              <a:t>o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25" dirty="0">
                <a:latin typeface="Times New Roman"/>
                <a:cs typeface="Times New Roman"/>
              </a:rPr>
              <a:t>c</a:t>
            </a:r>
            <a:r>
              <a:rPr sz="2750" spc="50" dirty="0">
                <a:latin typeface="Times New Roman"/>
                <a:cs typeface="Times New Roman"/>
              </a:rPr>
              <a:t>a</a:t>
            </a:r>
            <a:r>
              <a:rPr sz="2750" spc="-20" dirty="0">
                <a:latin typeface="Times New Roman"/>
                <a:cs typeface="Times New Roman"/>
              </a:rPr>
              <a:t>s</a:t>
            </a:r>
            <a:r>
              <a:rPr sz="2750" spc="10" dirty="0">
                <a:latin typeface="Times New Roman"/>
                <a:cs typeface="Times New Roman"/>
              </a:rPr>
              <a:t>e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110" dirty="0">
                <a:latin typeface="Times New Roman"/>
                <a:cs typeface="Times New Roman"/>
              </a:rPr>
              <a:t>w</a:t>
            </a:r>
            <a:r>
              <a:rPr sz="2750" spc="-25" dirty="0">
                <a:latin typeface="Times New Roman"/>
                <a:cs typeface="Times New Roman"/>
              </a:rPr>
              <a:t>o</a:t>
            </a:r>
            <a:r>
              <a:rPr sz="2750" spc="55" dirty="0">
                <a:latin typeface="Times New Roman"/>
                <a:cs typeface="Times New Roman"/>
              </a:rPr>
              <a:t>r</a:t>
            </a:r>
            <a:r>
              <a:rPr sz="2750" spc="45" dirty="0">
                <a:latin typeface="Times New Roman"/>
                <a:cs typeface="Times New Roman"/>
              </a:rPr>
              <a:t>k</a:t>
            </a:r>
            <a:r>
              <a:rPr sz="2750" spc="-25" dirty="0">
                <a:latin typeface="Times New Roman"/>
                <a:cs typeface="Times New Roman"/>
              </a:rPr>
              <a:t>e</a:t>
            </a:r>
            <a:r>
              <a:rPr sz="2750" spc="10" dirty="0">
                <a:latin typeface="Times New Roman"/>
                <a:cs typeface="Times New Roman"/>
              </a:rPr>
              <a:t>r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25" dirty="0">
                <a:latin typeface="Times New Roman"/>
                <a:cs typeface="Times New Roman"/>
              </a:rPr>
              <a:t>a</a:t>
            </a:r>
            <a:r>
              <a:rPr sz="2750" spc="120" dirty="0">
                <a:latin typeface="Times New Roman"/>
                <a:cs typeface="Times New Roman"/>
              </a:rPr>
              <a:t>n</a:t>
            </a:r>
            <a:r>
              <a:rPr sz="2750" spc="15" dirty="0">
                <a:latin typeface="Times New Roman"/>
                <a:cs typeface="Times New Roman"/>
              </a:rPr>
              <a:t>d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-20" dirty="0">
                <a:latin typeface="Times New Roman"/>
                <a:cs typeface="Times New Roman"/>
              </a:rPr>
              <a:t>t</a:t>
            </a:r>
            <a:r>
              <a:rPr sz="2750" spc="45" dirty="0">
                <a:latin typeface="Times New Roman"/>
                <a:cs typeface="Times New Roman"/>
              </a:rPr>
              <a:t>h</a:t>
            </a:r>
            <a:r>
              <a:rPr sz="2750" spc="10" dirty="0">
                <a:latin typeface="Times New Roman"/>
                <a:cs typeface="Times New Roman"/>
              </a:rPr>
              <a:t>e</a:t>
            </a:r>
            <a:r>
              <a:rPr sz="2750" dirty="0">
                <a:latin typeface="Times New Roman"/>
                <a:cs typeface="Times New Roman"/>
              </a:rPr>
              <a:t>	</a:t>
            </a:r>
            <a:r>
              <a:rPr sz="2750" spc="50" dirty="0">
                <a:latin typeface="Times New Roman"/>
                <a:cs typeface="Times New Roman"/>
              </a:rPr>
              <a:t>c</a:t>
            </a:r>
            <a:r>
              <a:rPr sz="2750" spc="-20" dirty="0">
                <a:latin typeface="Times New Roman"/>
                <a:cs typeface="Times New Roman"/>
              </a:rPr>
              <a:t>li</a:t>
            </a:r>
            <a:r>
              <a:rPr sz="2750" spc="-25" dirty="0">
                <a:latin typeface="Times New Roman"/>
                <a:cs typeface="Times New Roman"/>
              </a:rPr>
              <a:t>e</a:t>
            </a:r>
            <a:r>
              <a:rPr sz="2750" spc="120" dirty="0">
                <a:latin typeface="Times New Roman"/>
                <a:cs typeface="Times New Roman"/>
              </a:rPr>
              <a:t>n</a:t>
            </a:r>
            <a:r>
              <a:rPr sz="2750" spc="5" dirty="0">
                <a:latin typeface="Times New Roman"/>
                <a:cs typeface="Times New Roman"/>
              </a:rPr>
              <a:t>t  </a:t>
            </a:r>
            <a:r>
              <a:rPr sz="2750" spc="-15" dirty="0">
                <a:latin typeface="Times New Roman"/>
                <a:cs typeface="Times New Roman"/>
              </a:rPr>
              <a:t>regarding:</a:t>
            </a:r>
            <a:endParaRPr sz="2750">
              <a:latin typeface="Times New Roman"/>
              <a:cs typeface="Times New Roman"/>
            </a:endParaRPr>
          </a:p>
          <a:p>
            <a:pPr marL="365125" indent="-353060">
              <a:lnSpc>
                <a:spcPct val="100000"/>
              </a:lnSpc>
              <a:spcBef>
                <a:spcPts val="1735"/>
              </a:spcBef>
              <a:buAutoNum type="arabicPeriod"/>
              <a:tabLst>
                <a:tab pos="365760" algn="l"/>
              </a:tabLst>
            </a:pPr>
            <a:r>
              <a:rPr sz="2750" spc="-5" dirty="0">
                <a:latin typeface="Times New Roman"/>
                <a:cs typeface="Times New Roman"/>
              </a:rPr>
              <a:t>Whether</a:t>
            </a:r>
            <a:r>
              <a:rPr sz="2750" spc="125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the</a:t>
            </a:r>
            <a:r>
              <a:rPr sz="2750" spc="35" dirty="0">
                <a:latin typeface="Times New Roman"/>
                <a:cs typeface="Times New Roman"/>
              </a:rPr>
              <a:t> </a:t>
            </a:r>
            <a:r>
              <a:rPr sz="2750" spc="-5" dirty="0">
                <a:latin typeface="Times New Roman"/>
                <a:cs typeface="Times New Roman"/>
              </a:rPr>
              <a:t>treatment</a:t>
            </a:r>
            <a:r>
              <a:rPr sz="2750" spc="190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programme</a:t>
            </a:r>
            <a:r>
              <a:rPr sz="2750" spc="270" dirty="0">
                <a:latin typeface="Times New Roman"/>
                <a:cs typeface="Times New Roman"/>
              </a:rPr>
              <a:t> </a:t>
            </a:r>
            <a:r>
              <a:rPr sz="2750" spc="-45" dirty="0">
                <a:latin typeface="Times New Roman"/>
                <a:cs typeface="Times New Roman"/>
              </a:rPr>
              <a:t>is</a:t>
            </a:r>
            <a:r>
              <a:rPr sz="2750" spc="190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succeeding</a:t>
            </a:r>
            <a:r>
              <a:rPr sz="2750" spc="27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as</a:t>
            </a:r>
            <a:r>
              <a:rPr sz="2750" spc="114" dirty="0">
                <a:latin typeface="Times New Roman"/>
                <a:cs typeface="Times New Roman"/>
              </a:rPr>
              <a:t> </a:t>
            </a:r>
            <a:r>
              <a:rPr sz="2750" spc="-30" dirty="0">
                <a:latin typeface="Times New Roman"/>
                <a:cs typeface="Times New Roman"/>
              </a:rPr>
              <a:t>desired.</a:t>
            </a:r>
            <a:endParaRPr sz="2750">
              <a:latin typeface="Times New Roman"/>
              <a:cs typeface="Times New Roman"/>
            </a:endParaRPr>
          </a:p>
          <a:p>
            <a:pPr marL="365125" indent="-353060">
              <a:lnSpc>
                <a:spcPct val="100000"/>
              </a:lnSpc>
              <a:spcBef>
                <a:spcPts val="1730"/>
              </a:spcBef>
              <a:buAutoNum type="arabicPeriod"/>
              <a:tabLst>
                <a:tab pos="365760" algn="l"/>
              </a:tabLst>
            </a:pPr>
            <a:r>
              <a:rPr sz="2750" spc="-5" dirty="0">
                <a:latin typeface="Times New Roman"/>
                <a:cs typeface="Times New Roman"/>
              </a:rPr>
              <a:t>Whether</a:t>
            </a:r>
            <a:r>
              <a:rPr sz="2750" spc="114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established</a:t>
            </a:r>
            <a:r>
              <a:rPr sz="2750" spc="325" dirty="0">
                <a:latin typeface="Times New Roman"/>
                <a:cs typeface="Times New Roman"/>
              </a:rPr>
              <a:t> </a:t>
            </a:r>
            <a:r>
              <a:rPr sz="2750" spc="-35" dirty="0">
                <a:latin typeface="Times New Roman"/>
                <a:cs typeface="Times New Roman"/>
              </a:rPr>
              <a:t>goals</a:t>
            </a:r>
            <a:r>
              <a:rPr sz="2750" spc="250" dirty="0">
                <a:latin typeface="Times New Roman"/>
                <a:cs typeface="Times New Roman"/>
              </a:rPr>
              <a:t> </a:t>
            </a:r>
            <a:r>
              <a:rPr sz="2750" dirty="0">
                <a:latin typeface="Times New Roman"/>
                <a:cs typeface="Times New Roman"/>
              </a:rPr>
              <a:t>have</a:t>
            </a:r>
            <a:r>
              <a:rPr sz="2750" spc="95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been</a:t>
            </a:r>
            <a:r>
              <a:rPr sz="2750" spc="100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achieved.</a:t>
            </a:r>
            <a:endParaRPr sz="2750">
              <a:latin typeface="Times New Roman"/>
              <a:cs typeface="Times New Roman"/>
            </a:endParaRPr>
          </a:p>
          <a:p>
            <a:pPr marL="365125" indent="-353060">
              <a:lnSpc>
                <a:spcPct val="100000"/>
              </a:lnSpc>
              <a:spcBef>
                <a:spcPts val="1730"/>
              </a:spcBef>
              <a:buAutoNum type="arabicPeriod"/>
              <a:tabLst>
                <a:tab pos="365760" algn="l"/>
                <a:tab pos="3720465" algn="l"/>
              </a:tabLst>
            </a:pPr>
            <a:r>
              <a:rPr sz="2750" spc="-5" dirty="0">
                <a:latin typeface="Times New Roman"/>
                <a:cs typeface="Times New Roman"/>
              </a:rPr>
              <a:t>Whether</a:t>
            </a:r>
            <a:r>
              <a:rPr sz="2750" spc="130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modifications	</a:t>
            </a:r>
            <a:r>
              <a:rPr sz="2750" spc="-40" dirty="0">
                <a:latin typeface="Times New Roman"/>
                <a:cs typeface="Times New Roman"/>
              </a:rPr>
              <a:t>in</a:t>
            </a:r>
            <a:r>
              <a:rPr sz="2750" spc="90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the</a:t>
            </a:r>
            <a:r>
              <a:rPr sz="2750" spc="2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programme</a:t>
            </a:r>
            <a:r>
              <a:rPr sz="2750" spc="24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are</a:t>
            </a:r>
            <a:r>
              <a:rPr sz="2750" spc="95" dirty="0">
                <a:latin typeface="Times New Roman"/>
                <a:cs typeface="Times New Roman"/>
              </a:rPr>
              <a:t> </a:t>
            </a:r>
            <a:r>
              <a:rPr sz="2750" spc="-35" dirty="0">
                <a:latin typeface="Times New Roman"/>
                <a:cs typeface="Times New Roman"/>
              </a:rPr>
              <a:t>necessary.</a:t>
            </a:r>
            <a:endParaRPr sz="2750">
              <a:latin typeface="Times New Roman"/>
              <a:cs typeface="Times New Roman"/>
            </a:endParaRPr>
          </a:p>
          <a:p>
            <a:pPr marL="365125" indent="-353060">
              <a:lnSpc>
                <a:spcPct val="100000"/>
              </a:lnSpc>
              <a:spcBef>
                <a:spcPts val="1735"/>
              </a:spcBef>
              <a:buAutoNum type="arabicPeriod"/>
              <a:tabLst>
                <a:tab pos="365760" algn="l"/>
              </a:tabLst>
            </a:pPr>
            <a:r>
              <a:rPr sz="2750" spc="-5" dirty="0">
                <a:latin typeface="Times New Roman"/>
                <a:cs typeface="Times New Roman"/>
              </a:rPr>
              <a:t>Whether</a:t>
            </a:r>
            <a:r>
              <a:rPr sz="2750" spc="120" dirty="0">
                <a:latin typeface="Times New Roman"/>
                <a:cs typeface="Times New Roman"/>
              </a:rPr>
              <a:t> </a:t>
            </a:r>
            <a:r>
              <a:rPr sz="2750" spc="10" dirty="0">
                <a:latin typeface="Times New Roman"/>
                <a:cs typeface="Times New Roman"/>
              </a:rPr>
              <a:t>the</a:t>
            </a:r>
            <a:r>
              <a:rPr sz="2750" spc="35" dirty="0">
                <a:latin typeface="Times New Roman"/>
                <a:cs typeface="Times New Roman"/>
              </a:rPr>
              <a:t> </a:t>
            </a:r>
            <a:r>
              <a:rPr sz="2750" spc="-30" dirty="0">
                <a:latin typeface="Times New Roman"/>
                <a:cs typeface="Times New Roman"/>
              </a:rPr>
              <a:t>client</a:t>
            </a:r>
            <a:r>
              <a:rPr sz="2750" spc="265" dirty="0">
                <a:latin typeface="Times New Roman"/>
                <a:cs typeface="Times New Roman"/>
              </a:rPr>
              <a:t> </a:t>
            </a:r>
            <a:r>
              <a:rPr sz="2750" spc="-45" dirty="0">
                <a:latin typeface="Times New Roman"/>
                <a:cs typeface="Times New Roman"/>
              </a:rPr>
              <a:t>is</a:t>
            </a:r>
            <a:r>
              <a:rPr sz="2750" spc="110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being</a:t>
            </a:r>
            <a:r>
              <a:rPr sz="2750" spc="175" dirty="0">
                <a:latin typeface="Times New Roman"/>
                <a:cs typeface="Times New Roman"/>
              </a:rPr>
              <a:t> </a:t>
            </a:r>
            <a:r>
              <a:rPr sz="2750" spc="-20" dirty="0">
                <a:latin typeface="Times New Roman"/>
                <a:cs typeface="Times New Roman"/>
              </a:rPr>
              <a:t>helped</a:t>
            </a:r>
            <a:r>
              <a:rPr sz="2750" spc="245" dirty="0">
                <a:latin typeface="Times New Roman"/>
                <a:cs typeface="Times New Roman"/>
              </a:rPr>
              <a:t> </a:t>
            </a:r>
            <a:r>
              <a:rPr sz="2750" spc="-40" dirty="0">
                <a:latin typeface="Times New Roman"/>
                <a:cs typeface="Times New Roman"/>
              </a:rPr>
              <a:t>in</a:t>
            </a:r>
            <a:r>
              <a:rPr sz="2750" spc="105" dirty="0">
                <a:latin typeface="Times New Roman"/>
                <a:cs typeface="Times New Roman"/>
              </a:rPr>
              <a:t> </a:t>
            </a:r>
            <a:r>
              <a:rPr sz="2750" spc="-15" dirty="0">
                <a:latin typeface="Times New Roman"/>
                <a:cs typeface="Times New Roman"/>
              </a:rPr>
              <a:t>real</a:t>
            </a:r>
            <a:r>
              <a:rPr sz="2750" spc="195" dirty="0">
                <a:latin typeface="Times New Roman"/>
                <a:cs typeface="Times New Roman"/>
              </a:rPr>
              <a:t> </a:t>
            </a:r>
            <a:r>
              <a:rPr sz="2750" spc="-10" dirty="0">
                <a:latin typeface="Times New Roman"/>
                <a:cs typeface="Times New Roman"/>
              </a:rPr>
              <a:t>sense.</a:t>
            </a:r>
            <a:endParaRPr sz="27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06064" y="308927"/>
            <a:ext cx="663829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u="none" spc="70" dirty="0">
                <a:solidFill>
                  <a:srgbClr val="001F5F"/>
                </a:solidFill>
              </a:rPr>
              <a:t>M</a:t>
            </a:r>
            <a:r>
              <a:rPr u="none" spc="-20" dirty="0">
                <a:solidFill>
                  <a:srgbClr val="001F5F"/>
                </a:solidFill>
              </a:rPr>
              <a:t>o</a:t>
            </a:r>
            <a:r>
              <a:rPr u="none" spc="-5" dirty="0">
                <a:solidFill>
                  <a:srgbClr val="001F5F"/>
                </a:solidFill>
              </a:rPr>
              <a:t>n</a:t>
            </a:r>
            <a:r>
              <a:rPr u="none" spc="-225" dirty="0">
                <a:solidFill>
                  <a:srgbClr val="001F5F"/>
                </a:solidFill>
              </a:rPr>
              <a:t>i</a:t>
            </a:r>
            <a:r>
              <a:rPr u="none" spc="-275" dirty="0">
                <a:solidFill>
                  <a:srgbClr val="001F5F"/>
                </a:solidFill>
              </a:rPr>
              <a:t>to</a:t>
            </a:r>
            <a:r>
              <a:rPr u="none" spc="-220" dirty="0">
                <a:solidFill>
                  <a:srgbClr val="001F5F"/>
                </a:solidFill>
              </a:rPr>
              <a:t>r</a:t>
            </a:r>
            <a:r>
              <a:rPr u="none" spc="-225" dirty="0">
                <a:solidFill>
                  <a:srgbClr val="001F5F"/>
                </a:solidFill>
              </a:rPr>
              <a:t>i</a:t>
            </a:r>
            <a:r>
              <a:rPr u="none" spc="-135" dirty="0">
                <a:solidFill>
                  <a:srgbClr val="001F5F"/>
                </a:solidFill>
              </a:rPr>
              <a:t>n</a:t>
            </a:r>
            <a:r>
              <a:rPr u="none" spc="140" dirty="0">
                <a:solidFill>
                  <a:srgbClr val="001F5F"/>
                </a:solidFill>
              </a:rPr>
              <a:t>g</a:t>
            </a:r>
            <a:r>
              <a:rPr u="none" spc="-45" dirty="0">
                <a:solidFill>
                  <a:srgbClr val="001F5F"/>
                </a:solidFill>
              </a:rPr>
              <a:t> </a:t>
            </a:r>
            <a:r>
              <a:rPr u="none" spc="55" dirty="0">
                <a:solidFill>
                  <a:srgbClr val="001F5F"/>
                </a:solidFill>
              </a:rPr>
              <a:t>a</a:t>
            </a:r>
            <a:r>
              <a:rPr u="none" spc="80" dirty="0">
                <a:solidFill>
                  <a:srgbClr val="001F5F"/>
                </a:solidFill>
              </a:rPr>
              <a:t>n</a:t>
            </a:r>
            <a:r>
              <a:rPr u="none" spc="140" dirty="0">
                <a:solidFill>
                  <a:srgbClr val="001F5F"/>
                </a:solidFill>
              </a:rPr>
              <a:t>d</a:t>
            </a:r>
            <a:r>
              <a:rPr u="none" spc="-45" dirty="0">
                <a:solidFill>
                  <a:srgbClr val="001F5F"/>
                </a:solidFill>
              </a:rPr>
              <a:t> </a:t>
            </a:r>
            <a:r>
              <a:rPr u="none" spc="-1110" dirty="0">
                <a:solidFill>
                  <a:srgbClr val="001F5F"/>
                </a:solidFill>
              </a:rPr>
              <a:t>E</a:t>
            </a:r>
            <a:r>
              <a:rPr sz="1800" u="none" baseline="-16203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800" u="none" spc="172" baseline="-16203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950" u="none" spc="-45" dirty="0">
                <a:solidFill>
                  <a:srgbClr val="001F5F"/>
                </a:solidFill>
              </a:rPr>
              <a:t>v</a:t>
            </a:r>
            <a:r>
              <a:rPr sz="3950" u="none" spc="10" dirty="0">
                <a:solidFill>
                  <a:srgbClr val="001F5F"/>
                </a:solidFill>
              </a:rPr>
              <a:t>a</a:t>
            </a:r>
            <a:r>
              <a:rPr sz="3950" u="none" spc="20" dirty="0">
                <a:solidFill>
                  <a:srgbClr val="001F5F"/>
                </a:solidFill>
              </a:rPr>
              <a:t>l</a:t>
            </a:r>
            <a:r>
              <a:rPr sz="3950" u="none" spc="-135" dirty="0">
                <a:solidFill>
                  <a:srgbClr val="001F5F"/>
                </a:solidFill>
              </a:rPr>
              <a:t>u</a:t>
            </a:r>
            <a:r>
              <a:rPr sz="3950" u="none" spc="-170" dirty="0">
                <a:solidFill>
                  <a:srgbClr val="001F5F"/>
                </a:solidFill>
              </a:rPr>
              <a:t>at</a:t>
            </a:r>
            <a:r>
              <a:rPr sz="3950" u="none" spc="-80" dirty="0">
                <a:solidFill>
                  <a:srgbClr val="001F5F"/>
                </a:solidFill>
              </a:rPr>
              <a:t>i</a:t>
            </a:r>
            <a:r>
              <a:rPr sz="3950" u="none" spc="-20" dirty="0">
                <a:solidFill>
                  <a:srgbClr val="001F5F"/>
                </a:solidFill>
              </a:rPr>
              <a:t>o</a:t>
            </a:r>
            <a:r>
              <a:rPr sz="3950" u="none" spc="-5" dirty="0">
                <a:solidFill>
                  <a:srgbClr val="001F5F"/>
                </a:solidFill>
              </a:rPr>
              <a:t>n</a:t>
            </a:r>
            <a:r>
              <a:rPr sz="3950" u="none" spc="-325" dirty="0">
                <a:solidFill>
                  <a:srgbClr val="001F5F"/>
                </a:solidFill>
              </a:rPr>
              <a:t>:</a:t>
            </a:r>
            <a:endParaRPr sz="39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0410" y="1086611"/>
            <a:ext cx="6496050" cy="47625"/>
          </a:xfrm>
          <a:custGeom>
            <a:avLst/>
            <a:gdLst/>
            <a:ahLst/>
            <a:cxnLst/>
            <a:rect l="l" t="t" r="r" b="b"/>
            <a:pathLst>
              <a:path w="6496050" h="47625">
                <a:moveTo>
                  <a:pt x="6496049" y="0"/>
                </a:moveTo>
                <a:lnTo>
                  <a:pt x="0" y="0"/>
                </a:lnTo>
                <a:lnTo>
                  <a:pt x="0" y="47625"/>
                </a:lnTo>
                <a:lnTo>
                  <a:pt x="6496049" y="47625"/>
                </a:lnTo>
                <a:lnTo>
                  <a:pt x="649604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18552" y="1591881"/>
            <a:ext cx="10372725" cy="39458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7620" indent="-343535" algn="just">
              <a:lnSpc>
                <a:spcPct val="150200"/>
              </a:lnSpc>
              <a:spcBef>
                <a:spcPts val="90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000" b="1" spc="-50" dirty="0">
                <a:latin typeface="Tahoma"/>
                <a:cs typeface="Tahoma"/>
              </a:rPr>
              <a:t>At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spc="-70" dirty="0">
                <a:latin typeface="Tahoma"/>
                <a:cs typeface="Tahoma"/>
              </a:rPr>
              <a:t>the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-15" dirty="0">
                <a:latin typeface="Tahoma"/>
                <a:cs typeface="Tahoma"/>
              </a:rPr>
              <a:t>end, </a:t>
            </a:r>
            <a:r>
              <a:rPr sz="2000" b="1" spc="-60" dirty="0">
                <a:latin typeface="Tahoma"/>
                <a:cs typeface="Tahoma"/>
              </a:rPr>
              <a:t>i.e.</a:t>
            </a:r>
            <a:r>
              <a:rPr sz="2000" b="1" spc="-55" dirty="0">
                <a:latin typeface="Tahoma"/>
                <a:cs typeface="Tahoma"/>
              </a:rPr>
              <a:t> </a:t>
            </a:r>
            <a:r>
              <a:rPr sz="2000" b="1" spc="-90" dirty="0">
                <a:latin typeface="Tahoma"/>
                <a:cs typeface="Tahoma"/>
              </a:rPr>
              <a:t>termination,</a:t>
            </a:r>
            <a:r>
              <a:rPr sz="2000" b="1" spc="405" dirty="0">
                <a:latin typeface="Tahoma"/>
                <a:cs typeface="Tahoma"/>
              </a:rPr>
              <a:t> </a:t>
            </a:r>
            <a:r>
              <a:rPr sz="2000" b="1" spc="-70" dirty="0">
                <a:latin typeface="Tahoma"/>
                <a:cs typeface="Tahoma"/>
              </a:rPr>
              <a:t>the </a:t>
            </a:r>
            <a:r>
              <a:rPr sz="2000" b="1" spc="-85" dirty="0">
                <a:latin typeface="Tahoma"/>
                <a:cs typeface="Tahoma"/>
              </a:rPr>
              <a:t>worker</a:t>
            </a:r>
            <a:r>
              <a:rPr sz="2000" b="1" spc="415" dirty="0">
                <a:latin typeface="Tahoma"/>
                <a:cs typeface="Tahoma"/>
              </a:rPr>
              <a:t> </a:t>
            </a:r>
            <a:r>
              <a:rPr sz="2000" b="1" spc="-55" dirty="0">
                <a:latin typeface="Tahoma"/>
                <a:cs typeface="Tahoma"/>
              </a:rPr>
              <a:t>should </a:t>
            </a:r>
            <a:r>
              <a:rPr sz="2000" b="1" spc="-50" dirty="0">
                <a:latin typeface="Tahoma"/>
                <a:cs typeface="Tahoma"/>
              </a:rPr>
              <a:t>discuss </a:t>
            </a:r>
            <a:r>
              <a:rPr sz="2000" b="1" spc="-70" dirty="0">
                <a:latin typeface="Tahoma"/>
                <a:cs typeface="Tahoma"/>
              </a:rPr>
              <a:t>the</a:t>
            </a:r>
            <a:r>
              <a:rPr sz="2000" b="1" spc="445" dirty="0">
                <a:latin typeface="Tahoma"/>
                <a:cs typeface="Tahoma"/>
              </a:rPr>
              <a:t> </a:t>
            </a:r>
            <a:r>
              <a:rPr sz="2000" b="1" spc="-55" dirty="0">
                <a:latin typeface="Tahoma"/>
                <a:cs typeface="Tahoma"/>
              </a:rPr>
              <a:t>original </a:t>
            </a:r>
            <a:r>
              <a:rPr sz="2000" b="1" spc="5" dirty="0">
                <a:latin typeface="Tahoma"/>
                <a:cs typeface="Tahoma"/>
              </a:rPr>
              <a:t>as </a:t>
            </a:r>
            <a:r>
              <a:rPr sz="2000" b="1" spc="-85" dirty="0">
                <a:latin typeface="Tahoma"/>
                <a:cs typeface="Tahoma"/>
              </a:rPr>
              <a:t>well </a:t>
            </a:r>
            <a:r>
              <a:rPr sz="2000" b="1" spc="10" dirty="0">
                <a:latin typeface="Tahoma"/>
                <a:cs typeface="Tahoma"/>
              </a:rPr>
              <a:t>as </a:t>
            </a:r>
            <a:r>
              <a:rPr sz="2000" b="1" spc="15" dirty="0">
                <a:latin typeface="Tahoma"/>
                <a:cs typeface="Tahoma"/>
              </a:rPr>
              <a:t> </a:t>
            </a:r>
            <a:r>
              <a:rPr sz="2000" b="1" spc="-40" dirty="0">
                <a:latin typeface="Tahoma"/>
                <a:cs typeface="Tahoma"/>
              </a:rPr>
              <a:t>revised </a:t>
            </a:r>
            <a:r>
              <a:rPr sz="2000" b="1" spc="-5" dirty="0">
                <a:latin typeface="Tahoma"/>
                <a:cs typeface="Tahoma"/>
              </a:rPr>
              <a:t>goals </a:t>
            </a:r>
            <a:r>
              <a:rPr sz="2000" b="1" spc="20" dirty="0">
                <a:latin typeface="Tahoma"/>
                <a:cs typeface="Tahoma"/>
              </a:rPr>
              <a:t>and </a:t>
            </a:r>
            <a:r>
              <a:rPr sz="2000" b="1" spc="-30" dirty="0">
                <a:latin typeface="Tahoma"/>
                <a:cs typeface="Tahoma"/>
              </a:rPr>
              <a:t>objectives, </a:t>
            </a:r>
            <a:r>
              <a:rPr sz="2000" b="1" spc="-15" dirty="0">
                <a:latin typeface="Tahoma"/>
                <a:cs typeface="Tahoma"/>
              </a:rPr>
              <a:t>achievements </a:t>
            </a:r>
            <a:r>
              <a:rPr sz="2000" b="1" spc="-60" dirty="0">
                <a:latin typeface="Tahoma"/>
                <a:cs typeface="Tahoma"/>
              </a:rPr>
              <a:t>during </a:t>
            </a:r>
            <a:r>
              <a:rPr sz="2000" b="1" spc="-70" dirty="0">
                <a:latin typeface="Tahoma"/>
                <a:cs typeface="Tahoma"/>
              </a:rPr>
              <a:t>the </a:t>
            </a:r>
            <a:r>
              <a:rPr sz="2000" b="1" spc="-35" dirty="0">
                <a:latin typeface="Tahoma"/>
                <a:cs typeface="Tahoma"/>
              </a:rPr>
              <a:t>helping </a:t>
            </a:r>
            <a:r>
              <a:rPr sz="2000" b="1" spc="-30" dirty="0">
                <a:latin typeface="Tahoma"/>
                <a:cs typeface="Tahoma"/>
              </a:rPr>
              <a:t>period, </a:t>
            </a:r>
            <a:r>
              <a:rPr sz="2000" b="1" spc="-70" dirty="0">
                <a:latin typeface="Tahoma"/>
                <a:cs typeface="Tahoma"/>
              </a:rPr>
              <a:t>factors </a:t>
            </a:r>
            <a:r>
              <a:rPr sz="2000" b="1" spc="-65" dirty="0">
                <a:latin typeface="Tahoma"/>
                <a:cs typeface="Tahoma"/>
              </a:rPr>
              <a:t> helpful</a:t>
            </a:r>
            <a:r>
              <a:rPr sz="2000" b="1" spc="-60" dirty="0">
                <a:latin typeface="Tahoma"/>
                <a:cs typeface="Tahoma"/>
              </a:rPr>
              <a:t> </a:t>
            </a:r>
            <a:r>
              <a:rPr sz="2000" b="1" spc="-95" dirty="0">
                <a:latin typeface="Tahoma"/>
                <a:cs typeface="Tahoma"/>
              </a:rPr>
              <a:t>or</a:t>
            </a:r>
            <a:r>
              <a:rPr sz="2000" b="1" spc="-90" dirty="0">
                <a:latin typeface="Tahoma"/>
                <a:cs typeface="Tahoma"/>
              </a:rPr>
              <a:t> </a:t>
            </a:r>
            <a:r>
              <a:rPr sz="2000" b="1" spc="-65" dirty="0">
                <a:latin typeface="Tahoma"/>
                <a:cs typeface="Tahoma"/>
              </a:rPr>
              <a:t>obstructive</a:t>
            </a:r>
            <a:r>
              <a:rPr sz="2000" b="1" spc="-60" dirty="0">
                <a:latin typeface="Tahoma"/>
                <a:cs typeface="Tahoma"/>
              </a:rPr>
              <a:t> </a:t>
            </a:r>
            <a:r>
              <a:rPr sz="2000" b="1" spc="-114" dirty="0">
                <a:latin typeface="Tahoma"/>
                <a:cs typeface="Tahoma"/>
              </a:rPr>
              <a:t>in</a:t>
            </a:r>
            <a:r>
              <a:rPr sz="2000" b="1" spc="-11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achieving </a:t>
            </a:r>
            <a:r>
              <a:rPr sz="2000" b="1" spc="-70" dirty="0">
                <a:latin typeface="Tahoma"/>
                <a:cs typeface="Tahoma"/>
              </a:rPr>
              <a:t>the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-35" dirty="0">
                <a:latin typeface="Tahoma"/>
                <a:cs typeface="Tahoma"/>
              </a:rPr>
              <a:t>objectives,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spc="45" dirty="0">
                <a:latin typeface="Tahoma"/>
                <a:cs typeface="Tahoma"/>
              </a:rPr>
              <a:t>and </a:t>
            </a:r>
            <a:r>
              <a:rPr sz="2000" b="1" spc="-70" dirty="0">
                <a:latin typeface="Tahoma"/>
                <a:cs typeface="Tahoma"/>
              </a:rPr>
              <a:t>the</a:t>
            </a:r>
            <a:r>
              <a:rPr sz="2000" b="1" spc="-65" dirty="0">
                <a:latin typeface="Tahoma"/>
                <a:cs typeface="Tahoma"/>
              </a:rPr>
              <a:t> </a:t>
            </a:r>
            <a:r>
              <a:rPr sz="2000" b="1" spc="-120" dirty="0">
                <a:latin typeface="Tahoma"/>
                <a:cs typeface="Tahoma"/>
              </a:rPr>
              <a:t>efforts</a:t>
            </a:r>
            <a:r>
              <a:rPr sz="2000" b="1" spc="-114" dirty="0">
                <a:latin typeface="Tahoma"/>
                <a:cs typeface="Tahoma"/>
              </a:rPr>
              <a:t> </a:t>
            </a:r>
            <a:r>
              <a:rPr sz="2000" b="1" spc="55" dirty="0">
                <a:latin typeface="Tahoma"/>
                <a:cs typeface="Tahoma"/>
              </a:rPr>
              <a:t>needed </a:t>
            </a:r>
            <a:r>
              <a:rPr sz="2000" b="1" spc="-90" dirty="0">
                <a:latin typeface="Tahoma"/>
                <a:cs typeface="Tahoma"/>
              </a:rPr>
              <a:t>to </a:t>
            </a:r>
            <a:r>
              <a:rPr sz="2000" b="1" spc="-85" dirty="0">
                <a:latin typeface="Tahoma"/>
                <a:cs typeface="Tahoma"/>
              </a:rPr>
              <a:t> </a:t>
            </a:r>
            <a:r>
              <a:rPr sz="2000" b="1" spc="-55" dirty="0">
                <a:latin typeface="Tahoma"/>
                <a:cs typeface="Tahoma"/>
              </a:rPr>
              <a:t>maintain</a:t>
            </a:r>
            <a:r>
              <a:rPr sz="2000" b="1" spc="-75" dirty="0">
                <a:latin typeface="Tahoma"/>
                <a:cs typeface="Tahoma"/>
              </a:rPr>
              <a:t> </a:t>
            </a:r>
            <a:r>
              <a:rPr sz="2000" b="1" spc="-70" dirty="0">
                <a:latin typeface="Tahoma"/>
                <a:cs typeface="Tahoma"/>
              </a:rPr>
              <a:t>the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b="1" spc="-30" dirty="0">
                <a:latin typeface="Tahoma"/>
                <a:cs typeface="Tahoma"/>
              </a:rPr>
              <a:t>level</a:t>
            </a:r>
            <a:r>
              <a:rPr sz="2000" b="1" spc="-15" dirty="0">
                <a:latin typeface="Tahoma"/>
                <a:cs typeface="Tahoma"/>
              </a:rPr>
              <a:t> </a:t>
            </a:r>
            <a:r>
              <a:rPr sz="2000" b="1" spc="-80" dirty="0">
                <a:latin typeface="Tahoma"/>
                <a:cs typeface="Tahoma"/>
              </a:rPr>
              <a:t>of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achievement</a:t>
            </a:r>
            <a:r>
              <a:rPr sz="2000" b="1" spc="15" dirty="0">
                <a:latin typeface="Tahoma"/>
                <a:cs typeface="Tahoma"/>
              </a:rPr>
              <a:t> </a:t>
            </a:r>
            <a:r>
              <a:rPr sz="2000" b="1" spc="45" dirty="0">
                <a:latin typeface="Tahoma"/>
                <a:cs typeface="Tahoma"/>
              </a:rPr>
              <a:t>and</a:t>
            </a:r>
            <a:r>
              <a:rPr sz="2000" b="1" spc="-120" dirty="0">
                <a:latin typeface="Tahoma"/>
                <a:cs typeface="Tahoma"/>
              </a:rPr>
              <a:t> </a:t>
            </a:r>
            <a:r>
              <a:rPr sz="2000" b="1" spc="-70" dirty="0">
                <a:latin typeface="Tahoma"/>
                <a:cs typeface="Tahoma"/>
              </a:rPr>
              <a:t>the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b="1" spc="-60" dirty="0">
                <a:latin typeface="Tahoma"/>
                <a:cs typeface="Tahoma"/>
              </a:rPr>
              <a:t>feelings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-10" dirty="0">
                <a:latin typeface="Tahoma"/>
                <a:cs typeface="Tahoma"/>
              </a:rPr>
              <a:t>aroused</a:t>
            </a:r>
            <a:r>
              <a:rPr sz="2000" b="1" spc="-114" dirty="0">
                <a:latin typeface="Tahoma"/>
                <a:cs typeface="Tahoma"/>
              </a:rPr>
              <a:t> </a:t>
            </a:r>
            <a:r>
              <a:rPr sz="2000" b="1" spc="50" dirty="0">
                <a:latin typeface="Tahoma"/>
                <a:cs typeface="Tahoma"/>
              </a:rPr>
              <a:t>by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spc="-10" dirty="0">
                <a:latin typeface="Tahoma"/>
                <a:cs typeface="Tahoma"/>
              </a:rPr>
              <a:t>disengagement.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ahoma"/>
              <a:cs typeface="Tahoma"/>
            </a:endParaRPr>
          </a:p>
          <a:p>
            <a:pPr marL="355600" marR="5080" indent="-343535" algn="just">
              <a:lnSpc>
                <a:spcPct val="150200"/>
              </a:lnSpc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000" b="1" spc="-10" dirty="0">
                <a:latin typeface="Arial"/>
                <a:cs typeface="Arial"/>
              </a:rPr>
              <a:t>Termination </a:t>
            </a:r>
            <a:r>
              <a:rPr sz="2000" b="1" spc="30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-5" dirty="0">
                <a:latin typeface="Arial"/>
                <a:cs typeface="Arial"/>
              </a:rPr>
              <a:t>helping </a:t>
            </a:r>
            <a:r>
              <a:rPr sz="2000" b="1" spc="5" dirty="0">
                <a:latin typeface="Arial"/>
                <a:cs typeface="Arial"/>
              </a:rPr>
              <a:t>process brings </a:t>
            </a:r>
            <a:r>
              <a:rPr sz="2000" b="1" spc="-5" dirty="0">
                <a:latin typeface="Arial"/>
                <a:cs typeface="Arial"/>
              </a:rPr>
              <a:t>up </a:t>
            </a:r>
            <a:r>
              <a:rPr sz="2000" b="1" spc="30" dirty="0">
                <a:latin typeface="Arial"/>
                <a:cs typeface="Arial"/>
              </a:rPr>
              <a:t>in </a:t>
            </a:r>
            <a:r>
              <a:rPr sz="2000" b="1" spc="-10" dirty="0">
                <a:latin typeface="Arial"/>
                <a:cs typeface="Arial"/>
              </a:rPr>
              <a:t>both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10" dirty="0">
                <a:latin typeface="Arial"/>
                <a:cs typeface="Arial"/>
              </a:rPr>
              <a:t>case </a:t>
            </a:r>
            <a:r>
              <a:rPr sz="2000" b="1" spc="-5" dirty="0">
                <a:latin typeface="Arial"/>
                <a:cs typeface="Arial"/>
              </a:rPr>
              <a:t>worker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b="1" spc="-5" dirty="0">
                <a:latin typeface="Arial"/>
                <a:cs typeface="Arial"/>
              </a:rPr>
              <a:t>client(s) 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many</a:t>
            </a:r>
            <a:r>
              <a:rPr sz="2000" b="1" spc="2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feelings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10" dirty="0">
                <a:latin typeface="Calibri"/>
                <a:cs typeface="Calibri"/>
              </a:rPr>
              <a:t>–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Arial"/>
                <a:cs typeface="Arial"/>
              </a:rPr>
              <a:t>both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positive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5" dirty="0">
                <a:latin typeface="Arial"/>
                <a:cs typeface="Arial"/>
              </a:rPr>
              <a:t> negative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10" dirty="0">
                <a:latin typeface="Calibri"/>
                <a:cs typeface="Calibri"/>
              </a:rPr>
              <a:t>–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Arial"/>
                <a:cs typeface="Arial"/>
              </a:rPr>
              <a:t>which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must</a:t>
            </a:r>
            <a:r>
              <a:rPr sz="2000" b="1" spc="2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be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verbalized</a:t>
            </a:r>
            <a:r>
              <a:rPr sz="2000" b="1" spc="-5" dirty="0">
                <a:latin typeface="Arial"/>
                <a:cs typeface="Arial"/>
              </a:rPr>
              <a:t> and 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discussed.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44470" y="522224"/>
            <a:ext cx="6572250" cy="6324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u="none" spc="-420" dirty="0">
                <a:solidFill>
                  <a:srgbClr val="001F5F"/>
                </a:solidFill>
              </a:rPr>
              <a:t>F</a:t>
            </a:r>
            <a:r>
              <a:rPr u="none" spc="-95" dirty="0">
                <a:solidFill>
                  <a:srgbClr val="001F5F"/>
                </a:solidFill>
              </a:rPr>
              <a:t>o</a:t>
            </a:r>
            <a:r>
              <a:rPr u="none" spc="-30" dirty="0">
                <a:solidFill>
                  <a:srgbClr val="001F5F"/>
                </a:solidFill>
              </a:rPr>
              <a:t>l</a:t>
            </a:r>
            <a:r>
              <a:rPr u="none" spc="-225" dirty="0">
                <a:solidFill>
                  <a:srgbClr val="001F5F"/>
                </a:solidFill>
              </a:rPr>
              <a:t>l</a:t>
            </a:r>
            <a:r>
              <a:rPr u="none" spc="-100" dirty="0">
                <a:solidFill>
                  <a:srgbClr val="001F5F"/>
                </a:solidFill>
              </a:rPr>
              <a:t>o</a:t>
            </a:r>
            <a:r>
              <a:rPr u="none" spc="-155" dirty="0">
                <a:solidFill>
                  <a:srgbClr val="001F5F"/>
                </a:solidFill>
              </a:rPr>
              <a:t>w</a:t>
            </a:r>
            <a:r>
              <a:rPr u="none" spc="-60" dirty="0">
                <a:solidFill>
                  <a:srgbClr val="001F5F"/>
                </a:solidFill>
              </a:rPr>
              <a:t>-</a:t>
            </a:r>
            <a:r>
              <a:rPr u="none" spc="-135" dirty="0">
                <a:solidFill>
                  <a:srgbClr val="001F5F"/>
                </a:solidFill>
              </a:rPr>
              <a:t>u</a:t>
            </a:r>
            <a:r>
              <a:rPr u="none" spc="140" dirty="0">
                <a:solidFill>
                  <a:srgbClr val="001F5F"/>
                </a:solidFill>
              </a:rPr>
              <a:t>p</a:t>
            </a:r>
            <a:r>
              <a:rPr u="none" spc="114" dirty="0">
                <a:solidFill>
                  <a:srgbClr val="001F5F"/>
                </a:solidFill>
              </a:rPr>
              <a:t> </a:t>
            </a:r>
            <a:r>
              <a:rPr u="none" spc="50" dirty="0">
                <a:solidFill>
                  <a:srgbClr val="001F5F"/>
                </a:solidFill>
              </a:rPr>
              <a:t>a</a:t>
            </a:r>
            <a:r>
              <a:rPr u="none" spc="70" dirty="0">
                <a:solidFill>
                  <a:srgbClr val="001F5F"/>
                </a:solidFill>
              </a:rPr>
              <a:t>n</a:t>
            </a:r>
            <a:r>
              <a:rPr u="none" spc="140" dirty="0">
                <a:solidFill>
                  <a:srgbClr val="001F5F"/>
                </a:solidFill>
              </a:rPr>
              <a:t>d</a:t>
            </a:r>
            <a:r>
              <a:rPr u="none" spc="-40" dirty="0">
                <a:solidFill>
                  <a:srgbClr val="001F5F"/>
                </a:solidFill>
              </a:rPr>
              <a:t> </a:t>
            </a:r>
            <a:r>
              <a:rPr u="none" spc="-770" dirty="0">
                <a:solidFill>
                  <a:srgbClr val="001F5F"/>
                </a:solidFill>
              </a:rPr>
              <a:t>T</a:t>
            </a:r>
            <a:r>
              <a:rPr u="none" spc="-555" dirty="0">
                <a:solidFill>
                  <a:srgbClr val="001F5F"/>
                </a:solidFill>
              </a:rPr>
              <a:t>e</a:t>
            </a:r>
            <a:r>
              <a:rPr sz="1800" u="none" baseline="625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sz="1800" u="none" spc="127" baseline="625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950" u="none" spc="-155" dirty="0">
                <a:solidFill>
                  <a:srgbClr val="001F5F"/>
                </a:solidFill>
              </a:rPr>
              <a:t>r</a:t>
            </a:r>
            <a:r>
              <a:rPr sz="3950" u="none" spc="-310" dirty="0">
                <a:solidFill>
                  <a:srgbClr val="001F5F"/>
                </a:solidFill>
              </a:rPr>
              <a:t>m</a:t>
            </a:r>
            <a:r>
              <a:rPr sz="3950" u="none" spc="-220" dirty="0">
                <a:solidFill>
                  <a:srgbClr val="001F5F"/>
                </a:solidFill>
              </a:rPr>
              <a:t>i</a:t>
            </a:r>
            <a:r>
              <a:rPr sz="3950" u="none" spc="-135" dirty="0">
                <a:solidFill>
                  <a:srgbClr val="001F5F"/>
                </a:solidFill>
              </a:rPr>
              <a:t>n</a:t>
            </a:r>
            <a:r>
              <a:rPr sz="3950" u="none" spc="-170" dirty="0">
                <a:solidFill>
                  <a:srgbClr val="001F5F"/>
                </a:solidFill>
              </a:rPr>
              <a:t>at</a:t>
            </a:r>
            <a:r>
              <a:rPr sz="3950" u="none" spc="-75" dirty="0">
                <a:solidFill>
                  <a:srgbClr val="001F5F"/>
                </a:solidFill>
              </a:rPr>
              <a:t>i</a:t>
            </a:r>
            <a:r>
              <a:rPr sz="3950" u="none" spc="-25" dirty="0">
                <a:solidFill>
                  <a:srgbClr val="001F5F"/>
                </a:solidFill>
              </a:rPr>
              <a:t>on</a:t>
            </a:r>
            <a:endParaRPr sz="39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-120" dirty="0"/>
              <a:t>Follow-up</a:t>
            </a:r>
            <a:r>
              <a:rPr spc="110" dirty="0"/>
              <a:t> </a:t>
            </a:r>
            <a:r>
              <a:rPr spc="85" dirty="0"/>
              <a:t>and</a:t>
            </a:r>
            <a:r>
              <a:rPr spc="-45" dirty="0"/>
              <a:t> </a:t>
            </a:r>
            <a:r>
              <a:rPr spc="-140" dirty="0"/>
              <a:t>Termination……..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7744" y="1803336"/>
            <a:ext cx="10372725" cy="3568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6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20" dirty="0">
                <a:latin typeface="Arial"/>
                <a:cs typeface="Arial"/>
              </a:rPr>
              <a:t>Follow-up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40" dirty="0">
                <a:latin typeface="Arial"/>
                <a:cs typeface="Arial"/>
              </a:rPr>
              <a:t>done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help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client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maintain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improvement.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Arial"/>
              <a:cs typeface="Arial"/>
            </a:endParaRPr>
          </a:p>
          <a:p>
            <a:pPr marL="355600" marR="1180465" indent="-343535">
              <a:lnSpc>
                <a:spcPct val="150200"/>
              </a:lnSpc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7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40" dirty="0">
                <a:latin typeface="Arial"/>
                <a:cs typeface="Arial"/>
              </a:rPr>
              <a:t>During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follow-up,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client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is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helped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discuss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problems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he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faces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in </a:t>
            </a:r>
            <a:r>
              <a:rPr sz="2000" b="1" spc="3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maintaining</a:t>
            </a:r>
            <a:r>
              <a:rPr sz="2000" b="1" spc="-22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improvement.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355600" marR="5080" indent="-343535">
              <a:lnSpc>
                <a:spcPct val="100000"/>
              </a:lnSpc>
              <a:spcBef>
                <a:spcPts val="1605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-5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5" dirty="0">
                <a:latin typeface="Arial"/>
                <a:cs typeface="Arial"/>
              </a:rPr>
              <a:t>Work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is </a:t>
            </a:r>
            <a:r>
              <a:rPr sz="2000" b="1" spc="20" dirty="0">
                <a:latin typeface="Arial"/>
                <a:cs typeface="Arial"/>
              </a:rPr>
              <a:t>done </a:t>
            </a:r>
            <a:r>
              <a:rPr sz="2000" b="1" dirty="0">
                <a:latin typeface="Arial"/>
                <a:cs typeface="Arial"/>
              </a:rPr>
              <a:t>with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 </a:t>
            </a:r>
            <a:r>
              <a:rPr sz="2000" b="1" spc="10" dirty="0">
                <a:latin typeface="Arial"/>
                <a:cs typeface="Arial"/>
              </a:rPr>
              <a:t>people</a:t>
            </a:r>
            <a:r>
              <a:rPr sz="2000" b="1" spc="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significant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for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his </a:t>
            </a:r>
            <a:r>
              <a:rPr sz="2000" b="1" dirty="0">
                <a:latin typeface="Arial"/>
                <a:cs typeface="Arial"/>
              </a:rPr>
              <a:t>improved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social</a:t>
            </a:r>
            <a:r>
              <a:rPr sz="2000" b="1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functioning.</a:t>
            </a:r>
            <a:r>
              <a:rPr sz="2000" b="1" spc="-5" dirty="0">
                <a:latin typeface="Arial"/>
                <a:cs typeface="Arial"/>
              </a:rPr>
              <a:t> </a:t>
            </a:r>
            <a:r>
              <a:rPr sz="2000" b="1" spc="40" dirty="0">
                <a:latin typeface="Arial"/>
                <a:cs typeface="Arial"/>
              </a:rPr>
              <a:t>If 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required,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he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referred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the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proper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source</a:t>
            </a:r>
            <a:r>
              <a:rPr sz="2000" b="1" spc="-25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for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needed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services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and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help.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7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60" dirty="0">
                <a:latin typeface="Arial"/>
                <a:cs typeface="Arial"/>
              </a:rPr>
              <a:t>The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follow-up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should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be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planned</a:t>
            </a:r>
            <a:r>
              <a:rPr sz="2000" b="1" spc="-204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on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5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diminishing</a:t>
            </a:r>
            <a:r>
              <a:rPr sz="2000" b="1" spc="-22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basis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spc="10" dirty="0">
                <a:latin typeface="Calibri"/>
                <a:cs typeface="Calibri"/>
              </a:rPr>
              <a:t>–</a:t>
            </a:r>
            <a:r>
              <a:rPr sz="2000" b="1" spc="114" dirty="0">
                <a:latin typeface="Calibri"/>
                <a:cs typeface="Calibri"/>
              </a:rPr>
              <a:t> </a:t>
            </a:r>
            <a:r>
              <a:rPr sz="2000" b="1" spc="10" dirty="0">
                <a:latin typeface="Arial"/>
                <a:cs typeface="Arial"/>
              </a:rPr>
              <a:t>after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66255" y="706437"/>
            <a:ext cx="6794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8792"/>
            <a:ext cx="7813040" cy="369332"/>
          </a:xfrm>
        </p:spPr>
        <p:txBody>
          <a:bodyPr/>
          <a:lstStyle/>
          <a:p>
            <a:r>
              <a:rPr lang="en-GB" sz="2400" dirty="0" smtClean="0"/>
              <a:t>References </a:t>
            </a:r>
            <a:endParaRPr lang="en-IN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234" y="533400"/>
            <a:ext cx="9701530" cy="6460331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Gordon </a:t>
            </a:r>
            <a:r>
              <a:rPr lang="en-GB" sz="2000" b="0" dirty="0"/>
              <a:t>, Hamilton,(1940) Theory And Practice Of Social Case Work: Columbia University Press.: New York School of Social Work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Hollis</a:t>
            </a:r>
            <a:r>
              <a:rPr lang="en-GB" sz="2000" b="0" dirty="0"/>
              <a:t>, Florence (1964) Case Work - A Psychosocial Therapy, Random House, NY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Mathew</a:t>
            </a:r>
            <a:r>
              <a:rPr lang="en-GB" sz="2000" b="0" dirty="0"/>
              <a:t>, Grace (1992) An Introduction to Social Case Work Bombay; Tata Institute of Social Sciences, Mumbai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err="1" smtClean="0"/>
              <a:t>Misra</a:t>
            </a:r>
            <a:r>
              <a:rPr lang="en-GB" sz="2000" b="0" dirty="0"/>
              <a:t>. P.D. (1994) Social Work: Philosophy and Methods. </a:t>
            </a:r>
            <a:r>
              <a:rPr lang="en-GB" sz="2000" b="0" dirty="0" err="1"/>
              <a:t>InterIndia</a:t>
            </a:r>
            <a:r>
              <a:rPr lang="en-GB" sz="2000" b="0" dirty="0"/>
              <a:t> Publications, New Delhi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Perlman</a:t>
            </a:r>
            <a:r>
              <a:rPr lang="en-GB" sz="2000" b="0" dirty="0"/>
              <a:t>, Helen H (1973) Social Case Work - A Problem solving process, University of Chicago Press, Chicago. (16th)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Robert</a:t>
            </a:r>
            <a:r>
              <a:rPr lang="en-GB" sz="2000" b="0" dirty="0"/>
              <a:t>, &amp; Robert Nee (1970), Theories of social case work, (</a:t>
            </a:r>
            <a:r>
              <a:rPr lang="en-GB" sz="2000" b="0" dirty="0" err="1"/>
              <a:t>ed</a:t>
            </a:r>
            <a:r>
              <a:rPr lang="en-GB" sz="2000" b="0" dirty="0"/>
              <a:t>) University of Chicago </a:t>
            </a:r>
            <a:r>
              <a:rPr lang="en-GB" sz="2000" b="0" dirty="0" err="1"/>
              <a:t>Press,Chicago</a:t>
            </a:r>
            <a:r>
              <a:rPr lang="en-GB" sz="2000" b="0" dirty="0"/>
              <a:t>.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err="1" smtClean="0"/>
              <a:t>Samalley</a:t>
            </a:r>
            <a:r>
              <a:rPr lang="en-GB" sz="2000" b="0" dirty="0"/>
              <a:t>, Ruth Elizabeth (1971), Theory of Social Work Practice; Columbia </a:t>
            </a:r>
            <a:r>
              <a:rPr lang="en-GB" sz="2000" b="0" dirty="0" err="1"/>
              <a:t>Univ.press</a:t>
            </a:r>
            <a:r>
              <a:rPr lang="en-GB" sz="2000" b="0" dirty="0"/>
              <a:t>, NY.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err="1" smtClean="0"/>
              <a:t>Sundel</a:t>
            </a:r>
            <a:r>
              <a:rPr lang="en-GB" sz="2000" b="0" dirty="0" smtClean="0"/>
              <a:t> </a:t>
            </a:r>
            <a:r>
              <a:rPr lang="en-GB" sz="2000" b="0" dirty="0"/>
              <a:t>and </a:t>
            </a:r>
            <a:r>
              <a:rPr lang="en-GB" sz="2000" b="0" dirty="0" err="1"/>
              <a:t>Sundel</a:t>
            </a:r>
            <a:r>
              <a:rPr lang="en-GB" sz="2000" b="0" dirty="0"/>
              <a:t> (1999) Behaviour Modification in the Human Services, Sage, Newbury Park.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err="1" smtClean="0"/>
              <a:t>Timms</a:t>
            </a:r>
            <a:r>
              <a:rPr lang="en-GB" sz="2000" b="0" dirty="0"/>
              <a:t>, Noel (1964), Social Case Work : Principles and practices, Rutledge and Kegan Paul., London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Trevithick </a:t>
            </a:r>
            <a:r>
              <a:rPr lang="en-GB" sz="2000" b="0" dirty="0"/>
              <a:t>(2005) Social Work Skills, A Practice Hand Book, Open University Press, London. </a:t>
            </a:r>
            <a:endParaRPr lang="en-GB" sz="2000" b="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000" b="0" dirty="0" err="1" smtClean="0"/>
              <a:t>Upadhyay</a:t>
            </a:r>
            <a:r>
              <a:rPr lang="en-GB" sz="2000" b="0" dirty="0"/>
              <a:t>, R.K (2003) Social Case Work, </a:t>
            </a:r>
            <a:r>
              <a:rPr lang="en-GB" sz="2000" b="0" dirty="0" err="1"/>
              <a:t>Rawat</a:t>
            </a:r>
            <a:r>
              <a:rPr lang="en-GB" sz="2000" b="0" dirty="0"/>
              <a:t>, Jaipur</a:t>
            </a:r>
            <a:endParaRPr lang="en-IN" sz="2000" b="0" dirty="0"/>
          </a:p>
        </p:txBody>
      </p:sp>
    </p:spTree>
    <p:extLst>
      <p:ext uri="{BB962C8B-B14F-4D97-AF65-F5344CB8AC3E}">
        <p14:creationId xmlns:p14="http://schemas.microsoft.com/office/powerpoint/2010/main" val="26038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0479" y="2453893"/>
            <a:ext cx="791146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3600" b="0" u="none" spc="95" dirty="0" smtClean="0">
                <a:latin typeface="Trebuchet MS"/>
                <a:cs typeface="Trebuchet MS"/>
              </a:rPr>
              <a:t>THANKS</a:t>
            </a:r>
            <a:endParaRPr sz="3600" dirty="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604" y="648335"/>
            <a:ext cx="506984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u="none" spc="25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3200" u="none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20" dirty="0">
                <a:solidFill>
                  <a:srgbClr val="000000"/>
                </a:solidFill>
                <a:latin typeface="Arial"/>
                <a:cs typeface="Arial"/>
              </a:rPr>
              <a:t>areas</a:t>
            </a:r>
            <a:r>
              <a:rPr sz="3200" u="none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-5" dirty="0">
                <a:solidFill>
                  <a:srgbClr val="000000"/>
                </a:solidFill>
                <a:latin typeface="Arial"/>
                <a:cs typeface="Arial"/>
              </a:rPr>
              <a:t>for</a:t>
            </a:r>
            <a:r>
              <a:rPr sz="3200" u="none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dirty="0">
                <a:solidFill>
                  <a:srgbClr val="000000"/>
                </a:solidFill>
                <a:latin typeface="Arial"/>
                <a:cs typeface="Arial"/>
              </a:rPr>
              <a:t>probing</a:t>
            </a:r>
            <a:r>
              <a:rPr sz="3200" u="none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15" dirty="0">
                <a:solidFill>
                  <a:srgbClr val="000000"/>
                </a:solidFill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705" y="1842769"/>
            <a:ext cx="10369550" cy="39693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6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10" dirty="0">
                <a:latin typeface="Arial"/>
                <a:cs typeface="Arial"/>
              </a:rPr>
              <a:t>The</a:t>
            </a:r>
            <a:r>
              <a:rPr sz="2000" b="1" spc="3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stage</a:t>
            </a:r>
            <a:r>
              <a:rPr sz="2000" b="1" spc="28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of</a:t>
            </a:r>
            <a:r>
              <a:rPr sz="2000" b="1" spc="27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the</a:t>
            </a:r>
            <a:r>
              <a:rPr sz="2000" b="1" spc="27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problem</a:t>
            </a:r>
            <a:r>
              <a:rPr sz="2000" b="1" spc="35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27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which</a:t>
            </a:r>
            <a:r>
              <a:rPr sz="2000" b="1" spc="3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the</a:t>
            </a:r>
            <a:r>
              <a:rPr sz="2000" b="1" spc="27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person,</a:t>
            </a:r>
            <a:r>
              <a:rPr sz="2000" b="1" spc="3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through</a:t>
            </a:r>
            <a:r>
              <a:rPr sz="2000" b="1" spc="32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whom,</a:t>
            </a:r>
            <a:r>
              <a:rPr sz="2000" b="1" spc="2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38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the</a:t>
            </a:r>
            <a:r>
              <a:rPr sz="2000" b="1" spc="2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reasons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655"/>
              </a:spcBef>
            </a:pPr>
            <a:r>
              <a:rPr sz="2000" b="1" spc="50" dirty="0">
                <a:latin typeface="Arial"/>
                <a:cs typeface="Arial"/>
              </a:rPr>
              <a:t>b</a:t>
            </a:r>
            <a:r>
              <a:rPr sz="2000" b="1" spc="15" dirty="0">
                <a:latin typeface="Arial"/>
                <a:cs typeface="Arial"/>
              </a:rPr>
              <a:t>eca</a:t>
            </a:r>
            <a:r>
              <a:rPr sz="2000" b="1" spc="50" dirty="0">
                <a:latin typeface="Arial"/>
                <a:cs typeface="Arial"/>
              </a:rPr>
              <a:t>u</a:t>
            </a:r>
            <a:r>
              <a:rPr sz="2000" b="1" spc="15" dirty="0">
                <a:latin typeface="Arial"/>
                <a:cs typeface="Arial"/>
              </a:rPr>
              <a:t>se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w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5" dirty="0">
                <a:latin typeface="Arial"/>
                <a:cs typeface="Arial"/>
              </a:rPr>
              <a:t>c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5" dirty="0">
                <a:latin typeface="Arial"/>
                <a:cs typeface="Arial"/>
              </a:rPr>
              <a:t>,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c</a:t>
            </a:r>
            <a:r>
              <a:rPr sz="2000" b="1" spc="45" dirty="0">
                <a:latin typeface="Arial"/>
                <a:cs typeface="Arial"/>
              </a:rPr>
              <a:t>o</a:t>
            </a:r>
            <a:r>
              <a:rPr sz="2000" b="1" spc="165" dirty="0">
                <a:latin typeface="Arial"/>
                <a:cs typeface="Arial"/>
              </a:rPr>
              <a:t>m</a:t>
            </a:r>
            <a:r>
              <a:rPr sz="2000" b="1" spc="-65" dirty="0">
                <a:latin typeface="Arial"/>
                <a:cs typeface="Arial"/>
              </a:rPr>
              <a:t>e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15" dirty="0">
                <a:latin typeface="Arial"/>
                <a:cs typeface="Arial"/>
              </a:rPr>
              <a:t>o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45" dirty="0">
                <a:latin typeface="Arial"/>
                <a:cs typeface="Arial"/>
              </a:rPr>
              <a:t>g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c</a:t>
            </a:r>
            <a:r>
              <a:rPr sz="2000" b="1" spc="-135" dirty="0">
                <a:latin typeface="Arial"/>
                <a:cs typeface="Arial"/>
              </a:rPr>
              <a:t>y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marR="5715" indent="-342900">
              <a:lnSpc>
                <a:spcPct val="169000"/>
              </a:lnSpc>
              <a:spcBef>
                <a:spcPts val="75"/>
              </a:spcBef>
              <a:tabLst>
                <a:tab pos="965200" algn="l"/>
                <a:tab pos="1889760" algn="l"/>
                <a:tab pos="2280920" algn="l"/>
                <a:tab pos="3348354" algn="l"/>
                <a:tab pos="3949065" algn="l"/>
                <a:tab pos="4396740" algn="l"/>
                <a:tab pos="5464810" algn="l"/>
                <a:tab pos="5855335" algn="l"/>
                <a:tab pos="6370320" algn="l"/>
                <a:tab pos="7599680" algn="l"/>
                <a:tab pos="8200390" algn="l"/>
                <a:tab pos="8734425" algn="l"/>
                <a:tab pos="9601835" algn="l"/>
                <a:tab pos="9982835" algn="l"/>
              </a:tabLst>
            </a:pPr>
            <a:r>
              <a:rPr sz="2000" spc="-19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50" dirty="0">
                <a:latin typeface="Arial"/>
                <a:cs typeface="Arial"/>
              </a:rPr>
              <a:t>T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-30" dirty="0">
                <a:latin typeface="Arial"/>
                <a:cs typeface="Arial"/>
              </a:rPr>
              <a:t>u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-65" dirty="0">
                <a:latin typeface="Arial"/>
                <a:cs typeface="Arial"/>
              </a:rPr>
              <a:t>e</a:t>
            </a:r>
            <a:r>
              <a:rPr sz="2000" b="1" spc="-25" dirty="0">
                <a:latin typeface="Arial"/>
                <a:cs typeface="Arial"/>
              </a:rPr>
              <a:t>q</a:t>
            </a:r>
            <a:r>
              <a:rPr sz="2000" b="1" spc="50" dirty="0">
                <a:latin typeface="Arial"/>
                <a:cs typeface="Arial"/>
              </a:rPr>
              <a:t>u</a:t>
            </a:r>
            <a:r>
              <a:rPr sz="2000" b="1" spc="10" dirty="0">
                <a:latin typeface="Arial"/>
                <a:cs typeface="Arial"/>
              </a:rPr>
              <a:t>est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30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d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ts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-60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-70" dirty="0">
                <a:latin typeface="Arial"/>
                <a:cs typeface="Arial"/>
              </a:rPr>
              <a:t>t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15" dirty="0">
                <a:latin typeface="Arial"/>
                <a:cs typeface="Arial"/>
              </a:rPr>
              <a:t>n</a:t>
            </a:r>
            <a:r>
              <a:rPr sz="2000" b="1" dirty="0">
                <a:latin typeface="Arial"/>
                <a:cs typeface="Arial"/>
              </a:rPr>
              <a:t>	t</a:t>
            </a:r>
            <a:r>
              <a:rPr sz="2000" b="1" spc="15" dirty="0">
                <a:latin typeface="Arial"/>
                <a:cs typeface="Arial"/>
              </a:rPr>
              <a:t>o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25" dirty="0">
                <a:latin typeface="Arial"/>
                <a:cs typeface="Arial"/>
              </a:rPr>
              <a:t>h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25" dirty="0">
                <a:latin typeface="Arial"/>
                <a:cs typeface="Arial"/>
              </a:rPr>
              <a:t>p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-25" dirty="0">
                <a:latin typeface="Arial"/>
                <a:cs typeface="Arial"/>
              </a:rPr>
              <a:t>ob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-65" dirty="0">
                <a:latin typeface="Arial"/>
                <a:cs typeface="Arial"/>
              </a:rPr>
              <a:t>e</a:t>
            </a:r>
            <a:r>
              <a:rPr sz="2000" b="1" spc="90" dirty="0">
                <a:latin typeface="Arial"/>
                <a:cs typeface="Arial"/>
              </a:rPr>
              <a:t>m</a:t>
            </a:r>
            <a:r>
              <a:rPr sz="2000" b="1" spc="5" dirty="0">
                <a:latin typeface="Arial"/>
                <a:cs typeface="Arial"/>
              </a:rPr>
              <a:t>,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65" dirty="0">
                <a:latin typeface="Arial"/>
                <a:cs typeface="Arial"/>
              </a:rPr>
              <a:t>a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d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70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15" dirty="0">
                <a:latin typeface="Arial"/>
                <a:cs typeface="Arial"/>
              </a:rPr>
              <a:t>c</a:t>
            </a:r>
            <a:r>
              <a:rPr sz="2000" b="1" spc="-65" dirty="0">
                <a:latin typeface="Arial"/>
                <a:cs typeface="Arial"/>
              </a:rPr>
              <a:t>a</a:t>
            </a:r>
            <a:r>
              <a:rPr sz="2000" b="1" spc="45" dirty="0">
                <a:latin typeface="Arial"/>
                <a:cs typeface="Arial"/>
              </a:rPr>
              <a:t>u</a:t>
            </a:r>
            <a:r>
              <a:rPr sz="2000" b="1" spc="15" dirty="0">
                <a:latin typeface="Arial"/>
                <a:cs typeface="Arial"/>
              </a:rPr>
              <a:t>se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dirty="0">
                <a:latin typeface="Arial"/>
                <a:cs typeface="Arial"/>
              </a:rPr>
              <a:t>	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s  </a:t>
            </a:r>
            <a:r>
              <a:rPr sz="2000" b="1" spc="25" dirty="0">
                <a:latin typeface="Arial"/>
                <a:cs typeface="Arial"/>
              </a:rPr>
              <a:t>problem,</a:t>
            </a:r>
            <a:r>
              <a:rPr sz="2000" b="1" spc="-22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as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the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client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sees.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7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30" dirty="0">
                <a:latin typeface="Arial"/>
                <a:cs typeface="Arial"/>
              </a:rPr>
              <a:t>Does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request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relate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directly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his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needs/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problems.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6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35" dirty="0">
                <a:latin typeface="Arial"/>
                <a:cs typeface="Arial"/>
              </a:rPr>
              <a:t>His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adjustment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his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social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functions</a:t>
            </a:r>
            <a:r>
              <a:rPr sz="2000" b="1" spc="-24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in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job,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family,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000" spc="-19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12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state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hi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ph</a:t>
            </a:r>
            <a:r>
              <a:rPr sz="2000" b="1" spc="15" dirty="0">
                <a:latin typeface="Arial"/>
                <a:cs typeface="Arial"/>
              </a:rPr>
              <a:t>ys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cal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d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165" dirty="0">
                <a:latin typeface="Arial"/>
                <a:cs typeface="Arial"/>
              </a:rPr>
              <a:t>m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10" dirty="0">
                <a:latin typeface="Arial"/>
                <a:cs typeface="Arial"/>
              </a:rPr>
              <a:t>tal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ea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6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35" dirty="0">
                <a:latin typeface="Arial"/>
                <a:cs typeface="Arial"/>
              </a:rPr>
              <a:t>His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appearance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including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dress,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etc.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in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his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first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meeting.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3503" y="854710"/>
            <a:ext cx="750062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u="none" spc="25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3200" u="none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15" dirty="0">
                <a:solidFill>
                  <a:srgbClr val="000000"/>
                </a:solidFill>
                <a:latin typeface="Arial"/>
                <a:cs typeface="Arial"/>
              </a:rPr>
              <a:t>areas</a:t>
            </a:r>
            <a:r>
              <a:rPr sz="3200" u="none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-5" dirty="0">
                <a:solidFill>
                  <a:srgbClr val="000000"/>
                </a:solidFill>
                <a:latin typeface="Arial"/>
                <a:cs typeface="Arial"/>
              </a:rPr>
              <a:t>for</a:t>
            </a:r>
            <a:r>
              <a:rPr sz="3200" u="none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dirty="0">
                <a:solidFill>
                  <a:srgbClr val="000000"/>
                </a:solidFill>
                <a:latin typeface="Arial"/>
                <a:cs typeface="Arial"/>
              </a:rPr>
              <a:t>probing</a:t>
            </a:r>
            <a:r>
              <a:rPr sz="3200" u="none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20" dirty="0">
                <a:solidFill>
                  <a:srgbClr val="000000"/>
                </a:solidFill>
                <a:latin typeface="Arial"/>
                <a:cs typeface="Arial"/>
              </a:rPr>
              <a:t>are</a:t>
            </a:r>
            <a:r>
              <a:rPr sz="3200" u="none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dirty="0">
                <a:solidFill>
                  <a:srgbClr val="000000"/>
                </a:solidFill>
                <a:latin typeface="Arial"/>
                <a:cs typeface="Arial"/>
              </a:rPr>
              <a:t>continued….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705" y="1894903"/>
            <a:ext cx="10365105" cy="34442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7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35" dirty="0">
                <a:latin typeface="Arial"/>
                <a:cs typeface="Arial"/>
              </a:rPr>
              <a:t>His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personal</a:t>
            </a:r>
            <a:r>
              <a:rPr sz="2000" b="1" spc="-21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and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social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resources</a:t>
            </a:r>
            <a:r>
              <a:rPr sz="2000" b="1" spc="-24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including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material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and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financial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position.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000" spc="-19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-25" dirty="0">
                <a:latin typeface="Arial"/>
                <a:cs typeface="Arial"/>
              </a:rPr>
              <a:t>A</a:t>
            </a:r>
            <a:r>
              <a:rPr sz="2000" b="1" spc="50" dirty="0">
                <a:latin typeface="Arial"/>
                <a:cs typeface="Arial"/>
              </a:rPr>
              <a:t>pp</a:t>
            </a: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0" dirty="0">
                <a:latin typeface="Arial"/>
                <a:cs typeface="Arial"/>
              </a:rPr>
              <a:t>op</a:t>
            </a:r>
            <a:r>
              <a:rPr sz="2000" b="1" spc="-30" dirty="0">
                <a:latin typeface="Arial"/>
                <a:cs typeface="Arial"/>
              </a:rPr>
              <a:t>r</a:t>
            </a:r>
            <a:r>
              <a:rPr sz="2000" b="1" spc="40" dirty="0">
                <a:latin typeface="Arial"/>
                <a:cs typeface="Arial"/>
              </a:rPr>
              <a:t>i</a:t>
            </a:r>
            <a:r>
              <a:rPr sz="2000" b="1" spc="-60" dirty="0">
                <a:latin typeface="Arial"/>
                <a:cs typeface="Arial"/>
              </a:rPr>
              <a:t>a</a:t>
            </a:r>
            <a:r>
              <a:rPr sz="2000" b="1" spc="10" dirty="0">
                <a:latin typeface="Arial"/>
                <a:cs typeface="Arial"/>
              </a:rPr>
              <a:t>te</a:t>
            </a:r>
            <a:r>
              <a:rPr sz="2000" b="1" spc="-20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ess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d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10" dirty="0">
                <a:latin typeface="Arial"/>
                <a:cs typeface="Arial"/>
              </a:rPr>
              <a:t>te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ty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fee</a:t>
            </a:r>
            <a:r>
              <a:rPr sz="2000" b="1" spc="35" dirty="0">
                <a:latin typeface="Arial"/>
                <a:cs typeface="Arial"/>
              </a:rPr>
              <a:t>li</a:t>
            </a:r>
            <a:r>
              <a:rPr sz="2000" b="1" spc="50" dirty="0">
                <a:latin typeface="Arial"/>
                <a:cs typeface="Arial"/>
              </a:rPr>
              <a:t>ng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6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30" dirty="0">
                <a:latin typeface="Arial"/>
                <a:cs typeface="Arial"/>
              </a:rPr>
              <a:t>Nature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of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defense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mechanisms</a:t>
            </a:r>
            <a:r>
              <a:rPr sz="2000" b="1" spc="-17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he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frequently</a:t>
            </a:r>
            <a:r>
              <a:rPr sz="2000" b="1" spc="-16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uses.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000" spc="-195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000" spc="-17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50" dirty="0">
                <a:latin typeface="Arial"/>
                <a:cs typeface="Arial"/>
              </a:rPr>
              <a:t>L</a:t>
            </a:r>
            <a:r>
              <a:rPr sz="2000" b="1" spc="10" dirty="0">
                <a:latin typeface="Arial"/>
                <a:cs typeface="Arial"/>
              </a:rPr>
              <a:t>evel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spc="165" dirty="0">
                <a:latin typeface="Arial"/>
                <a:cs typeface="Arial"/>
              </a:rPr>
              <a:t>m</a:t>
            </a:r>
            <a:r>
              <a:rPr sz="2000" b="1" spc="45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vat</a:t>
            </a:r>
            <a:r>
              <a:rPr sz="2000" b="1" spc="-40" dirty="0">
                <a:latin typeface="Arial"/>
                <a:cs typeface="Arial"/>
              </a:rPr>
              <a:t>i</a:t>
            </a:r>
            <a:r>
              <a:rPr sz="2000" b="1" spc="-25" dirty="0">
                <a:latin typeface="Arial"/>
                <a:cs typeface="Arial"/>
              </a:rPr>
              <a:t>o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,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ho</a:t>
            </a:r>
            <a:r>
              <a:rPr sz="2000" b="1" spc="20" dirty="0">
                <a:latin typeface="Arial"/>
                <a:cs typeface="Arial"/>
              </a:rPr>
              <a:t>w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qu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5" dirty="0">
                <a:latin typeface="Arial"/>
                <a:cs typeface="Arial"/>
              </a:rPr>
              <a:t>ck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15" dirty="0">
                <a:latin typeface="Arial"/>
                <a:cs typeface="Arial"/>
              </a:rPr>
              <a:t>y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wa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10" dirty="0">
                <a:latin typeface="Arial"/>
                <a:cs typeface="Arial"/>
              </a:rPr>
              <a:t>ts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</a:t>
            </a:r>
            <a:r>
              <a:rPr sz="2000" b="1" spc="15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g</a:t>
            </a:r>
            <a:r>
              <a:rPr sz="2000" b="1" spc="10" dirty="0">
                <a:latin typeface="Arial"/>
                <a:cs typeface="Arial"/>
              </a:rPr>
              <a:t>et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40" dirty="0">
                <a:latin typeface="Arial"/>
                <a:cs typeface="Arial"/>
              </a:rPr>
              <a:t>ri</a:t>
            </a:r>
            <a:r>
              <a:rPr sz="2000" b="1" spc="15" dirty="0">
                <a:latin typeface="Arial"/>
                <a:cs typeface="Arial"/>
              </a:rPr>
              <a:t>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hi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45" dirty="0">
                <a:latin typeface="Arial"/>
                <a:cs typeface="Arial"/>
              </a:rPr>
              <a:t>r</a:t>
            </a:r>
            <a:r>
              <a:rPr sz="2000" b="1" spc="50" dirty="0">
                <a:latin typeface="Arial"/>
                <a:cs typeface="Arial"/>
              </a:rPr>
              <a:t>ob</a:t>
            </a:r>
            <a:r>
              <a:rPr sz="2000" b="1" spc="40" dirty="0">
                <a:latin typeface="Arial"/>
                <a:cs typeface="Arial"/>
              </a:rPr>
              <a:t>l</a:t>
            </a:r>
            <a:r>
              <a:rPr sz="2000" b="1" spc="-60" dirty="0">
                <a:latin typeface="Arial"/>
                <a:cs typeface="Arial"/>
              </a:rPr>
              <a:t>e</a:t>
            </a:r>
            <a:r>
              <a:rPr sz="2000" b="1" spc="20" dirty="0">
                <a:latin typeface="Arial"/>
                <a:cs typeface="Arial"/>
              </a:rPr>
              <a:t>m</a:t>
            </a:r>
            <a:r>
              <a:rPr sz="2000" b="1" spc="10" dirty="0">
                <a:latin typeface="Arial"/>
                <a:cs typeface="Arial"/>
              </a:rPr>
              <a:t>s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7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30" dirty="0">
                <a:latin typeface="Arial"/>
                <a:cs typeface="Arial"/>
              </a:rPr>
              <a:t>Nature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of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family,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its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status,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values,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relationship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pattern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within</a:t>
            </a:r>
            <a:r>
              <a:rPr sz="2000" b="1" spc="-204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the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family,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20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000" spc="36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000" b="1" spc="5" dirty="0">
                <a:latin typeface="Arial"/>
                <a:cs typeface="Arial"/>
              </a:rPr>
              <a:t>Reactions</a:t>
            </a:r>
            <a:r>
              <a:rPr sz="2000" b="1" spc="114" dirty="0">
                <a:latin typeface="Arial"/>
                <a:cs typeface="Arial"/>
              </a:rPr>
              <a:t> </a:t>
            </a:r>
            <a:r>
              <a:rPr sz="2000" b="1" spc="-30" dirty="0">
                <a:latin typeface="Arial"/>
                <a:cs typeface="Arial"/>
              </a:rPr>
              <a:t>to</a:t>
            </a:r>
            <a:r>
              <a:rPr sz="2000" b="1" spc="1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the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worker</a:t>
            </a:r>
            <a:r>
              <a:rPr sz="2000" b="1" spc="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seeking</a:t>
            </a:r>
            <a:r>
              <a:rPr sz="2000" b="1" spc="8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help</a:t>
            </a:r>
            <a:r>
              <a:rPr sz="2000" b="1" spc="160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from</a:t>
            </a:r>
            <a:r>
              <a:rPr sz="2000" b="1" spc="1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the</a:t>
            </a:r>
            <a:r>
              <a:rPr sz="2000" b="1" spc="4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agency</a:t>
            </a:r>
            <a:r>
              <a:rPr sz="2000" b="1" spc="125" dirty="0">
                <a:latin typeface="Arial"/>
                <a:cs typeface="Arial"/>
              </a:rPr>
              <a:t> </a:t>
            </a:r>
            <a:r>
              <a:rPr sz="2000" b="1" spc="-25" dirty="0">
                <a:latin typeface="Arial"/>
                <a:cs typeface="Arial"/>
              </a:rPr>
              <a:t>and</a:t>
            </a:r>
            <a:r>
              <a:rPr sz="2000" b="1" spc="15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sex</a:t>
            </a:r>
            <a:r>
              <a:rPr sz="2000" b="1" spc="4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of</a:t>
            </a:r>
            <a:r>
              <a:rPr sz="2000" b="1" spc="125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caseworker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655"/>
              </a:spcBef>
            </a:pPr>
            <a:r>
              <a:rPr sz="2000" b="1" spc="20" dirty="0">
                <a:latin typeface="Arial"/>
                <a:cs typeface="Arial"/>
              </a:rPr>
              <a:t>w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o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w</a:t>
            </a:r>
            <a:r>
              <a:rPr sz="2000" b="1" spc="30" dirty="0">
                <a:latin typeface="Arial"/>
                <a:cs typeface="Arial"/>
              </a:rPr>
              <a:t>i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5" dirty="0">
                <a:latin typeface="Arial"/>
                <a:cs typeface="Arial"/>
              </a:rPr>
              <a:t>l</a:t>
            </a:r>
            <a:r>
              <a:rPr sz="2000" b="1" spc="-140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b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40" dirty="0">
                <a:latin typeface="Arial"/>
                <a:cs typeface="Arial"/>
              </a:rPr>
              <a:t>u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ta</a:t>
            </a:r>
            <a:r>
              <a:rPr sz="2000" b="1" spc="40" dirty="0">
                <a:latin typeface="Arial"/>
                <a:cs typeface="Arial"/>
              </a:rPr>
              <a:t>b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7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75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15" dirty="0">
                <a:latin typeface="Arial"/>
                <a:cs typeface="Arial"/>
              </a:rPr>
              <a:t>p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</a:t>
            </a:r>
            <a:r>
              <a:rPr sz="2000" b="1" spc="45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45" dirty="0">
                <a:latin typeface="Arial"/>
                <a:cs typeface="Arial"/>
              </a:rPr>
              <a:t>p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40" dirty="0">
                <a:latin typeface="Arial"/>
                <a:cs typeface="Arial"/>
              </a:rPr>
              <a:t>o</a:t>
            </a:r>
            <a:r>
              <a:rPr sz="2000" b="1" spc="6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7170" y="648335"/>
            <a:ext cx="848423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u="heavy" spc="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Psycho-Social study</a:t>
            </a:r>
            <a:r>
              <a:rPr sz="2750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750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(</a:t>
            </a:r>
            <a:r>
              <a:rPr sz="2750" u="heavy" spc="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750" u="heavy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Exploration</a:t>
            </a:r>
            <a:r>
              <a:rPr sz="2750" u="heavy" spc="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750" u="heavy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/</a:t>
            </a:r>
            <a:r>
              <a:rPr sz="2750" u="heavy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750" u="heavy" spc="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Investigation):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705" y="1562417"/>
            <a:ext cx="10372725" cy="95440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 algn="just">
              <a:lnSpc>
                <a:spcPct val="101699"/>
              </a:lnSpc>
              <a:spcBef>
                <a:spcPts val="85"/>
              </a:spcBef>
            </a:pPr>
            <a:r>
              <a:rPr sz="2000" b="1" i="1" spc="5" dirty="0">
                <a:latin typeface="Arial"/>
                <a:cs typeface="Arial"/>
              </a:rPr>
              <a:t>Psycho </a:t>
            </a:r>
            <a:r>
              <a:rPr sz="2000" b="1" i="1" spc="10" dirty="0">
                <a:latin typeface="Calibri"/>
                <a:cs typeface="Calibri"/>
              </a:rPr>
              <a:t>– </a:t>
            </a:r>
            <a:r>
              <a:rPr sz="2000" b="1" i="1" spc="-5" dirty="0">
                <a:latin typeface="Arial"/>
                <a:cs typeface="Arial"/>
              </a:rPr>
              <a:t>Social study </a:t>
            </a:r>
            <a:r>
              <a:rPr sz="2000" b="1" i="1" spc="-10" dirty="0">
                <a:latin typeface="Arial"/>
                <a:cs typeface="Arial"/>
              </a:rPr>
              <a:t>is </a:t>
            </a:r>
            <a:r>
              <a:rPr sz="2000" b="1" i="1" dirty="0">
                <a:latin typeface="Arial"/>
                <a:cs typeface="Arial"/>
              </a:rPr>
              <a:t>the </a:t>
            </a:r>
            <a:r>
              <a:rPr sz="2000" b="1" i="1" spc="-15" dirty="0">
                <a:latin typeface="Arial"/>
                <a:cs typeface="Arial"/>
              </a:rPr>
              <a:t>initial </a:t>
            </a:r>
            <a:r>
              <a:rPr sz="2000" b="1" i="1" dirty="0">
                <a:latin typeface="Arial"/>
                <a:cs typeface="Arial"/>
              </a:rPr>
              <a:t>assessment </a:t>
            </a:r>
            <a:r>
              <a:rPr sz="2000" b="1" i="1" spc="-10" dirty="0">
                <a:latin typeface="Arial"/>
                <a:cs typeface="Arial"/>
              </a:rPr>
              <a:t>of </a:t>
            </a:r>
            <a:r>
              <a:rPr sz="2000" b="1" i="1" spc="-5" dirty="0">
                <a:latin typeface="Arial"/>
                <a:cs typeface="Arial"/>
              </a:rPr>
              <a:t>client</a:t>
            </a:r>
            <a:r>
              <a:rPr sz="2000" b="1" i="1" spc="-5" dirty="0">
                <a:latin typeface="Calibri"/>
                <a:cs typeface="Calibri"/>
              </a:rPr>
              <a:t>’</a:t>
            </a:r>
            <a:r>
              <a:rPr sz="2000" b="1" i="1" spc="-5" dirty="0">
                <a:latin typeface="Arial"/>
                <a:cs typeface="Arial"/>
              </a:rPr>
              <a:t>s </a:t>
            </a:r>
            <a:r>
              <a:rPr sz="2000" b="1" i="1" spc="-10" dirty="0">
                <a:latin typeface="Arial"/>
                <a:cs typeface="Arial"/>
              </a:rPr>
              <a:t>current, </a:t>
            </a:r>
            <a:r>
              <a:rPr sz="2000" b="1" i="1" spc="-5" dirty="0">
                <a:latin typeface="Arial"/>
                <a:cs typeface="Arial"/>
              </a:rPr>
              <a:t>relevant </a:t>
            </a:r>
            <a:r>
              <a:rPr sz="2000" b="1" i="1" spc="-20" dirty="0">
                <a:latin typeface="Arial"/>
                <a:cs typeface="Arial"/>
              </a:rPr>
              <a:t>past </a:t>
            </a:r>
            <a:r>
              <a:rPr sz="2000" b="1" i="1" dirty="0">
                <a:latin typeface="Arial"/>
                <a:cs typeface="Arial"/>
              </a:rPr>
              <a:t>and </a:t>
            </a:r>
            <a:r>
              <a:rPr sz="2000" b="1" i="1" spc="5" dirty="0">
                <a:latin typeface="Arial"/>
                <a:cs typeface="Arial"/>
              </a:rPr>
              <a:t> </a:t>
            </a:r>
            <a:r>
              <a:rPr sz="2000" b="1" i="1" spc="-15" dirty="0">
                <a:latin typeface="Arial"/>
                <a:cs typeface="Arial"/>
              </a:rPr>
              <a:t>possible</a:t>
            </a:r>
            <a:r>
              <a:rPr sz="2000" b="1" i="1" spc="-10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future</a:t>
            </a:r>
            <a:r>
              <a:rPr sz="2000" b="1" i="1" spc="5" dirty="0">
                <a:latin typeface="Arial"/>
                <a:cs typeface="Arial"/>
              </a:rPr>
              <a:t> </a:t>
            </a:r>
            <a:r>
              <a:rPr sz="2000" b="1" i="1" spc="15" dirty="0">
                <a:latin typeface="Arial"/>
                <a:cs typeface="Arial"/>
              </a:rPr>
              <a:t>modes</a:t>
            </a:r>
            <a:r>
              <a:rPr sz="2000" b="1" i="1" spc="20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of</a:t>
            </a:r>
            <a:r>
              <a:rPr sz="2000" b="1" i="1" spc="-5" dirty="0">
                <a:latin typeface="Arial"/>
                <a:cs typeface="Arial"/>
              </a:rPr>
              <a:t> adaptation</a:t>
            </a:r>
            <a:r>
              <a:rPr sz="2000" b="1" i="1" dirty="0">
                <a:latin typeface="Arial"/>
                <a:cs typeface="Arial"/>
              </a:rPr>
              <a:t> </a:t>
            </a:r>
            <a:r>
              <a:rPr sz="2000" b="1" i="1" spc="10" dirty="0">
                <a:latin typeface="Arial"/>
                <a:cs typeface="Arial"/>
              </a:rPr>
              <a:t>to</a:t>
            </a:r>
            <a:r>
              <a:rPr sz="2000" b="1" i="1" spc="1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stressful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situations</a:t>
            </a:r>
            <a:r>
              <a:rPr sz="2000" b="1" i="1" spc="-5" dirty="0">
                <a:latin typeface="Arial"/>
                <a:cs typeface="Arial"/>
              </a:rPr>
              <a:t> </a:t>
            </a:r>
            <a:r>
              <a:rPr sz="2000" b="1" i="1" dirty="0">
                <a:latin typeface="Arial"/>
                <a:cs typeface="Arial"/>
              </a:rPr>
              <a:t>and</a:t>
            </a:r>
            <a:r>
              <a:rPr sz="2000" b="1" i="1" spc="5" dirty="0">
                <a:latin typeface="Arial"/>
                <a:cs typeface="Arial"/>
              </a:rPr>
              <a:t> </a:t>
            </a:r>
            <a:r>
              <a:rPr sz="2000" b="1" i="1" spc="15" dirty="0">
                <a:latin typeface="Arial"/>
                <a:cs typeface="Arial"/>
              </a:rPr>
              <a:t>normal</a:t>
            </a:r>
            <a:r>
              <a:rPr sz="2000" b="1" i="1" spc="20" dirty="0">
                <a:latin typeface="Arial"/>
                <a:cs typeface="Arial"/>
              </a:rPr>
              <a:t> </a:t>
            </a:r>
            <a:r>
              <a:rPr sz="2000" b="1" i="1" spc="-20" dirty="0">
                <a:latin typeface="Arial"/>
                <a:cs typeface="Arial"/>
              </a:rPr>
              <a:t>living </a:t>
            </a:r>
            <a:r>
              <a:rPr sz="2000" b="1" i="1" spc="-15" dirty="0">
                <a:latin typeface="Arial"/>
                <a:cs typeface="Arial"/>
              </a:rPr>
              <a:t> </a:t>
            </a:r>
            <a:r>
              <a:rPr sz="2000" b="1" i="1" spc="-10" dirty="0">
                <a:latin typeface="Arial"/>
                <a:cs typeface="Arial"/>
              </a:rPr>
              <a:t>situations.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575" y="2466657"/>
            <a:ext cx="920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Calibri"/>
                <a:cs typeface="Calibri"/>
              </a:rPr>
              <a:t>“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1239" y="2811399"/>
            <a:ext cx="8806180" cy="2957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spc="-5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tools</a:t>
            </a:r>
            <a:r>
              <a:rPr sz="2400" b="1" spc="-6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used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20" dirty="0">
                <a:latin typeface="Arial"/>
                <a:cs typeface="Arial"/>
              </a:rPr>
              <a:t>by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case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worker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for</a:t>
            </a:r>
            <a:r>
              <a:rPr sz="2400" b="1" spc="45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collecting</a:t>
            </a:r>
            <a:r>
              <a:rPr sz="2400" b="1" spc="-180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the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relevant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400" b="1" spc="5" dirty="0">
                <a:latin typeface="Arial"/>
                <a:cs typeface="Arial"/>
              </a:rPr>
              <a:t>information</a:t>
            </a:r>
            <a:r>
              <a:rPr sz="2400" b="1" spc="-140" dirty="0">
                <a:latin typeface="Arial"/>
                <a:cs typeface="Arial"/>
              </a:rPr>
              <a:t> </a:t>
            </a:r>
            <a:r>
              <a:rPr sz="2400" b="1" spc="15" dirty="0">
                <a:latin typeface="Arial"/>
                <a:cs typeface="Arial"/>
              </a:rPr>
              <a:t>are: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Arial"/>
              <a:cs typeface="Arial"/>
            </a:endParaRPr>
          </a:p>
          <a:p>
            <a:pPr marL="346075" indent="-334010">
              <a:lnSpc>
                <a:spcPct val="100000"/>
              </a:lnSpc>
              <a:buAutoNum type="arabicPeriod"/>
              <a:tabLst>
                <a:tab pos="346710" algn="l"/>
              </a:tabLst>
            </a:pPr>
            <a:r>
              <a:rPr sz="2400" b="1" spc="-5" dirty="0">
                <a:latin typeface="Arial"/>
                <a:cs typeface="Arial"/>
              </a:rPr>
              <a:t>Interview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guide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10" dirty="0">
                <a:latin typeface="Arial"/>
                <a:cs typeface="Arial"/>
              </a:rPr>
              <a:t>and</a:t>
            </a:r>
            <a:r>
              <a:rPr sz="2400" b="1" spc="3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schedule.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345440" indent="-333375">
              <a:lnSpc>
                <a:spcPct val="100000"/>
              </a:lnSpc>
              <a:buAutoNum type="arabicPeriod"/>
              <a:tabLst>
                <a:tab pos="346075" algn="l"/>
              </a:tabLst>
            </a:pPr>
            <a:r>
              <a:rPr sz="2400" b="1" spc="30" dirty="0">
                <a:latin typeface="Arial"/>
                <a:cs typeface="Arial"/>
              </a:rPr>
              <a:t>Life</a:t>
            </a:r>
            <a:r>
              <a:rPr sz="2400" b="1" spc="-165" dirty="0">
                <a:latin typeface="Arial"/>
                <a:cs typeface="Arial"/>
              </a:rPr>
              <a:t> </a:t>
            </a:r>
            <a:r>
              <a:rPr sz="2400" b="1" spc="5" dirty="0">
                <a:latin typeface="Arial"/>
                <a:cs typeface="Arial"/>
              </a:rPr>
              <a:t>chart.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/>
            </a:pPr>
            <a:endParaRPr sz="2500">
              <a:latin typeface="Arial"/>
              <a:cs typeface="Arial"/>
            </a:endParaRPr>
          </a:p>
          <a:p>
            <a:pPr marL="345440" indent="-333375">
              <a:lnSpc>
                <a:spcPct val="100000"/>
              </a:lnSpc>
              <a:buAutoNum type="arabicPeriod"/>
              <a:tabLst>
                <a:tab pos="346075" algn="l"/>
              </a:tabLst>
            </a:pPr>
            <a:r>
              <a:rPr sz="2400" b="1" spc="-15" dirty="0">
                <a:latin typeface="Arial"/>
                <a:cs typeface="Arial"/>
              </a:rPr>
              <a:t>Video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8894" y="638810"/>
            <a:ext cx="9614535" cy="101409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65"/>
              </a:spcBef>
            </a:pPr>
            <a:r>
              <a:rPr sz="3200" u="none" spc="5" dirty="0">
                <a:solidFill>
                  <a:srgbClr val="000000"/>
                </a:solidFill>
                <a:latin typeface="Arial"/>
                <a:cs typeface="Arial"/>
              </a:rPr>
              <a:t>Perlman</a:t>
            </a:r>
            <a:r>
              <a:rPr sz="3200" u="none" spc="3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5" dirty="0">
                <a:solidFill>
                  <a:srgbClr val="000000"/>
                </a:solidFill>
                <a:latin typeface="Arial"/>
                <a:cs typeface="Arial"/>
              </a:rPr>
              <a:t>has</a:t>
            </a:r>
            <a:r>
              <a:rPr sz="3200" u="none" spc="3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-5" dirty="0">
                <a:solidFill>
                  <a:srgbClr val="000000"/>
                </a:solidFill>
                <a:latin typeface="Arial"/>
                <a:cs typeface="Arial"/>
              </a:rPr>
              <a:t>given</a:t>
            </a:r>
            <a:r>
              <a:rPr sz="3200" u="none" spc="3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-5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3200" u="none" spc="39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5" dirty="0">
                <a:solidFill>
                  <a:srgbClr val="000000"/>
                </a:solidFill>
                <a:latin typeface="Arial"/>
                <a:cs typeface="Arial"/>
              </a:rPr>
              <a:t>following</a:t>
            </a:r>
            <a:r>
              <a:rPr sz="3200" u="none" spc="3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-10" dirty="0">
                <a:solidFill>
                  <a:srgbClr val="000000"/>
                </a:solidFill>
                <a:latin typeface="Arial"/>
                <a:cs typeface="Arial"/>
              </a:rPr>
              <a:t>contents</a:t>
            </a:r>
            <a:r>
              <a:rPr sz="3200" u="none" spc="3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3200" u="none" spc="3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-5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sz="3200" u="none" spc="-8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15" dirty="0">
                <a:solidFill>
                  <a:srgbClr val="000000"/>
                </a:solidFill>
                <a:latin typeface="Arial"/>
                <a:cs typeface="Arial"/>
              </a:rPr>
              <a:t>case</a:t>
            </a:r>
            <a:r>
              <a:rPr sz="3200" u="none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spc="40" dirty="0">
                <a:solidFill>
                  <a:srgbClr val="000000"/>
                </a:solidFill>
                <a:latin typeface="Arial"/>
                <a:cs typeface="Arial"/>
              </a:rPr>
              <a:t>work</a:t>
            </a:r>
            <a:r>
              <a:rPr sz="3200" u="none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u="none" dirty="0">
                <a:solidFill>
                  <a:srgbClr val="000000"/>
                </a:solidFill>
                <a:latin typeface="Arial"/>
                <a:cs typeface="Arial"/>
              </a:rPr>
              <a:t>study: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6410" y="2007933"/>
            <a:ext cx="10023475" cy="323024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00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2000" b="1" spc="12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n</a:t>
            </a:r>
            <a:r>
              <a:rPr sz="2000" b="1" spc="10" dirty="0">
                <a:latin typeface="Arial"/>
                <a:cs typeface="Arial"/>
              </a:rPr>
              <a:t>at</a:t>
            </a:r>
            <a:r>
              <a:rPr sz="2000" b="1" spc="50" dirty="0">
                <a:latin typeface="Arial"/>
                <a:cs typeface="Arial"/>
              </a:rPr>
              <a:t>u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15" dirty="0">
                <a:latin typeface="Arial"/>
                <a:cs typeface="Arial"/>
              </a:rPr>
              <a:t>ese</a:t>
            </a:r>
            <a:r>
              <a:rPr sz="2000" b="1" spc="50" dirty="0">
                <a:latin typeface="Arial"/>
                <a:cs typeface="Arial"/>
              </a:rPr>
              <a:t>n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g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-25" dirty="0">
                <a:latin typeface="Arial"/>
                <a:cs typeface="Arial"/>
              </a:rPr>
              <a:t>b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-65" dirty="0">
                <a:latin typeface="Arial"/>
                <a:cs typeface="Arial"/>
              </a:rPr>
              <a:t>e</a:t>
            </a:r>
            <a:r>
              <a:rPr sz="2000" b="1" spc="20" dirty="0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2000" b="1" spc="12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s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0" dirty="0">
                <a:latin typeface="Arial"/>
                <a:cs typeface="Arial"/>
              </a:rPr>
              <a:t>gn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15" dirty="0">
                <a:latin typeface="Arial"/>
                <a:cs typeface="Arial"/>
              </a:rPr>
              <a:t>ca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ce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50" dirty="0">
                <a:latin typeface="Arial"/>
                <a:cs typeface="Arial"/>
              </a:rPr>
              <a:t>ob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-65" dirty="0">
                <a:latin typeface="Arial"/>
                <a:cs typeface="Arial"/>
              </a:rPr>
              <a:t>e</a:t>
            </a:r>
            <a:r>
              <a:rPr sz="2000" b="1" spc="15" dirty="0">
                <a:latin typeface="Arial"/>
                <a:cs typeface="Arial"/>
              </a:rPr>
              <a:t>m.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2000" b="1" spc="12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ca</a:t>
            </a:r>
            <a:r>
              <a:rPr sz="2000" b="1" spc="50" dirty="0">
                <a:latin typeface="Arial"/>
                <a:cs typeface="Arial"/>
              </a:rPr>
              <a:t>u</a:t>
            </a:r>
            <a:r>
              <a:rPr sz="2000" b="1" spc="10" dirty="0">
                <a:latin typeface="Arial"/>
                <a:cs typeface="Arial"/>
              </a:rPr>
              <a:t>se(s),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on</a:t>
            </a:r>
            <a:r>
              <a:rPr sz="2000" b="1" spc="10" dirty="0">
                <a:latin typeface="Arial"/>
                <a:cs typeface="Arial"/>
              </a:rPr>
              <a:t>set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50" dirty="0">
                <a:latin typeface="Arial"/>
                <a:cs typeface="Arial"/>
              </a:rPr>
              <a:t>n</a:t>
            </a:r>
            <a:r>
              <a:rPr sz="2000" b="1" spc="15" dirty="0">
                <a:latin typeface="Arial"/>
                <a:cs typeface="Arial"/>
              </a:rPr>
              <a:t>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15" dirty="0">
                <a:latin typeface="Arial"/>
                <a:cs typeface="Arial"/>
              </a:rPr>
              <a:t>ec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-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ta</a:t>
            </a:r>
            <a:r>
              <a:rPr sz="2000" b="1" spc="-25" dirty="0">
                <a:latin typeface="Arial"/>
                <a:cs typeface="Arial"/>
              </a:rPr>
              <a:t>n</a:t>
            </a:r>
            <a:r>
              <a:rPr sz="2000" b="1" spc="10" dirty="0">
                <a:latin typeface="Arial"/>
                <a:cs typeface="Arial"/>
              </a:rPr>
              <a:t>ts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5" dirty="0">
                <a:latin typeface="Arial"/>
                <a:cs typeface="Arial"/>
              </a:rPr>
              <a:t>f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50" dirty="0">
                <a:latin typeface="Arial"/>
                <a:cs typeface="Arial"/>
              </a:rPr>
              <a:t>ob</a:t>
            </a:r>
            <a:r>
              <a:rPr sz="2000" b="1" spc="35" dirty="0">
                <a:latin typeface="Arial"/>
                <a:cs typeface="Arial"/>
              </a:rPr>
              <a:t>l</a:t>
            </a:r>
            <a:r>
              <a:rPr sz="2000" b="1" spc="-65" dirty="0">
                <a:latin typeface="Arial"/>
                <a:cs typeface="Arial"/>
              </a:rPr>
              <a:t>e</a:t>
            </a:r>
            <a:r>
              <a:rPr sz="2000" b="1" spc="15" dirty="0">
                <a:latin typeface="Arial"/>
                <a:cs typeface="Arial"/>
              </a:rPr>
              <a:t>m.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2000" b="1" spc="125" dirty="0">
                <a:latin typeface="Arial"/>
                <a:cs typeface="Arial"/>
              </a:rPr>
              <a:t>T</a:t>
            </a:r>
            <a:r>
              <a:rPr sz="2000" b="1" spc="50" dirty="0">
                <a:latin typeface="Arial"/>
                <a:cs typeface="Arial"/>
              </a:rPr>
              <a:t>h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eff</a:t>
            </a:r>
            <a:r>
              <a:rPr sz="2000" b="1" spc="50" dirty="0">
                <a:latin typeface="Arial"/>
                <a:cs typeface="Arial"/>
              </a:rPr>
              <a:t>o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10" dirty="0">
                <a:latin typeface="Arial"/>
                <a:cs typeface="Arial"/>
              </a:rPr>
              <a:t>ts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65" dirty="0">
                <a:latin typeface="Arial"/>
                <a:cs typeface="Arial"/>
              </a:rPr>
              <a:t>m</a:t>
            </a:r>
            <a:r>
              <a:rPr sz="2000" b="1" spc="15" dirty="0">
                <a:latin typeface="Arial"/>
                <a:cs typeface="Arial"/>
              </a:rPr>
              <a:t>a</a:t>
            </a:r>
            <a:r>
              <a:rPr sz="2000" b="1" spc="50" dirty="0">
                <a:latin typeface="Arial"/>
                <a:cs typeface="Arial"/>
              </a:rPr>
              <a:t>d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c</a:t>
            </a:r>
            <a:r>
              <a:rPr sz="2000" b="1" spc="50" dirty="0">
                <a:latin typeface="Arial"/>
                <a:cs typeface="Arial"/>
              </a:rPr>
              <a:t>op</a:t>
            </a:r>
            <a:r>
              <a:rPr sz="2000" b="1" spc="15" dirty="0">
                <a:latin typeface="Arial"/>
                <a:cs typeface="Arial"/>
              </a:rPr>
              <a:t>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w</a:t>
            </a:r>
            <a:r>
              <a:rPr sz="2000" b="1" spc="35" dirty="0">
                <a:latin typeface="Arial"/>
                <a:cs typeface="Arial"/>
              </a:rPr>
              <a:t>i</a:t>
            </a:r>
            <a:r>
              <a:rPr sz="2000" b="1" spc="10" dirty="0">
                <a:latin typeface="Arial"/>
                <a:cs typeface="Arial"/>
              </a:rPr>
              <a:t>th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50" dirty="0">
                <a:latin typeface="Arial"/>
                <a:cs typeface="Arial"/>
              </a:rPr>
              <a:t>p</a:t>
            </a:r>
            <a:r>
              <a:rPr sz="2000" b="1" spc="40" dirty="0">
                <a:latin typeface="Arial"/>
                <a:cs typeface="Arial"/>
              </a:rPr>
              <a:t>r</a:t>
            </a:r>
            <a:r>
              <a:rPr sz="2000" b="1" spc="50" dirty="0">
                <a:latin typeface="Arial"/>
                <a:cs typeface="Arial"/>
              </a:rPr>
              <a:t>ob</a:t>
            </a:r>
            <a:r>
              <a:rPr sz="2000" b="1" spc="-35" dirty="0">
                <a:latin typeface="Arial"/>
                <a:cs typeface="Arial"/>
              </a:rPr>
              <a:t>l</a:t>
            </a:r>
            <a:r>
              <a:rPr sz="2000" b="1" spc="-65" dirty="0">
                <a:latin typeface="Arial"/>
                <a:cs typeface="Arial"/>
              </a:rPr>
              <a:t>e</a:t>
            </a:r>
            <a:r>
              <a:rPr sz="2000" b="1" spc="100" dirty="0">
                <a:latin typeface="Arial"/>
                <a:cs typeface="Arial"/>
              </a:rPr>
              <a:t>m</a:t>
            </a:r>
            <a:r>
              <a:rPr sz="2000" b="1" spc="5" dirty="0">
                <a:latin typeface="Arial"/>
                <a:cs typeface="Arial"/>
              </a:rPr>
              <a:t>-</a:t>
            </a:r>
            <a:r>
              <a:rPr sz="2000" b="1" spc="-65" dirty="0">
                <a:latin typeface="Arial"/>
                <a:cs typeface="Arial"/>
              </a:rPr>
              <a:t>s</a:t>
            </a:r>
            <a:r>
              <a:rPr sz="2000" b="1" spc="45" dirty="0">
                <a:latin typeface="Arial"/>
                <a:cs typeface="Arial"/>
              </a:rPr>
              <a:t>o</a:t>
            </a:r>
            <a:r>
              <a:rPr sz="2000" b="1" spc="-35" dirty="0">
                <a:latin typeface="Arial"/>
                <a:cs typeface="Arial"/>
              </a:rPr>
              <a:t>l</a:t>
            </a:r>
            <a:r>
              <a:rPr sz="2000" b="1" spc="15" dirty="0">
                <a:latin typeface="Arial"/>
                <a:cs typeface="Arial"/>
              </a:rPr>
              <a:t>v</a:t>
            </a:r>
            <a:r>
              <a:rPr sz="2000" b="1" spc="-40" dirty="0">
                <a:latin typeface="Arial"/>
                <a:cs typeface="Arial"/>
              </a:rPr>
              <a:t>i</a:t>
            </a:r>
            <a:r>
              <a:rPr sz="2000" b="1" spc="45" dirty="0">
                <a:latin typeface="Arial"/>
                <a:cs typeface="Arial"/>
              </a:rPr>
              <a:t>n</a:t>
            </a:r>
            <a:r>
              <a:rPr sz="2000" b="1" spc="-25" dirty="0">
                <a:latin typeface="Arial"/>
                <a:cs typeface="Arial"/>
              </a:rPr>
              <a:t>g</a:t>
            </a:r>
            <a:r>
              <a:rPr sz="2000" b="1" spc="5" dirty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2000" b="1" spc="60" dirty="0">
                <a:latin typeface="Arial"/>
                <a:cs typeface="Arial"/>
              </a:rPr>
              <a:t>The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nature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of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solution</a:t>
            </a:r>
            <a:r>
              <a:rPr sz="2000" b="1" spc="-22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or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ends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sought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from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case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work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agency.</a:t>
            </a:r>
            <a:endParaRPr sz="2000">
              <a:latin typeface="Arial"/>
              <a:cs typeface="Arial"/>
            </a:endParaRPr>
          </a:p>
          <a:p>
            <a:pPr marL="355600" marR="5080" indent="-343535">
              <a:lnSpc>
                <a:spcPct val="150200"/>
              </a:lnSpc>
              <a:buFont typeface="Wingdings"/>
              <a:buChar char=""/>
              <a:tabLst>
                <a:tab pos="355600" algn="l"/>
                <a:tab pos="356235" algn="l"/>
              </a:tabLst>
            </a:pPr>
            <a:r>
              <a:rPr sz="2000" b="1" spc="60" dirty="0">
                <a:latin typeface="Arial"/>
                <a:cs typeface="Arial"/>
              </a:rPr>
              <a:t>The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15" dirty="0">
                <a:latin typeface="Arial"/>
                <a:cs typeface="Arial"/>
              </a:rPr>
              <a:t>actual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nature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of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agency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and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20" dirty="0">
                <a:latin typeface="Arial"/>
                <a:cs typeface="Arial"/>
              </a:rPr>
              <a:t>its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problem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solving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means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in</a:t>
            </a:r>
            <a:r>
              <a:rPr sz="2000" b="1" spc="-14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relation</a:t>
            </a:r>
            <a:r>
              <a:rPr sz="2000" b="1" spc="-215" dirty="0">
                <a:latin typeface="Arial"/>
                <a:cs typeface="Arial"/>
              </a:rPr>
              <a:t> </a:t>
            </a:r>
            <a:r>
              <a:rPr sz="2000" b="1" spc="10" dirty="0">
                <a:latin typeface="Arial"/>
                <a:cs typeface="Arial"/>
              </a:rPr>
              <a:t>to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the </a:t>
            </a:r>
            <a:r>
              <a:rPr sz="2000" b="1" spc="-54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client</a:t>
            </a:r>
            <a:r>
              <a:rPr sz="2000" b="1" spc="-190" dirty="0">
                <a:latin typeface="Arial"/>
                <a:cs typeface="Arial"/>
              </a:rPr>
              <a:t> </a:t>
            </a:r>
            <a:r>
              <a:rPr sz="2000" b="1" spc="25" dirty="0">
                <a:latin typeface="Arial"/>
                <a:cs typeface="Arial"/>
              </a:rPr>
              <a:t>and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35" dirty="0">
                <a:latin typeface="Arial"/>
                <a:cs typeface="Arial"/>
              </a:rPr>
              <a:t>his</a:t>
            </a:r>
            <a:r>
              <a:rPr sz="2000" b="1" spc="-185" dirty="0">
                <a:latin typeface="Arial"/>
                <a:cs typeface="Arial"/>
              </a:rPr>
              <a:t> </a:t>
            </a:r>
            <a:r>
              <a:rPr sz="2000" b="1" spc="30" dirty="0">
                <a:latin typeface="Arial"/>
                <a:cs typeface="Arial"/>
              </a:rPr>
              <a:t>problem.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3604" y="648588"/>
            <a:ext cx="749617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none" spc="5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3600" u="none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u="none" dirty="0">
                <a:solidFill>
                  <a:srgbClr val="000000"/>
                </a:solidFill>
                <a:latin typeface="Arial"/>
                <a:cs typeface="Arial"/>
              </a:rPr>
              <a:t>Format</a:t>
            </a:r>
            <a:r>
              <a:rPr sz="3600" u="none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u="none" spc="-15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3600" u="none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u="none" dirty="0">
                <a:solidFill>
                  <a:srgbClr val="000000"/>
                </a:solidFill>
                <a:latin typeface="Arial"/>
                <a:cs typeface="Arial"/>
              </a:rPr>
              <a:t>Interview</a:t>
            </a:r>
            <a:r>
              <a:rPr sz="3600" u="none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600" u="none" spc="-10" dirty="0">
                <a:solidFill>
                  <a:srgbClr val="000000"/>
                </a:solidFill>
                <a:latin typeface="Arial"/>
                <a:cs typeface="Arial"/>
              </a:rPr>
              <a:t>Schedule: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71091" y="1934150"/>
            <a:ext cx="3703954" cy="2781935"/>
          </a:xfrm>
          <a:prstGeom prst="rect">
            <a:avLst/>
          </a:prstGeom>
        </p:spPr>
        <p:txBody>
          <a:bodyPr vert="horz" wrap="square" lIns="0" tIns="199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85" dirty="0">
                <a:latin typeface="Arial"/>
                <a:cs typeface="Arial"/>
              </a:rPr>
              <a:t>H</a:t>
            </a:r>
            <a:r>
              <a:rPr sz="2400" b="1" spc="80" dirty="0">
                <a:latin typeface="Arial"/>
                <a:cs typeface="Arial"/>
              </a:rPr>
              <a:t>i</a:t>
            </a:r>
            <a:r>
              <a:rPr sz="2400" b="1" spc="10" dirty="0">
                <a:latin typeface="Arial"/>
                <a:cs typeface="Arial"/>
              </a:rPr>
              <a:t>s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4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dirty="0">
                <a:latin typeface="Arial"/>
                <a:cs typeface="Arial"/>
              </a:rPr>
              <a:t>f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h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p</a:t>
            </a:r>
            <a:r>
              <a:rPr sz="2400" b="1" spc="40" dirty="0">
                <a:latin typeface="Arial"/>
                <a:cs typeface="Arial"/>
              </a:rPr>
              <a:t>r</a:t>
            </a:r>
            <a:r>
              <a:rPr sz="2400" b="1" spc="-45" dirty="0">
                <a:latin typeface="Arial"/>
                <a:cs typeface="Arial"/>
              </a:rPr>
              <a:t>ob</a:t>
            </a:r>
            <a:r>
              <a:rPr sz="2400" b="1" spc="75" dirty="0">
                <a:latin typeface="Arial"/>
                <a:cs typeface="Arial"/>
              </a:rPr>
              <a:t>l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105" dirty="0">
                <a:latin typeface="Arial"/>
                <a:cs typeface="Arial"/>
              </a:rPr>
              <a:t>P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10" dirty="0">
                <a:latin typeface="Arial"/>
                <a:cs typeface="Arial"/>
              </a:rPr>
              <a:t>s</a:t>
            </a:r>
            <a:r>
              <a:rPr sz="2400" b="1" spc="-45" dirty="0">
                <a:latin typeface="Arial"/>
                <a:cs typeface="Arial"/>
              </a:rPr>
              <a:t>on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90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h</a:t>
            </a:r>
            <a:r>
              <a:rPr sz="2400" b="1" spc="75" dirty="0">
                <a:latin typeface="Arial"/>
                <a:cs typeface="Arial"/>
              </a:rPr>
              <a:t>i</a:t>
            </a:r>
            <a:r>
              <a:rPr sz="2400" b="1" spc="5" dirty="0">
                <a:latin typeface="Arial"/>
                <a:cs typeface="Arial"/>
              </a:rPr>
              <a:t>s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-200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30" dirty="0">
                <a:latin typeface="Arial"/>
                <a:cs typeface="Arial"/>
              </a:rPr>
              <a:t>F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spc="80" dirty="0">
                <a:latin typeface="Arial"/>
                <a:cs typeface="Arial"/>
              </a:rPr>
              <a:t>il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-200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h</a:t>
            </a:r>
            <a:r>
              <a:rPr sz="2400" b="1" spc="75" dirty="0">
                <a:latin typeface="Arial"/>
                <a:cs typeface="Arial"/>
              </a:rPr>
              <a:t>i</a:t>
            </a:r>
            <a:r>
              <a:rPr sz="2400" b="1" spc="10" dirty="0">
                <a:latin typeface="Arial"/>
                <a:cs typeface="Arial"/>
              </a:rPr>
              <a:t>s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-195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105" dirty="0">
                <a:latin typeface="Arial"/>
                <a:cs typeface="Arial"/>
              </a:rPr>
              <a:t>P</a:t>
            </a:r>
            <a:r>
              <a:rPr sz="2400" b="1" spc="40" dirty="0">
                <a:latin typeface="Arial"/>
                <a:cs typeface="Arial"/>
              </a:rPr>
              <a:t>r</a:t>
            </a:r>
            <a:r>
              <a:rPr sz="2400" b="1" spc="-45" dirty="0">
                <a:latin typeface="Arial"/>
                <a:cs typeface="Arial"/>
              </a:rPr>
              <a:t>ob</a:t>
            </a:r>
            <a:r>
              <a:rPr sz="2400" b="1" spc="80" dirty="0">
                <a:latin typeface="Arial"/>
                <a:cs typeface="Arial"/>
              </a:rPr>
              <a:t>l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80" dirty="0">
                <a:latin typeface="Arial"/>
                <a:cs typeface="Arial"/>
              </a:rPr>
              <a:t>i</a:t>
            </a:r>
            <a:r>
              <a:rPr sz="2400" b="1" dirty="0">
                <a:latin typeface="Arial"/>
                <a:cs typeface="Arial"/>
              </a:rPr>
              <a:t>c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10" dirty="0">
                <a:latin typeface="Arial"/>
                <a:cs typeface="Arial"/>
              </a:rPr>
              <a:t>ea</a:t>
            </a:r>
            <a:r>
              <a:rPr sz="2400" b="1" spc="2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120" dirty="0">
                <a:latin typeface="Arial"/>
                <a:cs typeface="Arial"/>
              </a:rPr>
              <a:t>T</a:t>
            </a:r>
            <a:r>
              <a:rPr sz="2400" b="1" spc="40" dirty="0">
                <a:latin typeface="Arial"/>
                <a:cs typeface="Arial"/>
              </a:rPr>
              <a:t>r</a:t>
            </a:r>
            <a:r>
              <a:rPr sz="2400" b="1" spc="10" dirty="0">
                <a:latin typeface="Arial"/>
                <a:cs typeface="Arial"/>
              </a:rPr>
              <a:t>ea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45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105" dirty="0">
                <a:latin typeface="Arial"/>
                <a:cs typeface="Arial"/>
              </a:rPr>
              <a:t>P</a:t>
            </a:r>
            <a:r>
              <a:rPr sz="2400" b="1" spc="75" dirty="0">
                <a:latin typeface="Arial"/>
                <a:cs typeface="Arial"/>
              </a:rPr>
              <a:t>l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3491" y="199389"/>
            <a:ext cx="808355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Psycho</a:t>
            </a:r>
            <a:r>
              <a:rPr sz="3200" u="heavy" spc="-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 </a:t>
            </a:r>
            <a:r>
              <a:rPr sz="3200" u="heavy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-</a:t>
            </a:r>
            <a:r>
              <a:rPr sz="3200" u="heavy" spc="-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 </a:t>
            </a:r>
            <a:r>
              <a:rPr sz="3200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Social</a:t>
            </a:r>
            <a:r>
              <a:rPr sz="3200" u="heavy" spc="-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 </a:t>
            </a:r>
            <a:r>
              <a:rPr sz="3200" u="heavy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diagnosis</a:t>
            </a:r>
            <a:r>
              <a:rPr sz="3200"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 </a:t>
            </a:r>
            <a:r>
              <a:rPr sz="3200" u="heavy" spc="-229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(</a:t>
            </a:r>
            <a:r>
              <a:rPr sz="3200" u="heavy" spc="-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 </a:t>
            </a:r>
            <a:r>
              <a:rPr sz="3200" u="heavy" spc="-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</a:rPr>
              <a:t>Assessment)</a:t>
            </a:r>
            <a:r>
              <a:rPr sz="3200" u="none" spc="-220" dirty="0">
                <a:solidFill>
                  <a:srgbClr val="001F5F"/>
                </a:solidFill>
              </a:rPr>
              <a:t> </a:t>
            </a:r>
            <a:r>
              <a:rPr sz="3200" u="none" spc="10" dirty="0">
                <a:solidFill>
                  <a:srgbClr val="001F5F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01102" y="1009142"/>
            <a:ext cx="10367645" cy="5291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4320" marR="432434">
              <a:lnSpc>
                <a:spcPct val="150200"/>
              </a:lnSpc>
              <a:spcBef>
                <a:spcPts val="95"/>
              </a:spcBef>
            </a:pPr>
            <a:r>
              <a:rPr sz="2000" b="1" spc="-60" dirty="0">
                <a:latin typeface="Tahoma"/>
                <a:cs typeface="Tahoma"/>
              </a:rPr>
              <a:t>Perlman</a:t>
            </a:r>
            <a:r>
              <a:rPr sz="2000" b="1" spc="-80" dirty="0">
                <a:latin typeface="Tahoma"/>
                <a:cs typeface="Tahoma"/>
              </a:rPr>
              <a:t> </a:t>
            </a:r>
            <a:r>
              <a:rPr sz="2000" b="1" spc="-155" dirty="0">
                <a:latin typeface="Tahoma"/>
                <a:cs typeface="Tahoma"/>
              </a:rPr>
              <a:t>(1957)</a:t>
            </a:r>
            <a:r>
              <a:rPr sz="2000" b="1" spc="10" dirty="0">
                <a:latin typeface="Tahoma"/>
                <a:cs typeface="Tahoma"/>
              </a:rPr>
              <a:t> </a:t>
            </a:r>
            <a:r>
              <a:rPr sz="2000" b="1" i="1" spc="-409" dirty="0">
                <a:latin typeface="Verdana"/>
                <a:cs typeface="Verdana"/>
              </a:rPr>
              <a:t>–</a:t>
            </a:r>
            <a:r>
              <a:rPr sz="2000" b="1" i="1" spc="-390" dirty="0">
                <a:latin typeface="Verdana"/>
                <a:cs typeface="Verdana"/>
              </a:rPr>
              <a:t> </a:t>
            </a:r>
            <a:r>
              <a:rPr sz="2000" b="1" i="1" spc="-190" dirty="0">
                <a:latin typeface="Verdana"/>
                <a:cs typeface="Verdana"/>
              </a:rPr>
              <a:t>“Diagnosis</a:t>
            </a:r>
            <a:r>
              <a:rPr sz="2000" b="1" i="1" spc="-225" dirty="0">
                <a:latin typeface="Verdana"/>
                <a:cs typeface="Verdana"/>
              </a:rPr>
              <a:t> </a:t>
            </a:r>
            <a:r>
              <a:rPr sz="2000" b="1" i="1" spc="-175" dirty="0">
                <a:latin typeface="Verdana"/>
                <a:cs typeface="Verdana"/>
              </a:rPr>
              <a:t>helps</a:t>
            </a:r>
            <a:r>
              <a:rPr sz="2000" b="1" i="1" spc="-150" dirty="0">
                <a:latin typeface="Verdana"/>
                <a:cs typeface="Verdana"/>
              </a:rPr>
              <a:t> </a:t>
            </a:r>
            <a:r>
              <a:rPr sz="2000" b="1" i="1" spc="-225" dirty="0">
                <a:latin typeface="Verdana"/>
                <a:cs typeface="Verdana"/>
              </a:rPr>
              <a:t>in</a:t>
            </a:r>
            <a:r>
              <a:rPr sz="2000" b="1" i="1" spc="-105" dirty="0">
                <a:latin typeface="Verdana"/>
                <a:cs typeface="Verdana"/>
              </a:rPr>
              <a:t> </a:t>
            </a:r>
            <a:r>
              <a:rPr sz="2000" b="1" i="1" spc="-185" dirty="0">
                <a:latin typeface="Verdana"/>
                <a:cs typeface="Verdana"/>
              </a:rPr>
              <a:t>determining</a:t>
            </a:r>
            <a:r>
              <a:rPr sz="2000" b="1" i="1" spc="-145" dirty="0">
                <a:latin typeface="Verdana"/>
                <a:cs typeface="Verdana"/>
              </a:rPr>
              <a:t> </a:t>
            </a:r>
            <a:r>
              <a:rPr sz="2000" b="1" i="1" spc="-190" dirty="0">
                <a:latin typeface="Verdana"/>
                <a:cs typeface="Verdana"/>
              </a:rPr>
              <a:t>the</a:t>
            </a:r>
            <a:r>
              <a:rPr sz="2000" b="1" i="1" spc="-180" dirty="0">
                <a:latin typeface="Verdana"/>
                <a:cs typeface="Verdana"/>
              </a:rPr>
              <a:t> </a:t>
            </a:r>
            <a:r>
              <a:rPr sz="2000" b="1" i="1" spc="-170" dirty="0">
                <a:latin typeface="Verdana"/>
                <a:cs typeface="Verdana"/>
              </a:rPr>
              <a:t>focus</a:t>
            </a:r>
            <a:r>
              <a:rPr sz="2000" b="1" i="1" spc="-80" dirty="0">
                <a:latin typeface="Verdana"/>
                <a:cs typeface="Verdana"/>
              </a:rPr>
              <a:t> </a:t>
            </a:r>
            <a:r>
              <a:rPr sz="2000" b="1" i="1" spc="-190" dirty="0">
                <a:latin typeface="Verdana"/>
                <a:cs typeface="Verdana"/>
              </a:rPr>
              <a:t>of</a:t>
            </a:r>
            <a:r>
              <a:rPr sz="2000" b="1" i="1" spc="-125" dirty="0">
                <a:latin typeface="Verdana"/>
                <a:cs typeface="Verdana"/>
              </a:rPr>
              <a:t> </a:t>
            </a:r>
            <a:r>
              <a:rPr sz="2000" b="1" i="1" spc="-200" dirty="0">
                <a:latin typeface="Verdana"/>
                <a:cs typeface="Verdana"/>
              </a:rPr>
              <a:t>treatment,</a:t>
            </a:r>
            <a:r>
              <a:rPr sz="2000" b="1" i="1" spc="-204" dirty="0">
                <a:latin typeface="Verdana"/>
                <a:cs typeface="Verdana"/>
              </a:rPr>
              <a:t> </a:t>
            </a:r>
            <a:r>
              <a:rPr sz="2000" b="1" i="1" spc="-260" dirty="0">
                <a:latin typeface="Verdana"/>
                <a:cs typeface="Verdana"/>
              </a:rPr>
              <a:t>further </a:t>
            </a:r>
            <a:r>
              <a:rPr sz="2000" b="1" i="1" spc="-670" dirty="0">
                <a:latin typeface="Verdana"/>
                <a:cs typeface="Verdana"/>
              </a:rPr>
              <a:t> </a:t>
            </a:r>
            <a:r>
              <a:rPr sz="2000" b="1" i="1" spc="-130" dirty="0">
                <a:latin typeface="Verdana"/>
                <a:cs typeface="Verdana"/>
              </a:rPr>
              <a:t>collection</a:t>
            </a:r>
            <a:r>
              <a:rPr sz="2000" b="1" i="1" spc="-105" dirty="0">
                <a:latin typeface="Verdana"/>
                <a:cs typeface="Verdana"/>
              </a:rPr>
              <a:t> </a:t>
            </a:r>
            <a:r>
              <a:rPr sz="2000" b="1" i="1" spc="-190" dirty="0">
                <a:latin typeface="Verdana"/>
                <a:cs typeface="Verdana"/>
              </a:rPr>
              <a:t>of</a:t>
            </a:r>
            <a:r>
              <a:rPr sz="2000" b="1" i="1" spc="-130" dirty="0">
                <a:latin typeface="Verdana"/>
                <a:cs typeface="Verdana"/>
              </a:rPr>
              <a:t> </a:t>
            </a:r>
            <a:r>
              <a:rPr sz="2000" b="1" i="1" spc="-150" dirty="0">
                <a:latin typeface="Verdana"/>
                <a:cs typeface="Verdana"/>
              </a:rPr>
              <a:t>facts</a:t>
            </a:r>
            <a:r>
              <a:rPr sz="2000" b="1" i="1" spc="-155" dirty="0">
                <a:latin typeface="Verdana"/>
                <a:cs typeface="Verdana"/>
              </a:rPr>
              <a:t> </a:t>
            </a:r>
            <a:r>
              <a:rPr sz="2000" b="1" i="1" spc="-95" dirty="0">
                <a:latin typeface="Verdana"/>
                <a:cs typeface="Verdana"/>
              </a:rPr>
              <a:t>and</a:t>
            </a:r>
            <a:r>
              <a:rPr sz="2000" b="1" i="1" spc="-150" dirty="0">
                <a:latin typeface="Verdana"/>
                <a:cs typeface="Verdana"/>
              </a:rPr>
              <a:t> </a:t>
            </a:r>
            <a:r>
              <a:rPr sz="2000" b="1" i="1" spc="-105" dirty="0">
                <a:latin typeface="Verdana"/>
                <a:cs typeface="Verdana"/>
              </a:rPr>
              <a:t>deciding</a:t>
            </a:r>
            <a:r>
              <a:rPr sz="2000" b="1" i="1" spc="-150" dirty="0">
                <a:latin typeface="Verdana"/>
                <a:cs typeface="Verdana"/>
              </a:rPr>
              <a:t> </a:t>
            </a:r>
            <a:r>
              <a:rPr sz="2000" b="1" i="1" spc="-190" dirty="0">
                <a:latin typeface="Verdana"/>
                <a:cs typeface="Verdana"/>
              </a:rPr>
              <a:t>the</a:t>
            </a:r>
            <a:r>
              <a:rPr sz="2000" b="1" i="1" spc="-180" dirty="0">
                <a:latin typeface="Verdana"/>
                <a:cs typeface="Verdana"/>
              </a:rPr>
              <a:t> best</a:t>
            </a:r>
            <a:r>
              <a:rPr sz="2000" b="1" i="1" spc="-170" dirty="0">
                <a:latin typeface="Verdana"/>
                <a:cs typeface="Verdana"/>
              </a:rPr>
              <a:t> </a:t>
            </a:r>
            <a:r>
              <a:rPr sz="2000" b="1" i="1" spc="-160" dirty="0">
                <a:latin typeface="Verdana"/>
                <a:cs typeface="Verdana"/>
              </a:rPr>
              <a:t>course</a:t>
            </a:r>
            <a:r>
              <a:rPr sz="2000" b="1" i="1" spc="-110" dirty="0">
                <a:latin typeface="Verdana"/>
                <a:cs typeface="Verdana"/>
              </a:rPr>
              <a:t> </a:t>
            </a:r>
            <a:r>
              <a:rPr sz="2000" b="1" i="1" spc="-190" dirty="0">
                <a:latin typeface="Verdana"/>
                <a:cs typeface="Verdana"/>
              </a:rPr>
              <a:t>of</a:t>
            </a:r>
            <a:r>
              <a:rPr sz="2000" b="1" i="1" spc="-130" dirty="0">
                <a:latin typeface="Verdana"/>
                <a:cs typeface="Verdana"/>
              </a:rPr>
              <a:t> </a:t>
            </a:r>
            <a:r>
              <a:rPr sz="2000" b="1" i="1" spc="-125" dirty="0">
                <a:latin typeface="Verdana"/>
                <a:cs typeface="Verdana"/>
              </a:rPr>
              <a:t>action</a:t>
            </a:r>
            <a:r>
              <a:rPr sz="2000" b="1" i="1" spc="-180" dirty="0">
                <a:latin typeface="Verdana"/>
                <a:cs typeface="Verdana"/>
              </a:rPr>
              <a:t> </a:t>
            </a:r>
            <a:r>
              <a:rPr sz="2000" b="1" i="1" spc="-195" dirty="0">
                <a:latin typeface="Verdana"/>
                <a:cs typeface="Verdana"/>
              </a:rPr>
              <a:t>to</a:t>
            </a:r>
            <a:r>
              <a:rPr sz="2000" b="1" i="1" spc="-105" dirty="0">
                <a:latin typeface="Verdana"/>
                <a:cs typeface="Verdana"/>
              </a:rPr>
              <a:t> </a:t>
            </a:r>
            <a:r>
              <a:rPr sz="2000" b="1" i="1" spc="-170" dirty="0">
                <a:latin typeface="Verdana"/>
                <a:cs typeface="Verdana"/>
              </a:rPr>
              <a:t>solve</a:t>
            </a:r>
            <a:r>
              <a:rPr sz="2000" b="1" i="1" spc="-185" dirty="0">
                <a:latin typeface="Verdana"/>
                <a:cs typeface="Verdana"/>
              </a:rPr>
              <a:t> </a:t>
            </a:r>
            <a:r>
              <a:rPr sz="2000" b="1" i="1" spc="-190" dirty="0">
                <a:latin typeface="Verdana"/>
                <a:cs typeface="Verdana"/>
              </a:rPr>
              <a:t>the </a:t>
            </a:r>
            <a:r>
              <a:rPr sz="2000" b="1" i="1" spc="-185" dirty="0">
                <a:latin typeface="Verdana"/>
                <a:cs typeface="Verdana"/>
              </a:rPr>
              <a:t> </a:t>
            </a:r>
            <a:r>
              <a:rPr sz="2000" b="1" i="1" spc="-155" dirty="0">
                <a:latin typeface="Verdana"/>
                <a:cs typeface="Verdana"/>
              </a:rPr>
              <a:t>problem.”</a:t>
            </a:r>
            <a:endParaRPr sz="2000">
              <a:latin typeface="Verdana"/>
              <a:cs typeface="Verdana"/>
            </a:endParaRPr>
          </a:p>
          <a:p>
            <a:pPr marL="355600" marR="13970" indent="-343535" algn="just">
              <a:lnSpc>
                <a:spcPct val="151200"/>
              </a:lnSpc>
              <a:spcBef>
                <a:spcPts val="310"/>
              </a:spcBef>
            </a:pP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400" b="1" spc="-25" dirty="0">
                <a:solidFill>
                  <a:srgbClr val="404040"/>
                </a:solidFill>
                <a:latin typeface="Tahoma"/>
                <a:cs typeface="Tahoma"/>
              </a:rPr>
              <a:t>Social 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diagnosis </a:t>
            </a:r>
            <a:r>
              <a:rPr sz="2400" b="1" spc="-155" dirty="0">
                <a:solidFill>
                  <a:srgbClr val="404040"/>
                </a:solidFill>
                <a:latin typeface="Tahoma"/>
                <a:cs typeface="Tahoma"/>
              </a:rPr>
              <a:t>is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 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attempt </a:t>
            </a:r>
            <a:r>
              <a:rPr sz="2400" b="1" spc="-100" dirty="0">
                <a:solidFill>
                  <a:srgbClr val="404040"/>
                </a:solidFill>
                <a:latin typeface="Tahoma"/>
                <a:cs typeface="Tahoma"/>
              </a:rPr>
              <a:t>to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arrive 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at 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an 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exact </a:t>
            </a:r>
            <a:r>
              <a:rPr sz="2400" b="1" spc="-90" dirty="0">
                <a:solidFill>
                  <a:srgbClr val="404040"/>
                </a:solidFill>
                <a:latin typeface="Tahoma"/>
                <a:cs typeface="Tahoma"/>
              </a:rPr>
              <a:t>definition </a:t>
            </a:r>
            <a:r>
              <a:rPr sz="2400" b="1" spc="-30" dirty="0">
                <a:solidFill>
                  <a:srgbClr val="404040"/>
                </a:solidFill>
                <a:latin typeface="Tahoma"/>
                <a:cs typeface="Tahoma"/>
              </a:rPr>
              <a:t>as </a:t>
            </a:r>
            <a:r>
              <a:rPr sz="2400" b="1" spc="-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possible</a:t>
            </a:r>
            <a:r>
              <a:rPr sz="2400" b="1" spc="1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24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social</a:t>
            </a:r>
            <a:r>
              <a:rPr sz="2400" b="1" spc="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situation</a:t>
            </a:r>
            <a:r>
              <a:rPr sz="2400" b="1" spc="-3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sz="2400" b="1" spc="-3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personality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of</a:t>
            </a:r>
            <a:r>
              <a:rPr sz="2400" b="1" spc="5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14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25" dirty="0">
                <a:solidFill>
                  <a:srgbClr val="404040"/>
                </a:solidFill>
                <a:latin typeface="Tahoma"/>
                <a:cs typeface="Tahoma"/>
              </a:rPr>
              <a:t>given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client.”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50">
              <a:latin typeface="Tahoma"/>
              <a:cs typeface="Tahoma"/>
            </a:endParaRPr>
          </a:p>
          <a:p>
            <a:pPr marL="355600" marR="5080" indent="-343535" algn="just">
              <a:lnSpc>
                <a:spcPct val="150400"/>
              </a:lnSpc>
            </a:pP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 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Diagnosis</a:t>
            </a:r>
            <a:r>
              <a:rPr sz="2400" b="1" spc="1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55" dirty="0">
                <a:solidFill>
                  <a:srgbClr val="404040"/>
                </a:solidFill>
                <a:latin typeface="Tahoma"/>
                <a:cs typeface="Tahoma"/>
              </a:rPr>
              <a:t>is</a:t>
            </a:r>
            <a:r>
              <a:rPr sz="2400" b="1" spc="1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concerned</a:t>
            </a:r>
            <a:r>
              <a:rPr sz="2400" b="1" spc="2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70" dirty="0">
                <a:solidFill>
                  <a:srgbClr val="404040"/>
                </a:solidFill>
                <a:latin typeface="Tahoma"/>
                <a:cs typeface="Tahoma"/>
              </a:rPr>
              <a:t>with</a:t>
            </a:r>
            <a:r>
              <a:rPr sz="2400" b="1" spc="1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understanding</a:t>
            </a:r>
            <a:r>
              <a:rPr sz="2400" b="1" spc="20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both</a:t>
            </a:r>
            <a:r>
              <a:rPr sz="2400" b="1" spc="1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1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20" dirty="0">
                <a:solidFill>
                  <a:srgbClr val="404040"/>
                </a:solidFill>
                <a:latin typeface="Tahoma"/>
                <a:cs typeface="Tahoma"/>
              </a:rPr>
              <a:t>psychological </a:t>
            </a:r>
            <a:r>
              <a:rPr sz="2400" b="1" spc="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or</a:t>
            </a:r>
            <a:r>
              <a:rPr sz="2400" b="1" spc="-1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personality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factors 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which </a:t>
            </a:r>
            <a:r>
              <a:rPr sz="2400" b="1" spc="-5" dirty="0">
                <a:solidFill>
                  <a:srgbClr val="404040"/>
                </a:solidFill>
                <a:latin typeface="Tahoma"/>
                <a:cs typeface="Tahoma"/>
              </a:rPr>
              <a:t>bear </a:t>
            </a:r>
            <a:r>
              <a:rPr sz="2400" b="1" spc="150" dirty="0">
                <a:solidFill>
                  <a:srgbClr val="404040"/>
                </a:solidFill>
                <a:latin typeface="Tahoma"/>
                <a:cs typeface="Tahoma"/>
              </a:rPr>
              <a:t>a </a:t>
            </a:r>
            <a:r>
              <a:rPr sz="2400" b="1" spc="5" dirty="0">
                <a:solidFill>
                  <a:srgbClr val="404040"/>
                </a:solidFill>
                <a:latin typeface="Tahoma"/>
                <a:cs typeface="Tahoma"/>
              </a:rPr>
              <a:t>causal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relation </a:t>
            </a:r>
            <a:r>
              <a:rPr sz="2400" b="1" spc="-95" dirty="0">
                <a:solidFill>
                  <a:srgbClr val="404040"/>
                </a:solidFill>
                <a:latin typeface="Tahoma"/>
                <a:cs typeface="Tahoma"/>
              </a:rPr>
              <a:t>to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 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client’s 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95" dirty="0">
                <a:solidFill>
                  <a:srgbClr val="404040"/>
                </a:solidFill>
                <a:latin typeface="Tahoma"/>
                <a:cs typeface="Tahoma"/>
              </a:rPr>
              <a:t>difficulty</a:t>
            </a:r>
            <a:r>
              <a:rPr sz="2400" b="1" spc="-9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30" dirty="0">
                <a:solidFill>
                  <a:srgbClr val="404040"/>
                </a:solidFill>
                <a:latin typeface="Tahoma"/>
                <a:cs typeface="Tahoma"/>
              </a:rPr>
              <a:t>and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Tahoma"/>
                <a:cs typeface="Tahoma"/>
              </a:rPr>
              <a:t>social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or</a:t>
            </a:r>
            <a:r>
              <a:rPr sz="2400" b="1" spc="-12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environmental</a:t>
            </a:r>
            <a:r>
              <a:rPr sz="2400" b="1" spc="-6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factors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which</a:t>
            </a:r>
            <a:r>
              <a:rPr sz="2400" b="1" spc="-55" dirty="0">
                <a:solidFill>
                  <a:srgbClr val="404040"/>
                </a:solidFill>
                <a:latin typeface="Tahoma"/>
                <a:cs typeface="Tahoma"/>
              </a:rPr>
              <a:t> tend</a:t>
            </a:r>
            <a:r>
              <a:rPr sz="2400" b="1" spc="-5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404040"/>
                </a:solidFill>
                <a:latin typeface="Tahoma"/>
                <a:cs typeface="Tahoma"/>
              </a:rPr>
              <a:t>to </a:t>
            </a:r>
            <a:r>
              <a:rPr sz="2400" b="1" spc="-8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20" dirty="0">
                <a:solidFill>
                  <a:srgbClr val="404040"/>
                </a:solidFill>
                <a:latin typeface="Tahoma"/>
                <a:cs typeface="Tahoma"/>
              </a:rPr>
              <a:t>sustain</a:t>
            </a:r>
            <a:r>
              <a:rPr sz="2400" b="1" spc="-45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120" dirty="0">
                <a:solidFill>
                  <a:srgbClr val="404040"/>
                </a:solidFill>
                <a:latin typeface="Tahoma"/>
                <a:cs typeface="Tahoma"/>
              </a:rPr>
              <a:t>it.”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1395" y="221615"/>
            <a:ext cx="946277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35" dirty="0"/>
              <a:t>Psy</a:t>
            </a:r>
            <a:r>
              <a:rPr sz="3200" spc="5" dirty="0"/>
              <a:t>c</a:t>
            </a:r>
            <a:r>
              <a:rPr sz="3200" spc="-110" dirty="0"/>
              <a:t>h</a:t>
            </a:r>
            <a:r>
              <a:rPr sz="3200" spc="90" dirty="0"/>
              <a:t>o</a:t>
            </a:r>
            <a:r>
              <a:rPr sz="3200" spc="-150" dirty="0"/>
              <a:t> </a:t>
            </a:r>
            <a:r>
              <a:rPr sz="3200" spc="-25" dirty="0"/>
              <a:t>-</a:t>
            </a:r>
            <a:r>
              <a:rPr sz="3200" spc="-45" dirty="0"/>
              <a:t> </a:t>
            </a:r>
            <a:r>
              <a:rPr sz="3200" spc="-380" dirty="0"/>
              <a:t>S</a:t>
            </a:r>
            <a:r>
              <a:rPr sz="3200" spc="114" dirty="0"/>
              <a:t>o</a:t>
            </a:r>
            <a:r>
              <a:rPr sz="3200" spc="405" dirty="0"/>
              <a:t>c</a:t>
            </a:r>
            <a:r>
              <a:rPr sz="3200" spc="-220" dirty="0"/>
              <a:t>i</a:t>
            </a:r>
            <a:r>
              <a:rPr sz="3200" spc="180" dirty="0"/>
              <a:t>a</a:t>
            </a:r>
            <a:r>
              <a:rPr sz="3200" spc="-195" dirty="0"/>
              <a:t>l</a:t>
            </a:r>
            <a:r>
              <a:rPr sz="3200" spc="-140" dirty="0"/>
              <a:t> </a:t>
            </a:r>
            <a:r>
              <a:rPr sz="3200" spc="80" dirty="0"/>
              <a:t>d</a:t>
            </a:r>
            <a:r>
              <a:rPr sz="3200" spc="-220" dirty="0"/>
              <a:t>i</a:t>
            </a:r>
            <a:r>
              <a:rPr sz="3200" spc="180" dirty="0"/>
              <a:t>a</a:t>
            </a:r>
            <a:r>
              <a:rPr sz="3200" spc="80" dirty="0"/>
              <a:t>g</a:t>
            </a:r>
            <a:r>
              <a:rPr sz="3200" spc="-110" dirty="0"/>
              <a:t>n</a:t>
            </a:r>
            <a:r>
              <a:rPr sz="3200" spc="114" dirty="0"/>
              <a:t>o</a:t>
            </a:r>
            <a:r>
              <a:rPr sz="3200" spc="-265" dirty="0"/>
              <a:t>s</a:t>
            </a:r>
            <a:r>
              <a:rPr sz="3200" spc="-180" dirty="0"/>
              <a:t>i</a:t>
            </a:r>
            <a:r>
              <a:rPr sz="3200" spc="-229" dirty="0"/>
              <a:t>s</a:t>
            </a:r>
            <a:r>
              <a:rPr sz="3200" spc="-35" dirty="0"/>
              <a:t> </a:t>
            </a:r>
            <a:r>
              <a:rPr sz="3200" spc="-229" dirty="0"/>
              <a:t>(</a:t>
            </a:r>
            <a:r>
              <a:rPr sz="3200" spc="-65" dirty="0"/>
              <a:t> </a:t>
            </a:r>
            <a:r>
              <a:rPr sz="3200" spc="-20" dirty="0"/>
              <a:t>A</a:t>
            </a:r>
            <a:r>
              <a:rPr sz="3200" spc="-5" dirty="0"/>
              <a:t>s</a:t>
            </a:r>
            <a:r>
              <a:rPr sz="3200" spc="-30" dirty="0"/>
              <a:t>s</a:t>
            </a:r>
            <a:r>
              <a:rPr sz="3200" spc="-5" dirty="0"/>
              <a:t>e</a:t>
            </a:r>
            <a:r>
              <a:rPr sz="3200" spc="-125" dirty="0"/>
              <a:t>ss</a:t>
            </a:r>
            <a:r>
              <a:rPr sz="3200" spc="-254" dirty="0"/>
              <a:t>m</a:t>
            </a:r>
            <a:r>
              <a:rPr sz="3200" spc="190" dirty="0"/>
              <a:t>e</a:t>
            </a:r>
            <a:r>
              <a:rPr sz="3200" spc="-110" dirty="0"/>
              <a:t>n</a:t>
            </a:r>
            <a:r>
              <a:rPr sz="3200" spc="-365" dirty="0"/>
              <a:t>t</a:t>
            </a:r>
            <a:r>
              <a:rPr sz="3200" spc="-229" dirty="0"/>
              <a:t>)</a:t>
            </a:r>
            <a:r>
              <a:rPr sz="3200" spc="-285" dirty="0"/>
              <a:t> </a:t>
            </a:r>
            <a:r>
              <a:rPr sz="3200" spc="405" dirty="0"/>
              <a:t>c</a:t>
            </a:r>
            <a:r>
              <a:rPr sz="3200" spc="114" dirty="0"/>
              <a:t>o</a:t>
            </a:r>
            <a:r>
              <a:rPr sz="3200" spc="-110" dirty="0"/>
              <a:t>n</a:t>
            </a:r>
            <a:r>
              <a:rPr sz="3200" spc="-325" dirty="0"/>
              <a:t>t</a:t>
            </a:r>
            <a:r>
              <a:rPr sz="3200" spc="-254" dirty="0"/>
              <a:t>i</a:t>
            </a:r>
            <a:r>
              <a:rPr sz="3200" spc="-35" dirty="0"/>
              <a:t>….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18197" y="1423098"/>
            <a:ext cx="17716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170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21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0510" y="1423098"/>
            <a:ext cx="26663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7100" algn="l"/>
                <a:tab pos="1565910" algn="l"/>
              </a:tabLst>
            </a:pPr>
            <a:r>
              <a:rPr sz="2400" b="1" spc="35" dirty="0">
                <a:solidFill>
                  <a:srgbClr val="404040"/>
                </a:solidFill>
                <a:latin typeface="Tahoma"/>
                <a:cs typeface="Tahoma"/>
              </a:rPr>
              <a:t>may	</a:t>
            </a:r>
            <a:r>
              <a:rPr sz="2400" b="1" spc="85" dirty="0">
                <a:solidFill>
                  <a:srgbClr val="404040"/>
                </a:solidFill>
                <a:latin typeface="Tahoma"/>
                <a:cs typeface="Tahoma"/>
              </a:rPr>
              <a:t>be	</a:t>
            </a:r>
            <a:r>
              <a:rPr sz="2400" b="1" spc="-15" dirty="0">
                <a:solidFill>
                  <a:srgbClr val="404040"/>
                </a:solidFill>
                <a:latin typeface="Tahoma"/>
                <a:cs typeface="Tahoma"/>
              </a:rPr>
              <a:t>viewed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8871" y="1423098"/>
            <a:ext cx="38131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3725" algn="l"/>
                <a:tab pos="1318260" algn="l"/>
                <a:tab pos="2271395" algn="l"/>
              </a:tabLst>
            </a:pPr>
            <a:r>
              <a:rPr sz="2400" b="1" spc="-20" dirty="0">
                <a:solidFill>
                  <a:srgbClr val="404040"/>
                </a:solidFill>
                <a:latin typeface="Tahoma"/>
                <a:cs typeface="Tahoma"/>
              </a:rPr>
              <a:t>as	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the	</a:t>
            </a:r>
            <a:r>
              <a:rPr sz="2400" b="1" spc="-105" dirty="0">
                <a:solidFill>
                  <a:srgbClr val="404040"/>
                </a:solidFill>
                <a:latin typeface="Tahoma"/>
                <a:cs typeface="Tahoma"/>
              </a:rPr>
              <a:t>fluid,	</a:t>
            </a:r>
            <a:r>
              <a:rPr sz="2400" b="1" spc="-60" dirty="0">
                <a:solidFill>
                  <a:srgbClr val="404040"/>
                </a:solidFill>
                <a:latin typeface="Tahoma"/>
                <a:cs typeface="Tahoma"/>
              </a:rPr>
              <a:t>constantly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740645" y="1423098"/>
            <a:ext cx="14363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r>
              <a:rPr sz="2400" b="1" spc="-130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197" y="1794510"/>
            <a:ext cx="10360025" cy="4045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>
              <a:lnSpc>
                <a:spcPts val="2865"/>
              </a:lnSpc>
              <a:spcBef>
                <a:spcPts val="105"/>
              </a:spcBef>
              <a:tabLst>
                <a:tab pos="2310130" algn="l"/>
                <a:tab pos="2862580" algn="l"/>
                <a:tab pos="3606165" algn="l"/>
                <a:tab pos="4779010" algn="l"/>
                <a:tab pos="5693410" algn="l"/>
                <a:tab pos="7428865" algn="l"/>
                <a:tab pos="8133715" algn="l"/>
                <a:tab pos="9773285" algn="l"/>
              </a:tabLst>
            </a:pPr>
            <a:r>
              <a:rPr sz="2400" b="1" spc="14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9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95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280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160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75" dirty="0">
                <a:solidFill>
                  <a:srgbClr val="404040"/>
                </a:solidFill>
                <a:latin typeface="Tahoma"/>
                <a:cs typeface="Tahoma"/>
              </a:rPr>
              <a:t>f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0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11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229" dirty="0">
                <a:solidFill>
                  <a:srgbClr val="404040"/>
                </a:solidFill>
                <a:latin typeface="Tahoma"/>
                <a:cs typeface="Tahoma"/>
              </a:rPr>
              <a:t>c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li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,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h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27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65" dirty="0">
                <a:solidFill>
                  <a:srgbClr val="404040"/>
                </a:solidFill>
                <a:latin typeface="Tahoma"/>
                <a:cs typeface="Tahoma"/>
              </a:rPr>
              <a:t>p</a:t>
            </a:r>
            <a:r>
              <a:rPr sz="2400" b="1" spc="-295" dirty="0">
                <a:solidFill>
                  <a:srgbClr val="404040"/>
                </a:solidFill>
                <a:latin typeface="Tahoma"/>
                <a:cs typeface="Tahoma"/>
              </a:rPr>
              <a:t>r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60" dirty="0">
                <a:solidFill>
                  <a:srgbClr val="404040"/>
                </a:solidFill>
                <a:latin typeface="Tahoma"/>
                <a:cs typeface="Tahoma"/>
              </a:rPr>
              <a:t>b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l</a:t>
            </a:r>
            <a:r>
              <a:rPr sz="2400" b="1" spc="70" dirty="0">
                <a:solidFill>
                  <a:srgbClr val="404040"/>
                </a:solidFill>
                <a:latin typeface="Tahoma"/>
                <a:cs typeface="Tahoma"/>
              </a:rPr>
              <a:t>e</a:t>
            </a:r>
            <a:r>
              <a:rPr sz="2400" b="1" spc="-40" dirty="0">
                <a:solidFill>
                  <a:srgbClr val="404040"/>
                </a:solidFill>
                <a:latin typeface="Tahoma"/>
                <a:cs typeface="Tahoma"/>
              </a:rPr>
              <a:t>m</a:t>
            </a:r>
            <a:r>
              <a:rPr sz="2400" b="1" spc="-19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80" dirty="0">
                <a:solidFill>
                  <a:srgbClr val="404040"/>
                </a:solidFill>
                <a:latin typeface="Tahoma"/>
                <a:cs typeface="Tahoma"/>
              </a:rPr>
              <a:t>,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li</a:t>
            </a:r>
            <a:r>
              <a:rPr sz="2400" b="1" spc="-70" dirty="0">
                <a:solidFill>
                  <a:srgbClr val="404040"/>
                </a:solidFill>
                <a:latin typeface="Tahoma"/>
                <a:cs typeface="Tahoma"/>
              </a:rPr>
              <a:t>fe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-19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u</a:t>
            </a:r>
            <a:r>
              <a:rPr sz="2400" b="1" spc="135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254" dirty="0">
                <a:solidFill>
                  <a:srgbClr val="404040"/>
                </a:solidFill>
                <a:latin typeface="Tahoma"/>
                <a:cs typeface="Tahoma"/>
              </a:rPr>
              <a:t>t</a:t>
            </a:r>
            <a:r>
              <a:rPr sz="2400" b="1" spc="-135" dirty="0">
                <a:solidFill>
                  <a:srgbClr val="404040"/>
                </a:solidFill>
                <a:latin typeface="Tahoma"/>
                <a:cs typeface="Tahoma"/>
              </a:rPr>
              <a:t>i</a:t>
            </a:r>
            <a:r>
              <a:rPr sz="2400" b="1" spc="15" dirty="0">
                <a:solidFill>
                  <a:srgbClr val="404040"/>
                </a:solidFill>
                <a:latin typeface="Tahoma"/>
                <a:cs typeface="Tahoma"/>
              </a:rPr>
              <a:t>o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-180" dirty="0">
                <a:solidFill>
                  <a:srgbClr val="404040"/>
                </a:solidFill>
                <a:latin typeface="Tahoma"/>
                <a:cs typeface="Tahoma"/>
              </a:rPr>
              <a:t>s</a:t>
            </a:r>
            <a:r>
              <a:rPr sz="2400" b="1" dirty="0">
                <a:solidFill>
                  <a:srgbClr val="404040"/>
                </a:solidFill>
                <a:latin typeface="Tahoma"/>
                <a:cs typeface="Tahoma"/>
              </a:rPr>
              <a:t>	</a:t>
            </a:r>
            <a:r>
              <a:rPr sz="2400" b="1" spc="60" dirty="0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sz="2400" b="1" spc="-114" dirty="0">
                <a:solidFill>
                  <a:srgbClr val="404040"/>
                </a:solidFill>
                <a:latin typeface="Tahoma"/>
                <a:cs typeface="Tahoma"/>
              </a:rPr>
              <a:t>n</a:t>
            </a:r>
            <a:r>
              <a:rPr sz="2400" b="1" spc="75" dirty="0">
                <a:solidFill>
                  <a:srgbClr val="404040"/>
                </a:solidFill>
                <a:latin typeface="Tahoma"/>
                <a:cs typeface="Tahoma"/>
              </a:rPr>
              <a:t>d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865"/>
              </a:lnSpc>
            </a:pPr>
            <a:r>
              <a:rPr sz="2400" b="1" spc="-100" dirty="0">
                <a:solidFill>
                  <a:srgbClr val="404040"/>
                </a:solidFill>
                <a:latin typeface="Tahoma"/>
                <a:cs typeface="Tahoma"/>
              </a:rPr>
              <a:t>important</a:t>
            </a:r>
            <a:r>
              <a:rPr sz="2400" b="1" spc="-20" dirty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sz="2400" b="1" spc="-90" dirty="0">
                <a:solidFill>
                  <a:srgbClr val="404040"/>
                </a:solidFill>
                <a:latin typeface="Tahoma"/>
                <a:cs typeface="Tahoma"/>
              </a:rPr>
              <a:t>relationships.”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9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80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85" dirty="0">
                <a:latin typeface="Arial"/>
                <a:cs typeface="Arial"/>
              </a:rPr>
              <a:t>H</a:t>
            </a:r>
            <a:r>
              <a:rPr sz="2400" b="1" spc="75" dirty="0">
                <a:latin typeface="Arial"/>
                <a:cs typeface="Arial"/>
              </a:rPr>
              <a:t>i</a:t>
            </a:r>
            <a:r>
              <a:rPr sz="2400" b="1" spc="10" dirty="0">
                <a:latin typeface="Arial"/>
                <a:cs typeface="Arial"/>
              </a:rPr>
              <a:t>s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40" dirty="0">
                <a:latin typeface="Arial"/>
                <a:cs typeface="Arial"/>
              </a:rPr>
              <a:t>r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-45" dirty="0">
                <a:latin typeface="Arial"/>
                <a:cs typeface="Arial"/>
              </a:rPr>
              <a:t> o</a:t>
            </a:r>
            <a:r>
              <a:rPr sz="2400" b="1" dirty="0">
                <a:latin typeface="Arial"/>
                <a:cs typeface="Arial"/>
              </a:rPr>
              <a:t>f</a:t>
            </a:r>
            <a:r>
              <a:rPr sz="2400" b="1" spc="35" dirty="0">
                <a:latin typeface="Arial"/>
                <a:cs typeface="Arial"/>
              </a:rPr>
              <a:t> 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h</a:t>
            </a:r>
            <a:r>
              <a:rPr sz="2400" b="1" dirty="0">
                <a:latin typeface="Arial"/>
                <a:cs typeface="Arial"/>
              </a:rPr>
              <a:t>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p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-45" dirty="0">
                <a:latin typeface="Arial"/>
                <a:cs typeface="Arial"/>
              </a:rPr>
              <a:t>ob</a:t>
            </a:r>
            <a:r>
              <a:rPr sz="2400" b="1" spc="75" dirty="0">
                <a:latin typeface="Arial"/>
                <a:cs typeface="Arial"/>
              </a:rPr>
              <a:t>l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105" dirty="0">
                <a:latin typeface="Arial"/>
                <a:cs typeface="Arial"/>
              </a:rPr>
              <a:t>P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40" dirty="0">
                <a:latin typeface="Arial"/>
                <a:cs typeface="Arial"/>
              </a:rPr>
              <a:t>r</a:t>
            </a:r>
            <a:r>
              <a:rPr sz="2400" b="1" spc="10" dirty="0">
                <a:latin typeface="Arial"/>
                <a:cs typeface="Arial"/>
              </a:rPr>
              <a:t>s</a:t>
            </a:r>
            <a:r>
              <a:rPr sz="2400" b="1" spc="-45" dirty="0">
                <a:latin typeface="Arial"/>
                <a:cs typeface="Arial"/>
              </a:rPr>
              <a:t>on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dirty="0">
                <a:latin typeface="Arial"/>
                <a:cs typeface="Arial"/>
              </a:rPr>
              <a:t>l</a:t>
            </a:r>
            <a:r>
              <a:rPr sz="2400" b="1" spc="90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h</a:t>
            </a:r>
            <a:r>
              <a:rPr sz="2400" b="1" spc="75" dirty="0">
                <a:latin typeface="Arial"/>
                <a:cs typeface="Arial"/>
              </a:rPr>
              <a:t>i</a:t>
            </a:r>
            <a:r>
              <a:rPr sz="2400" b="1" spc="10" dirty="0">
                <a:latin typeface="Arial"/>
                <a:cs typeface="Arial"/>
              </a:rPr>
              <a:t>s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-195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30" dirty="0">
                <a:latin typeface="Arial"/>
                <a:cs typeface="Arial"/>
              </a:rPr>
              <a:t>F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spc="-40" dirty="0">
                <a:latin typeface="Arial"/>
                <a:cs typeface="Arial"/>
              </a:rPr>
              <a:t>m</a:t>
            </a:r>
            <a:r>
              <a:rPr sz="2400" b="1" spc="75" dirty="0">
                <a:latin typeface="Arial"/>
                <a:cs typeface="Arial"/>
              </a:rPr>
              <a:t>il</a:t>
            </a:r>
            <a:r>
              <a:rPr sz="2400" b="1" dirty="0">
                <a:latin typeface="Arial"/>
                <a:cs typeface="Arial"/>
              </a:rPr>
              <a:t>y</a:t>
            </a:r>
            <a:r>
              <a:rPr sz="2400" b="1" spc="-19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h</a:t>
            </a:r>
            <a:r>
              <a:rPr sz="2400" b="1" spc="75" dirty="0">
                <a:latin typeface="Arial"/>
                <a:cs typeface="Arial"/>
              </a:rPr>
              <a:t>i</a:t>
            </a:r>
            <a:r>
              <a:rPr sz="2400" b="1" spc="5" dirty="0">
                <a:latin typeface="Arial"/>
                <a:cs typeface="Arial"/>
              </a:rPr>
              <a:t>s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5" dirty="0">
                <a:latin typeface="Arial"/>
                <a:cs typeface="Arial"/>
              </a:rPr>
              <a:t>o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-200" dirty="0">
                <a:latin typeface="Arial"/>
                <a:cs typeface="Arial"/>
              </a:rPr>
              <a:t>y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0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105" dirty="0">
                <a:latin typeface="Arial"/>
                <a:cs typeface="Arial"/>
              </a:rPr>
              <a:t>P</a:t>
            </a:r>
            <a:r>
              <a:rPr sz="2400" b="1" spc="40" dirty="0">
                <a:latin typeface="Arial"/>
                <a:cs typeface="Arial"/>
              </a:rPr>
              <a:t>r</a:t>
            </a:r>
            <a:r>
              <a:rPr sz="2400" b="1" spc="-45" dirty="0">
                <a:latin typeface="Arial"/>
                <a:cs typeface="Arial"/>
              </a:rPr>
              <a:t>ob</a:t>
            </a:r>
            <a:r>
              <a:rPr sz="2400" b="1" spc="75" dirty="0">
                <a:latin typeface="Arial"/>
                <a:cs typeface="Arial"/>
              </a:rPr>
              <a:t>l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35" dirty="0">
                <a:latin typeface="Arial"/>
                <a:cs typeface="Arial"/>
              </a:rPr>
              <a:t>m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75" dirty="0">
                <a:latin typeface="Arial"/>
                <a:cs typeface="Arial"/>
              </a:rPr>
              <a:t>i</a:t>
            </a:r>
            <a:r>
              <a:rPr sz="2400" b="1" dirty="0">
                <a:latin typeface="Arial"/>
                <a:cs typeface="Arial"/>
              </a:rPr>
              <a:t>c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10" dirty="0">
                <a:latin typeface="Arial"/>
                <a:cs typeface="Arial"/>
              </a:rPr>
              <a:t>a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10" dirty="0">
                <a:latin typeface="Arial"/>
                <a:cs typeface="Arial"/>
              </a:rPr>
              <a:t>ea</a:t>
            </a:r>
            <a:r>
              <a:rPr sz="2400" b="1" spc="2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75"/>
              </a:spcBef>
            </a:pPr>
            <a:r>
              <a:rPr sz="2400" spc="-2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2400" spc="-80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120" dirty="0">
                <a:latin typeface="Arial"/>
                <a:cs typeface="Arial"/>
              </a:rPr>
              <a:t>T</a:t>
            </a:r>
            <a:r>
              <a:rPr sz="2400" b="1" spc="35" dirty="0">
                <a:latin typeface="Arial"/>
                <a:cs typeface="Arial"/>
              </a:rPr>
              <a:t>r</a:t>
            </a:r>
            <a:r>
              <a:rPr sz="2400" b="1" spc="10" dirty="0">
                <a:latin typeface="Arial"/>
                <a:cs typeface="Arial"/>
              </a:rPr>
              <a:t>ea</a:t>
            </a:r>
            <a:r>
              <a:rPr sz="2400" b="1" spc="20" dirty="0">
                <a:latin typeface="Arial"/>
                <a:cs typeface="Arial"/>
              </a:rPr>
              <a:t>t</a:t>
            </a:r>
            <a:r>
              <a:rPr sz="2400" b="1" spc="-40" dirty="0">
                <a:latin typeface="Arial"/>
                <a:cs typeface="Arial"/>
              </a:rPr>
              <a:t>m</a:t>
            </a:r>
            <a:r>
              <a:rPr sz="2400" b="1" spc="10" dirty="0">
                <a:latin typeface="Arial"/>
                <a:cs typeface="Arial"/>
              </a:rPr>
              <a:t>e</a:t>
            </a:r>
            <a:r>
              <a:rPr sz="2400" b="1" spc="-45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105" dirty="0">
                <a:latin typeface="Arial"/>
                <a:cs typeface="Arial"/>
              </a:rPr>
              <a:t>P</a:t>
            </a:r>
            <a:r>
              <a:rPr sz="2400" b="1" spc="75" dirty="0">
                <a:latin typeface="Arial"/>
                <a:cs typeface="Arial"/>
              </a:rPr>
              <a:t>l</a:t>
            </a:r>
            <a:r>
              <a:rPr sz="2400" b="1" spc="5" dirty="0">
                <a:latin typeface="Arial"/>
                <a:cs typeface="Arial"/>
              </a:rPr>
              <a:t>a</a:t>
            </a:r>
            <a:r>
              <a:rPr sz="2400" b="1" spc="-45" dirty="0">
                <a:latin typeface="Arial"/>
                <a:cs typeface="Arial"/>
              </a:rPr>
              <a:t>n</a:t>
            </a:r>
            <a:r>
              <a:rPr sz="2400" b="1" dirty="0">
                <a:latin typeface="Arial"/>
                <a:cs typeface="Arial"/>
              </a:rPr>
              <a:t>`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1240</Words>
  <Application>Microsoft Office PowerPoint</Application>
  <PresentationFormat>Widescreen</PresentationFormat>
  <Paragraphs>180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Microsoft Sans Serif</vt:lpstr>
      <vt:lpstr>Tahoma</vt:lpstr>
      <vt:lpstr>Times New Roman</vt:lpstr>
      <vt:lpstr>Trebuchet MS</vt:lpstr>
      <vt:lpstr>Verdana</vt:lpstr>
      <vt:lpstr>Wingdings</vt:lpstr>
      <vt:lpstr>Office Theme</vt:lpstr>
      <vt:lpstr>Process of Social Case Work</vt:lpstr>
      <vt:lpstr>Intake</vt:lpstr>
      <vt:lpstr>The areas for probing are:</vt:lpstr>
      <vt:lpstr>The areas for probing are continued….</vt:lpstr>
      <vt:lpstr>Psycho-Social study ( Exploration / Investigation):</vt:lpstr>
      <vt:lpstr>Perlman has given the following contents of the  case work study:</vt:lpstr>
      <vt:lpstr>The Format of Interview Schedule:</vt:lpstr>
      <vt:lpstr>Psycho - Social diagnosis ( Assessment) :</vt:lpstr>
      <vt:lpstr>Psycho - Social diagnosis ( Assessment) conti….</vt:lpstr>
      <vt:lpstr>Content of the Social Diagnosis:</vt:lpstr>
      <vt:lpstr>Process of making diagnosis:</vt:lpstr>
      <vt:lpstr>Types of diagnosis:</vt:lpstr>
      <vt:lpstr>Types of diagnosis…….</vt:lpstr>
      <vt:lpstr>Data for Diagnosis:</vt:lpstr>
      <vt:lpstr>Steps in Diagnosis:</vt:lpstr>
      <vt:lpstr>Intervention / Treatment (Problem-solving process):</vt:lpstr>
      <vt:lpstr>The objectives of social case work treatment are:</vt:lpstr>
      <vt:lpstr>Methods of Social treatment:</vt:lpstr>
      <vt:lpstr>Methods of Social treatment………</vt:lpstr>
      <vt:lpstr>Monitoring and E. valuation:</vt:lpstr>
      <vt:lpstr>Follow-up and Te. rmination</vt:lpstr>
      <vt:lpstr>Follow-up and Termination……..</vt:lpstr>
      <vt:lpstr>References 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of Social Case Work</dc:title>
  <dc:creator>PC</dc:creator>
  <cp:lastModifiedBy>PC</cp:lastModifiedBy>
  <cp:revision>2</cp:revision>
  <dcterms:created xsi:type="dcterms:W3CDTF">2021-11-30T11:40:44Z</dcterms:created>
  <dcterms:modified xsi:type="dcterms:W3CDTF">2021-11-30T11:42:59Z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2021-11-15T00:00:00Z</vt:filetime>
  </property>
  <property fmtid="{D5CDD505-2E9C-101B-9397-08002B2CF9AE}" pid="3" name="LastSaved">
    <vt:filetime>2021-11-30T00:00:00Z</vt:filetime>
  </property>
</Properties>
</file>