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6" r:id="rId2"/>
    <p:sldId id="280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0" r:id="rId17"/>
    <p:sldId id="299" r:id="rId18"/>
    <p:sldId id="301" r:id="rId19"/>
    <p:sldId id="302" r:id="rId20"/>
    <p:sldId id="303" r:id="rId21"/>
    <p:sldId id="304" r:id="rId22"/>
    <p:sldId id="305" r:id="rId23"/>
    <p:sldId id="306" r:id="rId24"/>
  </p:sldIdLst>
  <p:sldSz cx="9144000" cy="6858000" type="screen4x3"/>
  <p:notesSz cx="6858000" cy="92964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FFCC"/>
    <a:srgbClr val="FFFF00"/>
    <a:srgbClr val="0000FF"/>
    <a:srgbClr val="000066"/>
    <a:srgbClr val="CC0066"/>
    <a:srgbClr val="99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1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1068" y="-72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E686F0-BCA6-4568-85C9-7E424FB590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2550" y="127000"/>
            <a:ext cx="2971800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86" tIns="46844" rIns="93686" bIns="46844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900" b="0" i="1">
                <a:effectLst/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en-CA" altLang="en-US"/>
              <a:t>University of Nevada, Reno</a:t>
            </a:r>
          </a:p>
          <a:p>
            <a:pPr>
              <a:defRPr/>
            </a:pPr>
            <a:r>
              <a:rPr lang="en-CA" altLang="en-US"/>
              <a:t>Department of Computer Science  &amp; Engineering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68F9637-D750-4860-937A-AD5C23D3582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72000" y="130175"/>
            <a:ext cx="2211388" cy="392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86" tIns="46844" rIns="93686" bIns="46844" numCol="1" anchor="t" anchorCtr="0" compatLnSpc="1">
            <a:prstTxWarp prst="textNoShape">
              <a:avLst/>
            </a:prstTxWarp>
          </a:bodyPr>
          <a:lstStyle>
            <a:lvl3pPr marL="930275" lvl="2" algn="ctr" defTabSz="930275" eaLnBrk="0" hangingPunct="0">
              <a:defRPr sz="900" b="0" i="1">
                <a:effectLst/>
                <a:latin typeface="AGaramond" pitchFamily="18" charset="0"/>
              </a:defRPr>
            </a:lvl3pPr>
          </a:lstStyle>
          <a:p>
            <a:pPr lvl="2">
              <a:defRPr/>
            </a:pPr>
            <a:r>
              <a:rPr lang="en-CA" altLang="en-US"/>
              <a:t>September 17, 2007  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E16B3A1-0B21-4F92-8B2D-4644F3E88E1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1447800" cy="3921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86" tIns="46844" rIns="93686" bIns="46844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900" b="0" i="1">
                <a:effectLst/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859873C-F46D-429E-8746-F0BE1AEF2F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8904288"/>
            <a:ext cx="1677987" cy="3921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86" tIns="46844" rIns="93686" bIns="46844" numCol="1" anchor="b" anchorCtr="0" compatLnSpc="1">
            <a:prstTxWarp prst="textNoShape">
              <a:avLst/>
            </a:prstTxWarp>
          </a:bodyPr>
          <a:lstStyle>
            <a:lvl2pPr marL="465138" lvl="1" algn="r" defTabSz="930275" eaLnBrk="0" hangingPunct="0">
              <a:defRPr sz="800" b="0" i="1">
                <a:effectLst/>
                <a:latin typeface="AGaramond" pitchFamily="18" charset="0"/>
              </a:defRPr>
            </a:lvl2pPr>
          </a:lstStyle>
          <a:p>
            <a:pPr lvl="1">
              <a:defRPr/>
            </a:pPr>
            <a:r>
              <a:rPr lang="en-US" altLang="en-US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E809E78-32B8-44A2-9355-8EE287FDF2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83" tIns="0" rIns="19383" bIns="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b="0" i="1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12DC8EC-8479-4F06-AEEF-2F915201AB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83" tIns="0" rIns="19383" bIns="0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CA" altLang="en-US"/>
              <a:t>September 12, 2001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F07E8B5-EDAE-49B1-8E08-CD5440E08CC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730250"/>
            <a:ext cx="4586288" cy="3440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7353A23-6469-47C0-915F-327DB62A20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3250"/>
            <a:ext cx="5029200" cy="4157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86" tIns="46844" rIns="93686" bIns="46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0"/>
            <a:r>
              <a:rPr lang="en-CA" altLang="en-US" noProof="0"/>
              <a:t>Second level</a:t>
            </a:r>
          </a:p>
          <a:p>
            <a:pPr lvl="0"/>
            <a:r>
              <a:rPr lang="en-CA" altLang="en-US" noProof="0"/>
              <a:t>Third level</a:t>
            </a:r>
          </a:p>
          <a:p>
            <a:pPr lvl="0"/>
            <a:r>
              <a:rPr lang="en-CA" altLang="en-US" noProof="0"/>
              <a:t>Fourth level</a:t>
            </a:r>
          </a:p>
          <a:p>
            <a:pPr lvl="0"/>
            <a:r>
              <a:rPr lang="en-CA" alt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952B96F-04BC-45DD-B1A9-A0844C09F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297180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83" tIns="0" rIns="19383" bIns="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000" b="0" i="1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265F23F-E601-4819-9883-08F6EC9C5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05863"/>
            <a:ext cx="297180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383" tIns="0" rIns="19383" bIns="0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000" b="0" i="1" smtClean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AB9DAD-4C66-474B-AF31-5B7125E99BE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6CC896-284B-4C81-B3BA-9C34EF6889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878FA-958E-4F09-912A-CE423A414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4DC2CCB-CCA4-4AA0-AE29-28559DB9AB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EDFB903-B168-4BC4-9F49-6CC5D9F02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D00D488-9753-407F-AD3A-442083AA83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A91D9D1-D0E3-4707-8865-B1ADEB880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982062E-E35F-47CA-A656-EB860F9357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CCE5FA0-45DA-47EC-94C3-335B0D23B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E5C0687-9BFE-412B-9A65-E6FBB1856A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0D3A6CC-17D4-4013-8C0C-B9DED9592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A6EE6C6-6252-4DF0-BE05-BDEC974950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15FBD64-5029-4651-98FD-70C317E02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F931019-A250-4231-9F66-4109909A32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FAC87A-B30C-4716-95E8-F964F376C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0420B8B-9EDA-4B6E-A541-0C64062E67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DFFA98B-C933-4D0F-ADF4-C8FB664E6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34386B0-4BFD-4FE3-B94B-470A81795C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34F6417-FAA1-4DF0-B32F-567096C52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BB257BB-2BD8-4A54-9E48-84B893A0C6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A812B4E-E6BD-4B80-BCAB-0C825E5C0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0163619-5365-4409-84CA-C0A1C3C064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7B879CC-C757-476F-95A5-8274B6CD4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1D8308-BC06-4CD5-9013-BDBC6225D7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0D312CA-1661-4CE4-842F-724ACFD8C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36DB75C-D1E7-4D9E-88B9-EA07F57F29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AA03124-3C33-46BE-B699-964C2FB80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177A8E9-DC2E-466D-9138-5C307321D5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2E4774C-E56F-4975-9FC0-1EF19FD97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64E8AE9-CE16-4604-916C-C801F819E2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A8B73E2-3CF6-49DE-992A-7E01329A0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B59C85B-F8D1-4D60-B2A0-3B913A8BF3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A176C34-27E3-4CF9-9C0E-290948F9F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E9E5F41-F9BF-45B1-A8B8-74EBC087A3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593573-95E8-41D5-B708-8F9312076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6753653-F6B9-4706-8774-DC35240135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62BD0B8-E73E-4B51-A7C6-1058C30E8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B28BC43-B6DB-4B28-93AA-FA4A085B22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8280264-BA5F-4E9E-9B65-A6480C298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B2A6D13-C797-4798-A3A6-AEF2EA849C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48A700-2E4C-48C9-91C7-D30F6F6F8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AD7382E-FDB2-40F2-8F2C-6922FF7EC5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33912E4-7E73-41FA-A5B6-B354B1E61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95AAC4A-781C-415B-A957-797367A415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6D65AD-6ACA-48FE-9986-EC9F1208C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A89510B-1D5E-4AE4-834B-ACB49101C3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45FAD7B-B3D4-4CF9-B115-49371CB8F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>
            <a:extLst>
              <a:ext uri="{FF2B5EF4-FFF2-40B4-BE49-F238E27FC236}">
                <a16:creationId xmlns:a16="http://schemas.microsoft.com/office/drawing/2014/main" id="{91B43EB2-0F9B-4D4F-B6A4-35356D16C18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B7E1DF90-6F55-4C05-9B3B-D61F8CBA960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n-I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32">
              <a:extLst>
                <a:ext uri="{FF2B5EF4-FFF2-40B4-BE49-F238E27FC236}">
                  <a16:creationId xmlns:a16="http://schemas.microsoft.com/office/drawing/2014/main" id="{B03A10F8-78FA-47D3-94BF-7555B70F70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AEF16FAC-064E-48FD-9133-B60938A82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82F62A5B-2017-49B9-AAFD-DF3435DC9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719C708-CF6E-4372-8FC9-0BD25F414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EFBAE581-D114-4B52-81FE-3918F4CF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545A5CE1-29DB-4CF8-B43C-2C1AABC58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ADF2A7C7-C7B3-4A50-A72C-A72E6817D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CBDE19EA-53E9-4800-A9BA-A287C61CA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BECB1C2F-420C-430E-BD12-E3E4DDF12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A7DEB243-E309-489E-A6B3-79F6D4B09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24455130-E9A6-448C-A026-FBE1716C0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66274ABF-3C5D-4E04-9916-D0E446411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A9A4FEAF-C23A-4100-9554-FD6691794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2AE5646E-CD32-413C-AD55-0A6D01EEA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30D33196-DF9C-4F17-81F1-F9E60C946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91337562-7CD3-4FBF-BFAE-E614B8CE8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E89642BF-4A79-4819-9035-B275B66DF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D4F47A2C-6F69-497C-B6E7-5682076AF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2B111233-BE17-4032-9EA7-AF2ADE333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34477DAB-D696-46A3-A02F-4EE803AC0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9D7F4A9D-7FEF-4259-B7BD-0BC892F29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F98D158D-F5B3-4786-9610-59560F941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C1E0F612-FDF8-4157-8D6F-29412BA60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18992841-5374-40C9-A0DB-7C5A97495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FAEACEC3-CB25-4D0B-BC98-136EE974A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6757912B-27C4-45EA-83D0-9E51150520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02A3C20D-8BF7-4156-AD74-E7509FE90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513BE112-B087-44CF-9891-CBE1B720E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2B4A0F41-1E13-4CEB-A585-13CEF4F9C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2027108C-765A-4375-96D5-D52A366DA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altLang="en-US" noProof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CA" altLang="en-US" noProof="0"/>
              <a:t>Click to edit Master subtitle style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B85F450A-4E4C-4CCF-85AF-60639401FC0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C5B1E62E-AE09-4C02-B8F3-A3D058AD5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1AA024ED-5C16-4EAB-8788-D7598630F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8FD603A-176C-47C9-A3B9-067FAF2BFD0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739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589822A4-6354-4198-8A76-7CB3D12F9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AAA49C46-9D8C-42A7-A3D7-C8324EE74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9F2944A5-BD04-4687-8071-07B58EEA8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BDEFF-42D2-4B42-9764-78445628AE6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8222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1EDBDAD3-6965-41E0-BBE6-5F7C171E3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D3FBB5F0-5E8D-492C-9DA1-E8A8128F5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9A9AF253-6D01-4B72-AEF7-24BC52927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95D40-570D-4EF9-B7F9-54EA86FC35D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32879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9791B665-303A-4391-81C5-E90AE1F8B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C8A93E69-5676-45AF-9640-68C8A2B7C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261CD1E5-82BF-4A95-9EAB-51F8A16A4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2BFA-DCF5-495E-90A3-C2DB12EF722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1249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E0272B88-56C6-471E-A161-4F82591E7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37">
            <a:extLst>
              <a:ext uri="{FF2B5EF4-FFF2-40B4-BE49-F238E27FC236}">
                <a16:creationId xmlns:a16="http://schemas.microsoft.com/office/drawing/2014/main" id="{9963D5E3-4E9A-4270-A970-45B6FF964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38">
            <a:extLst>
              <a:ext uri="{FF2B5EF4-FFF2-40B4-BE49-F238E27FC236}">
                <a16:creationId xmlns:a16="http://schemas.microsoft.com/office/drawing/2014/main" id="{00208048-A336-4090-95A7-E5BCE4D22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AB708-0DB2-424D-BEC0-61EF0225EF3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0850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F62F4E05-677B-4219-B75D-4E5C0061D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A4101263-1195-4109-B660-8285E3C39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4DECA4AD-F518-4C79-8453-CDF93FE0B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BB0F8-8C8F-4AD9-8DCB-0BF5AA0FA94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689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id="{3BCF8913-2ABE-4CAD-8918-A290A5682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E9A22DC8-9B1C-4744-AD8F-C84E88F4BF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id="{AF0E1607-8357-481E-82DC-628B7EB64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42FC1-A929-4B37-B3D6-A30F038B53B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2338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1E796C63-29BC-4045-8720-8B7861E68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66E7AD3C-16B0-4F86-BC0C-621DCAABF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5FA053EF-A2FE-43AC-B9CD-1641835FA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E0977-B34F-4269-BBB5-7C6F3D16B6D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1802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EF06AD0D-A504-42C1-B255-68B6A0769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id="{69B3A3FE-0B6A-44BE-91A0-B49C95648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38">
            <a:extLst>
              <a:ext uri="{FF2B5EF4-FFF2-40B4-BE49-F238E27FC236}">
                <a16:creationId xmlns:a16="http://schemas.microsoft.com/office/drawing/2014/main" id="{F0E6A041-147C-4E65-98D6-B82B9EA9E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D8B7-A318-488A-A9C4-CE31746FB8E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0755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9866E054-2A3B-4A3E-ACF0-64B04DA47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AFF8E1F3-A864-4602-99D1-81FB14793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C4F0054F-C98E-425A-AD4E-6381F908F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F7FC-15A0-43C9-A5E2-303329E92A7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6607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>
            <a:extLst>
              <a:ext uri="{FF2B5EF4-FFF2-40B4-BE49-F238E27FC236}">
                <a16:creationId xmlns:a16="http://schemas.microsoft.com/office/drawing/2014/main" id="{613FE792-9FEA-4026-9785-FC0564073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37">
            <a:extLst>
              <a:ext uri="{FF2B5EF4-FFF2-40B4-BE49-F238E27FC236}">
                <a16:creationId xmlns:a16="http://schemas.microsoft.com/office/drawing/2014/main" id="{6F8FEA18-F89D-43DD-AF3A-89916A8D3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135D354E-FD5F-411B-95E3-DD105B4EB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B7577-E409-4915-8EFA-F1875FD2B51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07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610972F2-75F5-4F78-93EE-E9D400CC88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1BF9F6BB-3A5C-40DC-BF52-3AF9C5A65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FC71FAA8-640E-4184-9E11-36D22AE22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9E60F-6B48-4971-8038-D5102CF89D9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44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3F183260-862E-4268-A3C1-9440D5CC2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423FD225-87A3-4F43-8D2A-9EF046D24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E328B8D5-26B1-4997-9FDE-573E56743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6EC1-44AF-49D3-AA0F-1376D307A45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99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>
            <a:extLst>
              <a:ext uri="{FF2B5EF4-FFF2-40B4-BE49-F238E27FC236}">
                <a16:creationId xmlns:a16="http://schemas.microsoft.com/office/drawing/2014/main" id="{4691D5DE-8A94-48C3-8021-D6A03196C30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" name="Rectangle 2">
              <a:extLst>
                <a:ext uri="{FF2B5EF4-FFF2-40B4-BE49-F238E27FC236}">
                  <a16:creationId xmlns:a16="http://schemas.microsoft.com/office/drawing/2014/main" id="{88404BE5-B35E-4BA6-935F-A21DC5753E9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en-I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3" name="Group 32">
              <a:extLst>
                <a:ext uri="{FF2B5EF4-FFF2-40B4-BE49-F238E27FC236}">
                  <a16:creationId xmlns:a16="http://schemas.microsoft.com/office/drawing/2014/main" id="{1BBE11B5-8AB1-489B-ACC0-4022024AB1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>
                <a:extLst>
                  <a:ext uri="{FF2B5EF4-FFF2-40B4-BE49-F238E27FC236}">
                    <a16:creationId xmlns:a16="http://schemas.microsoft.com/office/drawing/2014/main" id="{6D8811C6-E3CE-4806-97E4-B8297B52F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8" name="Rectangle 4">
                <a:extLst>
                  <a:ext uri="{FF2B5EF4-FFF2-40B4-BE49-F238E27FC236}">
                    <a16:creationId xmlns:a16="http://schemas.microsoft.com/office/drawing/2014/main" id="{4969701E-16AD-4665-846F-FAC5721FB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9" name="Rectangle 5">
                <a:extLst>
                  <a:ext uri="{FF2B5EF4-FFF2-40B4-BE49-F238E27FC236}">
                    <a16:creationId xmlns:a16="http://schemas.microsoft.com/office/drawing/2014/main" id="{581DF452-D2EB-4469-B954-07FFFBA5D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0" name="Rectangle 6">
                <a:extLst>
                  <a:ext uri="{FF2B5EF4-FFF2-40B4-BE49-F238E27FC236}">
                    <a16:creationId xmlns:a16="http://schemas.microsoft.com/office/drawing/2014/main" id="{9252896C-AD94-489E-8F67-81177C305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1" name="Rectangle 7">
                <a:extLst>
                  <a:ext uri="{FF2B5EF4-FFF2-40B4-BE49-F238E27FC236}">
                    <a16:creationId xmlns:a16="http://schemas.microsoft.com/office/drawing/2014/main" id="{EA467612-9013-49DD-8BA3-B8B697B09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2" name="Rectangle 8">
                <a:extLst>
                  <a:ext uri="{FF2B5EF4-FFF2-40B4-BE49-F238E27FC236}">
                    <a16:creationId xmlns:a16="http://schemas.microsoft.com/office/drawing/2014/main" id="{75093B15-3124-4AC6-9EBB-DF1E0F963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" name="Rectangle 9">
                <a:extLst>
                  <a:ext uri="{FF2B5EF4-FFF2-40B4-BE49-F238E27FC236}">
                    <a16:creationId xmlns:a16="http://schemas.microsoft.com/office/drawing/2014/main" id="{72BE7CD5-5F96-49E5-A45C-C0A5F6953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4" name="Rectangle 10">
                <a:extLst>
                  <a:ext uri="{FF2B5EF4-FFF2-40B4-BE49-F238E27FC236}">
                    <a16:creationId xmlns:a16="http://schemas.microsoft.com/office/drawing/2014/main" id="{9F265A81-CD05-4DA0-A5DD-F2CD4F769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5" name="Rectangle 11">
                <a:extLst>
                  <a:ext uri="{FF2B5EF4-FFF2-40B4-BE49-F238E27FC236}">
                    <a16:creationId xmlns:a16="http://schemas.microsoft.com/office/drawing/2014/main" id="{011D6B30-F4DC-4F76-83E4-6F83D0412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6" name="Rectangle 12">
                <a:extLst>
                  <a:ext uri="{FF2B5EF4-FFF2-40B4-BE49-F238E27FC236}">
                    <a16:creationId xmlns:a16="http://schemas.microsoft.com/office/drawing/2014/main" id="{C7A3363C-3B32-4E99-B2FF-C8B9B2322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7" name="Rectangle 13">
                <a:extLst>
                  <a:ext uri="{FF2B5EF4-FFF2-40B4-BE49-F238E27FC236}">
                    <a16:creationId xmlns:a16="http://schemas.microsoft.com/office/drawing/2014/main" id="{5D303F1E-C513-4A2E-B526-BD655BF00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8" name="Rectangle 14">
                <a:extLst>
                  <a:ext uri="{FF2B5EF4-FFF2-40B4-BE49-F238E27FC236}">
                    <a16:creationId xmlns:a16="http://schemas.microsoft.com/office/drawing/2014/main" id="{D722B911-17CC-4B93-A511-746CCBF38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9" name="Rectangle 15">
                <a:extLst>
                  <a:ext uri="{FF2B5EF4-FFF2-40B4-BE49-F238E27FC236}">
                    <a16:creationId xmlns:a16="http://schemas.microsoft.com/office/drawing/2014/main" id="{3A595FDF-2934-4B7D-9BF0-8E86F8A25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0" name="Rectangle 16">
                <a:extLst>
                  <a:ext uri="{FF2B5EF4-FFF2-40B4-BE49-F238E27FC236}">
                    <a16:creationId xmlns:a16="http://schemas.microsoft.com/office/drawing/2014/main" id="{907B116C-3F68-4291-9A8A-353FA9626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1" name="Rectangle 17">
                <a:extLst>
                  <a:ext uri="{FF2B5EF4-FFF2-40B4-BE49-F238E27FC236}">
                    <a16:creationId xmlns:a16="http://schemas.microsoft.com/office/drawing/2014/main" id="{3F8895C6-A4C2-4768-95C2-CEA748207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2" name="Rectangle 18">
                <a:extLst>
                  <a:ext uri="{FF2B5EF4-FFF2-40B4-BE49-F238E27FC236}">
                    <a16:creationId xmlns:a16="http://schemas.microsoft.com/office/drawing/2014/main" id="{87A0892D-25C9-427A-9A93-190D2B1F5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3" name="Rectangle 19">
                <a:extLst>
                  <a:ext uri="{FF2B5EF4-FFF2-40B4-BE49-F238E27FC236}">
                    <a16:creationId xmlns:a16="http://schemas.microsoft.com/office/drawing/2014/main" id="{785798F7-9D40-4B7F-AA64-5E913D3AA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4" name="Rectangle 20">
                <a:extLst>
                  <a:ext uri="{FF2B5EF4-FFF2-40B4-BE49-F238E27FC236}">
                    <a16:creationId xmlns:a16="http://schemas.microsoft.com/office/drawing/2014/main" id="{4F0AAEAD-A70E-41F4-AFC3-32751DB7E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5" name="Rectangle 21">
                <a:extLst>
                  <a:ext uri="{FF2B5EF4-FFF2-40B4-BE49-F238E27FC236}">
                    <a16:creationId xmlns:a16="http://schemas.microsoft.com/office/drawing/2014/main" id="{7AD53B80-E2D9-45B0-844C-512F967B53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6" name="Rectangle 22">
                <a:extLst>
                  <a:ext uri="{FF2B5EF4-FFF2-40B4-BE49-F238E27FC236}">
                    <a16:creationId xmlns:a16="http://schemas.microsoft.com/office/drawing/2014/main" id="{7F56A157-3240-49EE-975F-9D38C4527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7" name="Rectangle 23">
                <a:extLst>
                  <a:ext uri="{FF2B5EF4-FFF2-40B4-BE49-F238E27FC236}">
                    <a16:creationId xmlns:a16="http://schemas.microsoft.com/office/drawing/2014/main" id="{FE04BDB3-EA56-4175-A2B0-43421A14E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8" name="Rectangle 24">
                <a:extLst>
                  <a:ext uri="{FF2B5EF4-FFF2-40B4-BE49-F238E27FC236}">
                    <a16:creationId xmlns:a16="http://schemas.microsoft.com/office/drawing/2014/main" id="{2BE076C7-4C75-4CA8-BAD3-DD1E0E56C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9" name="Rectangle 25">
                <a:extLst>
                  <a:ext uri="{FF2B5EF4-FFF2-40B4-BE49-F238E27FC236}">
                    <a16:creationId xmlns:a16="http://schemas.microsoft.com/office/drawing/2014/main" id="{69EB642C-4846-4422-B517-7CDCDDD0A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0" name="Rectangle 26">
                <a:extLst>
                  <a:ext uri="{FF2B5EF4-FFF2-40B4-BE49-F238E27FC236}">
                    <a16:creationId xmlns:a16="http://schemas.microsoft.com/office/drawing/2014/main" id="{B650DD31-AD69-48F7-BB84-3330E17DB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1" name="Rectangle 27">
                <a:extLst>
                  <a:ext uri="{FF2B5EF4-FFF2-40B4-BE49-F238E27FC236}">
                    <a16:creationId xmlns:a16="http://schemas.microsoft.com/office/drawing/2014/main" id="{75DBB06C-D6CA-4F66-BF6A-5203A5F1FC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2" name="Rectangle 28">
                <a:extLst>
                  <a:ext uri="{FF2B5EF4-FFF2-40B4-BE49-F238E27FC236}">
                    <a16:creationId xmlns:a16="http://schemas.microsoft.com/office/drawing/2014/main" id="{596478CE-1FB6-426E-A9ED-D5DD0DF27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3" name="Rectangle 29">
                <a:extLst>
                  <a:ext uri="{FF2B5EF4-FFF2-40B4-BE49-F238E27FC236}">
                    <a16:creationId xmlns:a16="http://schemas.microsoft.com/office/drawing/2014/main" id="{701FA8A3-E71D-44C6-BB26-53DDACCD6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4" name="Rectangle 30">
                <a:extLst>
                  <a:ext uri="{FF2B5EF4-FFF2-40B4-BE49-F238E27FC236}">
                    <a16:creationId xmlns:a16="http://schemas.microsoft.com/office/drawing/2014/main" id="{671E9C55-9D54-407A-84FE-23E9BC947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5" name="Rectangle 31">
                <a:extLst>
                  <a:ext uri="{FF2B5EF4-FFF2-40B4-BE49-F238E27FC236}">
                    <a16:creationId xmlns:a16="http://schemas.microsoft.com/office/drawing/2014/main" id="{3986E9EA-6F44-4FF5-AFDA-8BE13CE1B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r" eaLnBrk="1" hangingPunct="1">
                  <a:defRPr/>
                </a:pPr>
                <a:endParaRPr lang="en-IN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58" name="Rectangle 34">
            <a:extLst>
              <a:ext uri="{FF2B5EF4-FFF2-40B4-BE49-F238E27FC236}">
                <a16:creationId xmlns:a16="http://schemas.microsoft.com/office/drawing/2014/main" id="{1BEF8355-E9D3-4F5A-9F7A-5FB1669AA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59" name="Rectangle 35">
            <a:extLst>
              <a:ext uri="{FF2B5EF4-FFF2-40B4-BE49-F238E27FC236}">
                <a16:creationId xmlns:a16="http://schemas.microsoft.com/office/drawing/2014/main" id="{ACB23739-95A8-46EF-A909-5784BDF8F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60" name="Rectangle 36">
            <a:extLst>
              <a:ext uri="{FF2B5EF4-FFF2-40B4-BE49-F238E27FC236}">
                <a16:creationId xmlns:a16="http://schemas.microsoft.com/office/drawing/2014/main" id="{6DB47066-C20A-48E3-83FA-EAEF3F34C9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61" name="Rectangle 37">
            <a:extLst>
              <a:ext uri="{FF2B5EF4-FFF2-40B4-BE49-F238E27FC236}">
                <a16:creationId xmlns:a16="http://schemas.microsoft.com/office/drawing/2014/main" id="{F9F869C2-1850-43B1-866D-2EF0340495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62" name="Rectangle 38">
            <a:extLst>
              <a:ext uri="{FF2B5EF4-FFF2-40B4-BE49-F238E27FC236}">
                <a16:creationId xmlns:a16="http://schemas.microsoft.com/office/drawing/2014/main" id="{C7CFCEE5-B67B-49FC-BAF2-EF997E5502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248400"/>
            <a:ext cx="45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600" b="0" smtClean="0">
                <a:effectLst/>
              </a:defRPr>
            </a:lvl1pPr>
          </a:lstStyle>
          <a:p>
            <a:pPr>
              <a:defRPr/>
            </a:pPr>
            <a:fld id="{554B1C59-3A8B-4F74-9B71-C14D72CD739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Monotype Sorts" charset="2"/>
        <a:buChar char="n"/>
        <a:defRPr sz="28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Font typeface="Arial" panose="020B0604020202020204" pitchFamily="34" charset="0"/>
        <a:buChar char="●"/>
        <a:defRPr sz="2400" b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65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8A887A87-D57D-4B29-B56A-558852CA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53B8FA-FA6F-49E6-BECE-351AA018AA90}" type="slidenum">
              <a:rPr lang="en-CA" altLang="en-US" sz="1600" b="0"/>
              <a:pPr/>
              <a:t>1</a:t>
            </a:fld>
            <a:endParaRPr lang="en-CA" altLang="en-US" sz="1600" b="0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8364F879-1C12-4857-8E2C-B57659E62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981200"/>
            <a:ext cx="7696200" cy="1295400"/>
          </a:xfrm>
        </p:spPr>
        <p:txBody>
          <a:bodyPr anchor="b"/>
          <a:lstStyle/>
          <a:p>
            <a:pPr algn="ctr">
              <a:defRPr/>
            </a:pPr>
            <a:br>
              <a:rPr lang="en-CA" altLang="en-US" dirty="0">
                <a:solidFill>
                  <a:srgbClr val="FFFF00"/>
                </a:solidFill>
              </a:rPr>
            </a:br>
            <a:br>
              <a:rPr lang="en-CA" altLang="en-US" sz="3200" b="0" dirty="0">
                <a:effectLst/>
              </a:rPr>
            </a:br>
            <a:br>
              <a:rPr lang="en-CA" altLang="en-US" sz="2000" b="0" dirty="0">
                <a:effectLst/>
              </a:rPr>
            </a:br>
            <a:r>
              <a:rPr lang="en-CA" altLang="en-US" sz="3200" b="0" dirty="0">
                <a:effectLst/>
              </a:rPr>
              <a:t> </a:t>
            </a:r>
            <a:r>
              <a:rPr lang="en-CA" altLang="en-US" sz="4400" b="0" dirty="0">
                <a:solidFill>
                  <a:schemeClr val="hlink"/>
                </a:solidFill>
                <a:effectLst/>
              </a:rPr>
              <a:t>Project Scheduling</a:t>
            </a:r>
            <a:br>
              <a:rPr lang="en-CA" altLang="en-US" sz="4400" b="0" dirty="0">
                <a:solidFill>
                  <a:schemeClr val="hlink"/>
                </a:solidFill>
                <a:effectLst/>
              </a:rPr>
            </a:br>
            <a:r>
              <a:rPr lang="en-CA" altLang="en-US" sz="4400" b="0" dirty="0">
                <a:solidFill>
                  <a:schemeClr val="hlink"/>
                </a:solidFill>
                <a:effectLst/>
              </a:rPr>
              <a:t>&amp; Risk Management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39E6209C-046D-4747-913C-30CA154B8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3581400"/>
            <a:ext cx="8153400" cy="2362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charset="2"/>
              <a:buNone/>
              <a:defRPr/>
            </a:pPr>
            <a:endParaRPr lang="en-CA" altLang="en-US" sz="1800" dirty="0"/>
          </a:p>
          <a:p>
            <a:pPr algn="ctr">
              <a:lnSpc>
                <a:spcPct val="90000"/>
              </a:lnSpc>
              <a:buFont typeface="Monotype Sorts" charset="2"/>
              <a:buNone/>
              <a:defRPr/>
            </a:pPr>
            <a:endParaRPr lang="en-CA" altLang="en-US" sz="2000" b="0" dirty="0">
              <a:latin typeface="AGaramond" pitchFamily="18" charset="0"/>
            </a:endParaRPr>
          </a:p>
        </p:txBody>
      </p:sp>
      <p:sp>
        <p:nvSpPr>
          <p:cNvPr id="209924" name="Line 4">
            <a:extLst>
              <a:ext uri="{FF2B5EF4-FFF2-40B4-BE49-F238E27FC236}">
                <a16:creationId xmlns:a16="http://schemas.microsoft.com/office/drawing/2014/main" id="{E8E3ED5B-D8B7-4598-A1F8-ABD961E17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81400"/>
            <a:ext cx="80772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>
            <a:extLst>
              <a:ext uri="{FF2B5EF4-FFF2-40B4-BE49-F238E27FC236}">
                <a16:creationId xmlns:a16="http://schemas.microsoft.com/office/drawing/2014/main" id="{FF9857EC-F743-4F63-BC51-86627767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B0D616-E85F-464A-B39A-25DCEFB2E27F}" type="slidenum">
              <a:rPr lang="en-CA" altLang="en-US" sz="1600" b="0"/>
              <a:pPr/>
              <a:t>10</a:t>
            </a:fld>
            <a:endParaRPr lang="en-CA" altLang="en-US" sz="1600" b="0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D0BFF6D7-94D3-4B99-A0D1-51F838CE6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altLang="en-US" b="0"/>
              <a:t>.Project Scheduling…..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4B2BB5E5-F2BF-44F6-A736-787618DAB0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762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en-US" sz="2000" b="0"/>
              <a:t>The scheduling process [Fig. 5.4, SE-8]</a:t>
            </a:r>
          </a:p>
        </p:txBody>
      </p:sp>
      <p:sp>
        <p:nvSpPr>
          <p:cNvPr id="227332" name="Line 4">
            <a:extLst>
              <a:ext uri="{FF2B5EF4-FFF2-40B4-BE49-F238E27FC236}">
                <a16:creationId xmlns:a16="http://schemas.microsoft.com/office/drawing/2014/main" id="{DD7E36AD-87DA-4ABF-B49B-72992102F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8" name="Picture 5">
            <a:extLst>
              <a:ext uri="{FF2B5EF4-FFF2-40B4-BE49-F238E27FC236}">
                <a16:creationId xmlns:a16="http://schemas.microsoft.com/office/drawing/2014/main" id="{A16B24B9-7815-4CF2-8BB0-0A0F727F9EA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971800"/>
            <a:ext cx="8991600" cy="19050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05013F54-FB83-457B-9DCB-081AEED9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ABA3F9-C756-4E4A-A2C4-A42A784EE3B2}" type="slidenum">
              <a:rPr lang="en-CA" altLang="en-US" sz="1600" b="0"/>
              <a:pPr/>
              <a:t>11</a:t>
            </a:fld>
            <a:endParaRPr lang="en-CA" altLang="en-US" sz="1600" b="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26913BB-B855-4B2D-8453-EAB54C1D0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..Project Scheduling….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A7E61B08-45E1-491A-9770-9AF9D5714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b="0">
                <a:effectLst/>
              </a:rPr>
              <a:t>Graphical notations used in software project scheduling:</a:t>
            </a:r>
          </a:p>
          <a:p>
            <a:pPr lvl="1" eaLnBrk="1" hangingPunct="1">
              <a:defRPr/>
            </a:pPr>
            <a:r>
              <a:rPr lang="en-US" altLang="en-US" b="0">
                <a:effectLst/>
              </a:rPr>
              <a:t>Tables: summary description of tasks  </a:t>
            </a:r>
          </a:p>
          <a:p>
            <a:pPr lvl="1" eaLnBrk="1" hangingPunct="1">
              <a:defRPr/>
            </a:pPr>
            <a:r>
              <a:rPr lang="en-US" altLang="en-US" b="0" i="1">
                <a:solidFill>
                  <a:schemeClr val="hlink"/>
                </a:solidFill>
                <a:effectLst/>
              </a:rPr>
              <a:t>Bar charts</a:t>
            </a:r>
            <a:r>
              <a:rPr lang="en-US" altLang="en-US" b="0">
                <a:effectLst/>
              </a:rPr>
              <a:t>: show schedule against the time</a:t>
            </a:r>
          </a:p>
          <a:p>
            <a:pPr lvl="1" eaLnBrk="1" hangingPunct="1">
              <a:defRPr/>
            </a:pPr>
            <a:r>
              <a:rPr lang="en-US" altLang="en-US" b="0" i="1">
                <a:solidFill>
                  <a:schemeClr val="hlink"/>
                </a:solidFill>
                <a:effectLst/>
              </a:rPr>
              <a:t>Activity charts</a:t>
            </a:r>
            <a:r>
              <a:rPr lang="en-US" altLang="en-US" b="0">
                <a:effectLst/>
              </a:rPr>
              <a:t>: graphs that depict dependencies between tasks and indicate the </a:t>
            </a:r>
            <a:r>
              <a:rPr lang="en-US" altLang="en-US" b="0" i="1">
                <a:solidFill>
                  <a:schemeClr val="hlink"/>
                </a:solidFill>
                <a:effectLst/>
              </a:rPr>
              <a:t>critical path</a:t>
            </a:r>
            <a:r>
              <a:rPr lang="en-US" altLang="en-US" b="0">
                <a:effectLst/>
              </a:rPr>
              <a:t> (the longest path in the activity graph)</a:t>
            </a:r>
            <a:r>
              <a:rPr lang="en-US" altLang="en-US"/>
              <a:t>  </a:t>
            </a:r>
          </a:p>
          <a:p>
            <a:pPr eaLnBrk="1" hangingPunct="1">
              <a:defRPr/>
            </a:pPr>
            <a:endParaRPr lang="en-CA" altLang="en-US" sz="2400"/>
          </a:p>
        </p:txBody>
      </p:sp>
      <p:sp>
        <p:nvSpPr>
          <p:cNvPr id="229380" name="Line 4">
            <a:extLst>
              <a:ext uri="{FF2B5EF4-FFF2-40B4-BE49-F238E27FC236}">
                <a16:creationId xmlns:a16="http://schemas.microsoft.com/office/drawing/2014/main" id="{F8531DF5-DBD5-4A30-AB45-03A6ADF06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>
            <a:extLst>
              <a:ext uri="{FF2B5EF4-FFF2-40B4-BE49-F238E27FC236}">
                <a16:creationId xmlns:a16="http://schemas.microsoft.com/office/drawing/2014/main" id="{BE6FA10F-4BC2-4E1B-A895-2392C175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C55B07-C4BF-461C-979A-38FD11AC6F85}" type="slidenum">
              <a:rPr lang="en-CA" altLang="en-US" sz="1600" b="0"/>
              <a:pPr/>
              <a:t>12</a:t>
            </a:fld>
            <a:endParaRPr lang="en-CA" altLang="en-US" sz="1600" b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44758D2-6394-4AA5-BC72-FC9BE3154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…Project Scheduling…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0387955-D066-4CDE-84F2-612E118418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7848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CA" altLang="en-US" sz="2000" b="0">
                <a:effectLst/>
              </a:rPr>
              <a:t>Example of tabular description [Fig. 5.5, SE-8]:</a:t>
            </a:r>
          </a:p>
        </p:txBody>
      </p:sp>
      <p:sp>
        <p:nvSpPr>
          <p:cNvPr id="231428" name="Line 4">
            <a:extLst>
              <a:ext uri="{FF2B5EF4-FFF2-40B4-BE49-F238E27FC236}">
                <a16:creationId xmlns:a16="http://schemas.microsoft.com/office/drawing/2014/main" id="{FCFA789D-3152-4270-8D3C-5FA8DB528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654" name="Object 5">
            <a:extLst>
              <a:ext uri="{FF2B5EF4-FFF2-40B4-BE49-F238E27FC236}">
                <a16:creationId xmlns:a16="http://schemas.microsoft.com/office/drawing/2014/main" id="{F4C0E4FB-C6B1-4FCF-97FC-644CAF3C5BA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81000" y="2362200"/>
          <a:ext cx="8763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Document" r:id="rId4" imgW="5486400" imgH="1950720" progId="Word.Document.8">
                  <p:embed/>
                </p:oleObj>
              </mc:Choice>
              <mc:Fallback>
                <p:oleObj name="Document" r:id="rId4" imgW="5486400" imgH="19507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763000" cy="3733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>
            <a:extLst>
              <a:ext uri="{FF2B5EF4-FFF2-40B4-BE49-F238E27FC236}">
                <a16:creationId xmlns:a16="http://schemas.microsoft.com/office/drawing/2014/main" id="{74439C9C-3D7E-4ABD-8315-D5E271B4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7DCD43-BD9D-4B8F-99E5-FF489852F375}" type="slidenum">
              <a:rPr lang="en-CA" altLang="en-US" sz="1600" b="0"/>
              <a:pPr/>
              <a:t>13</a:t>
            </a:fld>
            <a:endParaRPr lang="en-CA" altLang="en-US" sz="1600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5FE18D6-203B-4E35-AAD7-6263F2B87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….Project Scheduling..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E849377-C2CF-44D5-937C-845C6406D0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95400"/>
            <a:ext cx="7696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CA" altLang="en-US" sz="2000" b="0">
                <a:effectLst/>
              </a:rPr>
              <a:t>Example of activity chart [Fig. 5.6, SE-8]</a:t>
            </a:r>
          </a:p>
        </p:txBody>
      </p:sp>
      <p:sp>
        <p:nvSpPr>
          <p:cNvPr id="233476" name="Line 4">
            <a:extLst>
              <a:ext uri="{FF2B5EF4-FFF2-40B4-BE49-F238E27FC236}">
                <a16:creationId xmlns:a16="http://schemas.microsoft.com/office/drawing/2014/main" id="{26FA1019-93AA-4296-A912-5A80EA4EF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1430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2" name="Picture 8">
            <a:extLst>
              <a:ext uri="{FF2B5EF4-FFF2-40B4-BE49-F238E27FC236}">
                <a16:creationId xmlns:a16="http://schemas.microsoft.com/office/drawing/2014/main" id="{AB46CF37-D739-4426-B0A8-3BB5D7B023E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828800"/>
            <a:ext cx="7696200" cy="49530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>
            <a:extLst>
              <a:ext uri="{FF2B5EF4-FFF2-40B4-BE49-F238E27FC236}">
                <a16:creationId xmlns:a16="http://schemas.microsoft.com/office/drawing/2014/main" id="{74D28D79-04F6-4CF9-9B4F-C891C618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0D9569-6EB6-4E1F-931C-A92F3D07DCD8}" type="slidenum">
              <a:rPr lang="en-CA" altLang="en-US" sz="1600" b="0"/>
              <a:pPr/>
              <a:t>14</a:t>
            </a:fld>
            <a:endParaRPr lang="en-CA" altLang="en-US" sz="1600" b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1F05E7-5795-4C90-99FC-DFE8E5995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…..Project Scheduling.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E396735-AA09-4E38-82E4-E21EB0B88F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95400"/>
            <a:ext cx="7696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CA" altLang="en-US" sz="2000" b="0">
                <a:effectLst/>
              </a:rPr>
              <a:t>Example of bar chart [Fig. 5.7, SE-8]</a:t>
            </a:r>
          </a:p>
        </p:txBody>
      </p:sp>
      <p:sp>
        <p:nvSpPr>
          <p:cNvPr id="242692" name="Line 4">
            <a:extLst>
              <a:ext uri="{FF2B5EF4-FFF2-40B4-BE49-F238E27FC236}">
                <a16:creationId xmlns:a16="http://schemas.microsoft.com/office/drawing/2014/main" id="{A18F5788-001A-43D6-9D67-2A802E281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066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50" name="Picture 7">
            <a:extLst>
              <a:ext uri="{FF2B5EF4-FFF2-40B4-BE49-F238E27FC236}">
                <a16:creationId xmlns:a16="http://schemas.microsoft.com/office/drawing/2014/main" id="{6365E364-F5FD-4025-A269-5E78D7C834B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05000"/>
            <a:ext cx="8305800" cy="49530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>
            <a:extLst>
              <a:ext uri="{FF2B5EF4-FFF2-40B4-BE49-F238E27FC236}">
                <a16:creationId xmlns:a16="http://schemas.microsoft.com/office/drawing/2014/main" id="{C6206738-471F-4C8B-819B-BFA75A75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11C4BC-45E4-49B0-94DF-C281F2832F97}" type="slidenum">
              <a:rPr lang="en-CA" altLang="en-US" sz="1600" b="0"/>
              <a:pPr/>
              <a:t>15</a:t>
            </a:fld>
            <a:endParaRPr lang="en-CA" altLang="en-US" sz="1600" b="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777ACE7-49B8-4844-A70F-8D7E2C124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……Project Scheduling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5E34CDD-87C4-4EC4-829B-7114EC6B51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CA" altLang="en-US" sz="2000" b="0">
                <a:effectLst/>
              </a:rPr>
              <a:t>Staff allocation chart [Fig. 5.8, SE-8]</a:t>
            </a:r>
          </a:p>
        </p:txBody>
      </p:sp>
      <p:sp>
        <p:nvSpPr>
          <p:cNvPr id="244740" name="Line 4">
            <a:extLst>
              <a:ext uri="{FF2B5EF4-FFF2-40B4-BE49-F238E27FC236}">
                <a16:creationId xmlns:a16="http://schemas.microsoft.com/office/drawing/2014/main" id="{91E20539-C959-4590-8DB5-B132724C1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3716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8" name="Picture 7">
            <a:extLst>
              <a:ext uri="{FF2B5EF4-FFF2-40B4-BE49-F238E27FC236}">
                <a16:creationId xmlns:a16="http://schemas.microsoft.com/office/drawing/2014/main" id="{491E907A-EE1B-43E4-BAFE-146A5D255B90}"/>
              </a:ext>
            </a:extLst>
          </p:cNvPr>
          <p:cNvPicPr>
            <a:picLocks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81200"/>
            <a:ext cx="7848600" cy="4621213"/>
          </a:xfr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C23CE4E-556E-49B6-BC2D-29413DF0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A4221C-3F02-4082-BDEC-762C64FB91F6}" type="slidenum">
              <a:rPr lang="en-CA" altLang="en-US" sz="1600" b="0"/>
              <a:pPr/>
              <a:t>16</a:t>
            </a:fld>
            <a:endParaRPr lang="en-CA" altLang="en-US" sz="1600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2F6A241-8181-4448-A592-59550188C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Risk Management…….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CB6B2F71-29E1-4EBE-8A92-E661937D65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0" i="1">
                <a:solidFill>
                  <a:schemeClr val="hlink"/>
                </a:solidFill>
                <a:effectLst/>
              </a:rPr>
              <a:t>Risk</a:t>
            </a:r>
            <a:r>
              <a:rPr lang="en-US" altLang="en-US" b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b="0">
                <a:effectLst/>
              </a:rPr>
              <a:t>= some adverse circumstance that may happen and affect negatively the project, the product, and/or the business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Categories of risk: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Project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Product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Business risks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0" i="1">
                <a:solidFill>
                  <a:schemeClr val="hlink"/>
                </a:solidFill>
                <a:effectLst/>
              </a:rPr>
              <a:t>Risk management</a:t>
            </a:r>
            <a:r>
              <a:rPr lang="en-US" altLang="en-US" b="0">
                <a:effectLst/>
              </a:rPr>
              <a:t> means anticipating risks and preparing plans to reduce their effect</a:t>
            </a:r>
            <a:r>
              <a:rPr lang="en-US" altLang="en-US" sz="2400" b="0"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b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3000"/>
          </a:p>
        </p:txBody>
      </p:sp>
      <p:sp>
        <p:nvSpPr>
          <p:cNvPr id="248836" name="Line 4">
            <a:extLst>
              <a:ext uri="{FF2B5EF4-FFF2-40B4-BE49-F238E27FC236}">
                <a16:creationId xmlns:a16="http://schemas.microsoft.com/office/drawing/2014/main" id="{689C1B7A-B517-4588-8568-C8FEC07FCA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>
            <a:extLst>
              <a:ext uri="{FF2B5EF4-FFF2-40B4-BE49-F238E27FC236}">
                <a16:creationId xmlns:a16="http://schemas.microsoft.com/office/drawing/2014/main" id="{966770D8-E3E7-44EE-BCA3-E6C233C5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DD8136-CC89-4BED-93BB-C14E89361217}" type="slidenum">
              <a:rPr lang="en-CA" altLang="en-US" sz="1600" b="0"/>
              <a:pPr/>
              <a:t>17</a:t>
            </a:fld>
            <a:endParaRPr lang="en-CA" altLang="en-US" sz="1600" b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63B0620-6637-4263-98B2-7E3DA3E7D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.Risk Management……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D0F47A4-75F6-49DB-9CD6-AD1EFEFBDC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990600"/>
            <a:ext cx="7543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b="0">
                <a:effectLst/>
              </a:rPr>
              <a:t>Examples of risks in the software process [Fig. 5.9, SE-8]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endParaRPr lang="en-CA" altLang="en-US" sz="1800" b="0">
              <a:effectLst/>
            </a:endParaRPr>
          </a:p>
        </p:txBody>
      </p:sp>
      <p:sp>
        <p:nvSpPr>
          <p:cNvPr id="246788" name="Line 4">
            <a:extLst>
              <a:ext uri="{FF2B5EF4-FFF2-40B4-BE49-F238E27FC236}">
                <a16:creationId xmlns:a16="http://schemas.microsoft.com/office/drawing/2014/main" id="{2E5D5043-0E68-448E-BF5C-C604FBE70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9144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894" name="Object 8">
            <a:extLst>
              <a:ext uri="{FF2B5EF4-FFF2-40B4-BE49-F238E27FC236}">
                <a16:creationId xmlns:a16="http://schemas.microsoft.com/office/drawing/2014/main" id="{86A853C7-2D95-4E4F-AEED-9FD963043CF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066800" y="1600200"/>
          <a:ext cx="8077200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Document" r:id="rId4" imgW="5641848" imgH="3816096" progId="Word.Document.8">
                  <p:embed/>
                </p:oleObj>
              </mc:Choice>
              <mc:Fallback>
                <p:oleObj name="Document" r:id="rId4" imgW="5641848" imgH="3816096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8077200" cy="5256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>
            <a:extLst>
              <a:ext uri="{FF2B5EF4-FFF2-40B4-BE49-F238E27FC236}">
                <a16:creationId xmlns:a16="http://schemas.microsoft.com/office/drawing/2014/main" id="{D19C127A-8A5E-4DF2-B219-D892BACD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084FAC-92CF-4ED4-B81C-CBEF1AB9EB56}" type="slidenum">
              <a:rPr lang="en-CA" altLang="en-US" sz="1600" b="0"/>
              <a:pPr/>
              <a:t>18</a:t>
            </a:fld>
            <a:endParaRPr lang="en-CA" altLang="en-US" sz="1600" b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1FA97BD-E435-4A06-A106-2A7F7393B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..Risk Management…..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ECED439-0687-439E-8448-3100413269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7391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000" b="0">
                <a:effectLst/>
              </a:rPr>
              <a:t>The risk management activities [Fig. 5.10, SE-8]</a:t>
            </a:r>
          </a:p>
        </p:txBody>
      </p:sp>
      <p:sp>
        <p:nvSpPr>
          <p:cNvPr id="250884" name="Line 4">
            <a:extLst>
              <a:ext uri="{FF2B5EF4-FFF2-40B4-BE49-F238E27FC236}">
                <a16:creationId xmlns:a16="http://schemas.microsoft.com/office/drawing/2014/main" id="{83571EFD-BC80-48D6-B8A0-20C346439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942" name="Picture 5">
            <a:extLst>
              <a:ext uri="{FF2B5EF4-FFF2-40B4-BE49-F238E27FC236}">
                <a16:creationId xmlns:a16="http://schemas.microsoft.com/office/drawing/2014/main" id="{544F9380-9B1A-40A7-B6E2-A4B6BC93332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971800"/>
            <a:ext cx="8991600" cy="28956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6">
            <a:extLst>
              <a:ext uri="{FF2B5EF4-FFF2-40B4-BE49-F238E27FC236}">
                <a16:creationId xmlns:a16="http://schemas.microsoft.com/office/drawing/2014/main" id="{60939F9C-712B-4CD3-9D32-470DF018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FF4663-627B-49E7-BD96-44C3984A98F4}" type="slidenum">
              <a:rPr lang="en-CA" altLang="en-US" sz="1600" b="0"/>
              <a:pPr/>
              <a:t>19</a:t>
            </a:fld>
            <a:endParaRPr lang="en-CA" altLang="en-US" sz="1600" b="0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8BBD8655-06F3-495B-87CA-0B3672D7A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altLang="en-US" b="0"/>
              <a:t>…Risk Management….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39E2B4F1-7907-4FD6-A110-C9A90FB7B7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0668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0"/>
              <a:t>Types of risk in </a:t>
            </a:r>
            <a:r>
              <a:rPr lang="en-US" altLang="en-US" sz="2000" b="0" i="1">
                <a:solidFill>
                  <a:schemeClr val="hlink"/>
                </a:solidFill>
              </a:rPr>
              <a:t>risk identification</a:t>
            </a:r>
            <a:r>
              <a:rPr lang="en-US" altLang="en-US" sz="2000" b="0"/>
              <a:t> [Fig. 5.11, SE-8]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2600"/>
          </a:p>
        </p:txBody>
      </p:sp>
      <p:sp>
        <p:nvSpPr>
          <p:cNvPr id="252932" name="Line 4">
            <a:extLst>
              <a:ext uri="{FF2B5EF4-FFF2-40B4-BE49-F238E27FC236}">
                <a16:creationId xmlns:a16="http://schemas.microsoft.com/office/drawing/2014/main" id="{C1DB0C26-AC96-45E7-BBCB-B403B39D4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066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1990" name="Object 8">
            <a:extLst>
              <a:ext uri="{FF2B5EF4-FFF2-40B4-BE49-F238E27FC236}">
                <a16:creationId xmlns:a16="http://schemas.microsoft.com/office/drawing/2014/main" id="{DF7BD401-8D96-4423-98C7-022DBB59BDEA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143000" y="1676400"/>
          <a:ext cx="7239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Document" r:id="rId4" imgW="5641848" imgH="2849880" progId="Word.Document.8">
                  <p:embed/>
                </p:oleObj>
              </mc:Choice>
              <mc:Fallback>
                <p:oleObj name="Document" r:id="rId4" imgW="5641848" imgH="284988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7239000" cy="3505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9DBE316-5CC1-4E21-AFB7-C3921179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7E195-2980-49A6-967B-59E84660A276}" type="slidenum">
              <a:rPr lang="en-CA" altLang="en-US" sz="1600" b="0"/>
              <a:pPr/>
              <a:t>2</a:t>
            </a:fld>
            <a:endParaRPr lang="en-CA" altLang="en-US" sz="1600" b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71F7D27-E1FA-44EF-91D2-B07FD3DE0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Outline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E262296-914F-4209-A002-889C622E2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7724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3000" b="0">
                <a:effectLst/>
              </a:rPr>
              <a:t>Introduction</a:t>
            </a:r>
          </a:p>
          <a:p>
            <a:pPr eaLnBrk="1" hangingPunct="1"/>
            <a:r>
              <a:rPr lang="en-US" altLang="en-US" sz="3000" b="0">
                <a:effectLst/>
              </a:rPr>
              <a:t>Project Planning</a:t>
            </a:r>
          </a:p>
          <a:p>
            <a:pPr eaLnBrk="1" hangingPunct="1"/>
            <a:r>
              <a:rPr lang="en-US" altLang="en-US" sz="3000" b="0">
                <a:effectLst/>
              </a:rPr>
              <a:t>Project Scheduling</a:t>
            </a:r>
          </a:p>
          <a:p>
            <a:pPr eaLnBrk="1" hangingPunct="1"/>
            <a:r>
              <a:rPr lang="en-US" altLang="en-US" sz="3000" b="0">
                <a:effectLst/>
              </a:rPr>
              <a:t>Risk Management</a:t>
            </a:r>
          </a:p>
          <a:p>
            <a:pPr eaLnBrk="1" hangingPunct="1">
              <a:buFont typeface="Monotype Sorts" charset="2"/>
              <a:buNone/>
            </a:pPr>
            <a:endParaRPr lang="en-CA" altLang="en-US" sz="3000" b="0">
              <a:effectLst/>
            </a:endParaRPr>
          </a:p>
        </p:txBody>
      </p:sp>
      <p:sp>
        <p:nvSpPr>
          <p:cNvPr id="2" name="Line 4">
            <a:extLst>
              <a:ext uri="{FF2B5EF4-FFF2-40B4-BE49-F238E27FC236}">
                <a16:creationId xmlns:a16="http://schemas.microsoft.com/office/drawing/2014/main" id="{D7DC4588-935B-43D3-8550-011774474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2EDCB577-0233-4E59-A8D4-686AEF892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24D35-2005-471D-AAAB-7B9E8E680AF1}" type="slidenum">
              <a:rPr lang="en-CA" altLang="en-US" sz="1600" b="0"/>
              <a:pPr/>
              <a:t>20</a:t>
            </a:fld>
            <a:endParaRPr lang="en-CA" altLang="en-US" sz="1600" b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1648F0E-5645-44F3-9A75-DF3C3F765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….Risk Management…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34F2592-A14F-4B42-9EE5-4A5E8E847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0772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b="0" i="1">
                <a:solidFill>
                  <a:schemeClr val="hlink"/>
                </a:solidFill>
                <a:effectLst/>
              </a:rPr>
              <a:t>Risk analysis</a:t>
            </a:r>
            <a:r>
              <a:rPr lang="en-CA" altLang="en-US" sz="3000" b="0">
                <a:effectLst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b="0">
                <a:effectLst/>
              </a:rPr>
              <a:t>Estimate risk probability</a:t>
            </a:r>
            <a:r>
              <a:rPr lang="en-CA" altLang="en-US" sz="2600" b="0">
                <a:effectLst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Very low (&lt; 10%)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Low (10-25%)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Moderate (25-50%)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High (50-75%)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Very high (&gt; 75%)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600" b="0">
                <a:effectLst/>
              </a:rPr>
              <a:t> </a:t>
            </a:r>
            <a:r>
              <a:rPr lang="en-CA" altLang="en-US" b="0">
                <a:effectLst/>
              </a:rPr>
              <a:t>Establish risk seriousness</a:t>
            </a:r>
            <a:r>
              <a:rPr lang="en-CA" altLang="en-US" sz="2600" b="0">
                <a:effectLst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Insignificant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Tolerable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Serious</a:t>
            </a:r>
          </a:p>
          <a:p>
            <a:pPr lvl="2" eaLnBrk="1" hangingPunct="1">
              <a:lnSpc>
                <a:spcPct val="90000"/>
              </a:lnSpc>
            </a:pPr>
            <a:r>
              <a:rPr lang="en-CA" altLang="en-US" sz="2200">
                <a:effectLst/>
              </a:rPr>
              <a:t>Catastrophic</a:t>
            </a:r>
            <a:r>
              <a:rPr lang="en-CA" altLang="en-US" sz="1800">
                <a:effectLst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CA" altLang="en-US" sz="2000" b="0">
              <a:effectLst/>
            </a:endParaRPr>
          </a:p>
        </p:txBody>
      </p:sp>
      <p:sp>
        <p:nvSpPr>
          <p:cNvPr id="254980" name="Line 4">
            <a:extLst>
              <a:ext uri="{FF2B5EF4-FFF2-40B4-BE49-F238E27FC236}">
                <a16:creationId xmlns:a16="http://schemas.microsoft.com/office/drawing/2014/main" id="{25D0D849-22DD-40CA-8A26-D62A1A57B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6FA22594-1943-43EE-8F5A-248527C7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1D0363-AB1C-492E-9A55-2DFB297EA6D2}" type="slidenum">
              <a:rPr lang="en-CA" altLang="en-US" sz="1600" b="0"/>
              <a:pPr/>
              <a:t>21</a:t>
            </a:fld>
            <a:endParaRPr lang="en-CA" altLang="en-US" sz="16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7C8D1EC-29F6-4EAA-8A0F-85564EA48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…..Risk Management..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EF35D14F-0EC6-46A5-9E67-4D8BCC810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0" i="1">
                <a:solidFill>
                  <a:schemeClr val="hlink"/>
                </a:solidFill>
                <a:effectLst/>
              </a:rPr>
              <a:t>Risk planning</a:t>
            </a:r>
            <a:r>
              <a:rPr lang="en-US" altLang="en-US" b="0">
                <a:effectLst/>
              </a:rPr>
              <a:t> means preparing a strategy to deal with each of the risks identified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Classes of strategies: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Avoidance strategies: the probability of the risk will be diminished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Minimization strategies: the effect of the risk will be reduced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Contingency strategies: plans for the worst case scenarios</a:t>
            </a:r>
            <a:r>
              <a:rPr lang="en-US" altLang="en-US"/>
              <a:t>   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defRPr/>
            </a:pPr>
            <a:endParaRPr lang="en-CA" altLang="en-US" sz="3000"/>
          </a:p>
        </p:txBody>
      </p:sp>
      <p:sp>
        <p:nvSpPr>
          <p:cNvPr id="257028" name="Line 4">
            <a:extLst>
              <a:ext uri="{FF2B5EF4-FFF2-40B4-BE49-F238E27FC236}">
                <a16:creationId xmlns:a16="http://schemas.microsoft.com/office/drawing/2014/main" id="{DA587F66-F15C-445E-81D1-3F9561E32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7">
            <a:extLst>
              <a:ext uri="{FF2B5EF4-FFF2-40B4-BE49-F238E27FC236}">
                <a16:creationId xmlns:a16="http://schemas.microsoft.com/office/drawing/2014/main" id="{06DE9E97-ECC5-43FF-A7A1-1B511460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0C030E-C894-4F9D-B6C0-6A7E17C02096}" type="slidenum">
              <a:rPr lang="en-CA" altLang="en-US" sz="1600" b="0"/>
              <a:pPr/>
              <a:t>22</a:t>
            </a:fld>
            <a:endParaRPr lang="en-CA" altLang="en-US" sz="16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FDE4127-23D8-4654-B911-480FB3608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……Risk Management.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BC905FC7-A5C0-409E-9DB1-1CE1E921EE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990600"/>
            <a:ext cx="73914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0"/>
              <a:t>Examples of risk management strategies [Fig. 5.13, SE-8]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/>
          </a:p>
          <a:p>
            <a:pPr eaLnBrk="1" hangingPunct="1">
              <a:lnSpc>
                <a:spcPct val="90000"/>
              </a:lnSpc>
              <a:defRPr/>
            </a:pPr>
            <a:endParaRPr lang="en-CA" altLang="en-US" sz="2600"/>
          </a:p>
        </p:txBody>
      </p:sp>
      <p:graphicFrame>
        <p:nvGraphicFramePr>
          <p:cNvPr id="48133" name="Object 9">
            <a:extLst>
              <a:ext uri="{FF2B5EF4-FFF2-40B4-BE49-F238E27FC236}">
                <a16:creationId xmlns:a16="http://schemas.microsoft.com/office/drawing/2014/main" id="{4DD1AE17-2FAA-4418-BD19-AE1F4DC067C5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209800" y="1406525"/>
          <a:ext cx="533400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Document" r:id="rId4" imgW="5641848" imgH="2673096" progId="Word.Document.8">
                  <p:embed/>
                </p:oleObj>
              </mc:Choice>
              <mc:Fallback>
                <p:oleObj name="Document" r:id="rId4" imgW="5641848" imgH="2673096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06525"/>
                        <a:ext cx="5334000" cy="2708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6" name="Line 4">
            <a:extLst>
              <a:ext uri="{FF2B5EF4-FFF2-40B4-BE49-F238E27FC236}">
                <a16:creationId xmlns:a16="http://schemas.microsoft.com/office/drawing/2014/main" id="{4B332BBB-2A32-4510-84BF-AFC77FDF9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9144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8135" name="Object 10">
            <a:extLst>
              <a:ext uri="{FF2B5EF4-FFF2-40B4-BE49-F238E27FC236}">
                <a16:creationId xmlns:a16="http://schemas.microsoft.com/office/drawing/2014/main" id="{22869248-4590-4BBC-8ED7-83CEE0E719B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4003675"/>
          <a:ext cx="533400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Document" r:id="rId6" imgW="5641848" imgH="2743200" progId="Word.Document.8">
                  <p:embed/>
                </p:oleObj>
              </mc:Choice>
              <mc:Fallback>
                <p:oleObj name="Document" r:id="rId6" imgW="5641848" imgH="274320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03675"/>
                        <a:ext cx="5334000" cy="2778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C1E7853A-DBBB-4B39-ABF3-9F9968B3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97E361-D96C-4CAC-A1E3-AE49944F0371}" type="slidenum">
              <a:rPr lang="en-CA" altLang="en-US" sz="1600" b="0"/>
              <a:pPr/>
              <a:t>23</a:t>
            </a:fld>
            <a:endParaRPr lang="en-CA" altLang="en-US" sz="1600" b="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F4A8E31-0F61-4337-A2D0-85D087F08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…….Risk Management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2266B761-03E6-4E05-856F-0744D951B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15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0" i="1">
                <a:solidFill>
                  <a:schemeClr val="hlink"/>
                </a:solidFill>
                <a:effectLst/>
              </a:rPr>
              <a:t>Risk monitoring</a:t>
            </a:r>
            <a:r>
              <a:rPr lang="en-US" altLang="en-US" b="0">
                <a:solidFill>
                  <a:schemeClr val="hlink"/>
                </a:solidFill>
                <a:effectLst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Frequently re-assess the risks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>
                <a:effectLst/>
              </a:rPr>
              <a:t>Changes in risk probability?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>
                <a:effectLst/>
              </a:rPr>
              <a:t>Changes in risk gravity?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Take into consideration risk factors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b="0">
                <a:effectLst/>
              </a:rPr>
              <a:t>Discuss key risks at each management project progress meeting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b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3000"/>
          </a:p>
        </p:txBody>
      </p:sp>
      <p:sp>
        <p:nvSpPr>
          <p:cNvPr id="261124" name="Line 4">
            <a:extLst>
              <a:ext uri="{FF2B5EF4-FFF2-40B4-BE49-F238E27FC236}">
                <a16:creationId xmlns:a16="http://schemas.microsoft.com/office/drawing/2014/main" id="{6CC3DD8A-9881-4916-85EA-657AA5A56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0B13A351-F3D7-45C9-B915-A44283BF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59AE0-B511-46AF-99A8-53F994080AD5}" type="slidenum">
              <a:rPr lang="en-CA" altLang="en-US" sz="1600" b="0"/>
              <a:pPr/>
              <a:t>3</a:t>
            </a:fld>
            <a:endParaRPr lang="en-CA" altLang="en-US" sz="16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E76A157-CB7A-4FC2-83BF-04974750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75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0">
                <a:effectLst/>
              </a:rPr>
              <a:t>Introduction.</a:t>
            </a:r>
            <a:endParaRPr lang="en-CA" altLang="en-US" b="0">
              <a:effectLst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EB01E92-1751-45D0-8BD4-FBE990B41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82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2400" b="0" i="1">
                <a:solidFill>
                  <a:schemeClr val="hlink"/>
                </a:solidFill>
                <a:effectLst/>
              </a:rPr>
              <a:t>Software project management</a:t>
            </a:r>
            <a:r>
              <a:rPr lang="en-US" altLang="en-US" sz="2400" b="0">
                <a:effectLst/>
              </a:rPr>
              <a:t> is aimed to ensure that the software is delivered on time, within budget and schedule constraints, and satisfies the requirements of the client</a:t>
            </a:r>
          </a:p>
          <a:p>
            <a:pPr eaLnBrk="1" hangingPunct="1"/>
            <a:r>
              <a:rPr lang="en-US" altLang="en-US" sz="2400" b="0">
                <a:effectLst/>
              </a:rPr>
              <a:t>Management of software projects is different from other types of management because:</a:t>
            </a:r>
          </a:p>
          <a:p>
            <a:pPr lvl="1" eaLnBrk="1" hangingPunct="1"/>
            <a:r>
              <a:rPr lang="en-US" altLang="en-US" sz="2200" b="0">
                <a:effectLst/>
              </a:rPr>
              <a:t>Software is not tangible</a:t>
            </a:r>
          </a:p>
          <a:p>
            <a:pPr lvl="1" eaLnBrk="1" hangingPunct="1"/>
            <a:r>
              <a:rPr lang="en-US" altLang="en-US" sz="2200" b="0">
                <a:effectLst/>
              </a:rPr>
              <a:t>Software processes are relatively new and still “under trial”</a:t>
            </a:r>
          </a:p>
          <a:p>
            <a:pPr lvl="1" eaLnBrk="1" hangingPunct="1"/>
            <a:r>
              <a:rPr lang="en-US" altLang="en-US" sz="2200" b="0">
                <a:effectLst/>
              </a:rPr>
              <a:t>Larger software projects are usually “one-off” projects</a:t>
            </a:r>
          </a:p>
          <a:p>
            <a:pPr lvl="1" eaLnBrk="1" hangingPunct="1"/>
            <a:r>
              <a:rPr lang="en-US" altLang="en-US" sz="2200" b="0">
                <a:effectLst/>
              </a:rPr>
              <a:t>Computer technology evolves very rapidly</a:t>
            </a:r>
            <a:endParaRPr lang="en-CA" altLang="en-US" sz="2200" b="0">
              <a:effectLst/>
            </a:endParaRP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8FBF72C-C05E-4DE4-926C-3B29DDEFF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5240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1A074043-D40C-4730-9F21-1D22B931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4C2BB2-E43E-4B19-A0DC-DBA2EE041B1C}" type="slidenum">
              <a:rPr lang="en-CA" altLang="en-US" sz="1600" b="0"/>
              <a:pPr/>
              <a:t>4</a:t>
            </a:fld>
            <a:endParaRPr lang="en-CA" altLang="en-US" sz="1600" b="0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FC46388D-D4B5-4936-B225-B80BB9999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755650"/>
          </a:xfrm>
        </p:spPr>
        <p:txBody>
          <a:bodyPr/>
          <a:lstStyle/>
          <a:p>
            <a:pPr>
              <a:defRPr/>
            </a:pPr>
            <a:r>
              <a:rPr lang="en-US" altLang="en-US" b="0"/>
              <a:t>.Introduction</a:t>
            </a:r>
            <a:endParaRPr lang="en-CA" altLang="en-US" b="0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7AF5AB08-A0BD-4DF5-A33C-9D4AFC0C1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0"/>
              <a:t>Management activities:</a:t>
            </a:r>
          </a:p>
          <a:p>
            <a:pPr lvl="1" eaLnBrk="1" hangingPunct="1">
              <a:defRPr/>
            </a:pPr>
            <a:r>
              <a:rPr lang="en-CA" altLang="en-US" b="0"/>
              <a:t>Writing proposals</a:t>
            </a:r>
          </a:p>
          <a:p>
            <a:pPr lvl="1" eaLnBrk="1" hangingPunct="1">
              <a:defRPr/>
            </a:pPr>
            <a:r>
              <a:rPr lang="en-CA" altLang="en-US" b="0"/>
              <a:t>Planning the project</a:t>
            </a:r>
          </a:p>
          <a:p>
            <a:pPr lvl="1" eaLnBrk="1" hangingPunct="1">
              <a:defRPr/>
            </a:pPr>
            <a:r>
              <a:rPr lang="en-CA" altLang="en-US" b="0"/>
              <a:t>Scheduling the project</a:t>
            </a:r>
          </a:p>
          <a:p>
            <a:pPr lvl="1" eaLnBrk="1" hangingPunct="1">
              <a:defRPr/>
            </a:pPr>
            <a:r>
              <a:rPr lang="en-CA" altLang="en-US" b="0"/>
              <a:t>Estimating the cost of the project</a:t>
            </a:r>
          </a:p>
          <a:p>
            <a:pPr lvl="1" eaLnBrk="1" hangingPunct="1">
              <a:defRPr/>
            </a:pPr>
            <a:r>
              <a:rPr lang="en-CA" altLang="en-US" b="0"/>
              <a:t>Monitoring and reviewing the project’s progress</a:t>
            </a:r>
          </a:p>
          <a:p>
            <a:pPr lvl="1" eaLnBrk="1" hangingPunct="1">
              <a:defRPr/>
            </a:pPr>
            <a:r>
              <a:rPr lang="en-CA" altLang="en-US" b="0"/>
              <a:t>Selecting, hiring, and evaluating personnel</a:t>
            </a:r>
          </a:p>
          <a:p>
            <a:pPr lvl="1" eaLnBrk="1" hangingPunct="1">
              <a:defRPr/>
            </a:pPr>
            <a:r>
              <a:rPr lang="en-CA" altLang="en-US" b="0"/>
              <a:t>Writing reports and giving presentations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endParaRPr lang="en-CA" altLang="en-US" b="0"/>
          </a:p>
          <a:p>
            <a:pPr lvl="1" eaLnBrk="1" hangingPunct="1">
              <a:defRPr/>
            </a:pPr>
            <a:endParaRPr lang="en-CA" altLang="en-US" sz="2000"/>
          </a:p>
          <a:p>
            <a:pPr lvl="1" eaLnBrk="1" hangingPunct="1">
              <a:defRPr/>
            </a:pPr>
            <a:endParaRPr lang="en-CA" altLang="en-US" sz="2000"/>
          </a:p>
        </p:txBody>
      </p:sp>
      <p:sp>
        <p:nvSpPr>
          <p:cNvPr id="212996" name="Line 4">
            <a:extLst>
              <a:ext uri="{FF2B5EF4-FFF2-40B4-BE49-F238E27FC236}">
                <a16:creationId xmlns:a16="http://schemas.microsoft.com/office/drawing/2014/main" id="{2F70FFF2-1E65-4C2A-8E07-1F004603F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5240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5CBE2784-EB4E-4CAC-89DA-01304625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176D7D-DB40-4718-A261-6AD403E36106}" type="slidenum">
              <a:rPr lang="en-CA" altLang="en-US" sz="1600" b="0"/>
              <a:pPr/>
              <a:t>5</a:t>
            </a:fld>
            <a:endParaRPr lang="en-CA" altLang="en-US" sz="1600" b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B7DDB7D-6BEB-42C1-8C01-9F6996B32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75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0">
                <a:effectLst/>
              </a:rPr>
              <a:t>Project Planning…</a:t>
            </a:r>
            <a:endParaRPr lang="en-CA" altLang="en-US" b="0">
              <a:effectLst/>
            </a:endParaRP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1E7B339D-50A0-49FC-8D00-9DCA6D3BF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b="0">
                <a:effectLst/>
              </a:rPr>
              <a:t>A </a:t>
            </a:r>
            <a:r>
              <a:rPr lang="en-US" altLang="en-US" sz="2000" b="0" i="1">
                <a:solidFill>
                  <a:srgbClr val="FFFF00"/>
                </a:solidFill>
                <a:effectLst/>
              </a:rPr>
              <a:t>project plan</a:t>
            </a:r>
            <a:r>
              <a:rPr lang="en-US" altLang="en-US" sz="2000" b="0">
                <a:effectLst/>
              </a:rPr>
              <a:t> should be drawn at the start of the project. This plan </a:t>
            </a:r>
            <a:r>
              <a:rPr lang="en-CA" altLang="en-US" sz="2000" b="0">
                <a:effectLst/>
              </a:rPr>
              <a:t>drives the project and needs to be continuously adjusted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The role of the project manager is to anticipate possible problems and be prepared with solutions for these problems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Other plans that need be developed: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Quality plan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Validation and verification plan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Configuration management plan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Maintenance plan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sz="2000" b="0">
                <a:effectLst/>
              </a:rPr>
              <a:t>Staff development plan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2000" b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CA" altLang="en-US" sz="180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CA" altLang="en-US" sz="1600"/>
              <a:t>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CA" altLang="en-US" sz="1600"/>
          </a:p>
          <a:p>
            <a:pPr lvl="1" eaLnBrk="1" hangingPunct="1">
              <a:lnSpc>
                <a:spcPct val="90000"/>
              </a:lnSpc>
              <a:defRPr/>
            </a:pPr>
            <a:endParaRPr lang="en-CA" altLang="en-US" sz="1400"/>
          </a:p>
          <a:p>
            <a:pPr lvl="1" eaLnBrk="1" hangingPunct="1">
              <a:lnSpc>
                <a:spcPct val="90000"/>
              </a:lnSpc>
              <a:defRPr/>
            </a:pPr>
            <a:endParaRPr lang="en-CA" altLang="en-US" sz="1400"/>
          </a:p>
        </p:txBody>
      </p:sp>
      <p:sp>
        <p:nvSpPr>
          <p:cNvPr id="215044" name="Line 4">
            <a:extLst>
              <a:ext uri="{FF2B5EF4-FFF2-40B4-BE49-F238E27FC236}">
                <a16:creationId xmlns:a16="http://schemas.microsoft.com/office/drawing/2014/main" id="{45C5C266-D778-4073-95E6-4AFCFF37C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>
            <a:extLst>
              <a:ext uri="{FF2B5EF4-FFF2-40B4-BE49-F238E27FC236}">
                <a16:creationId xmlns:a16="http://schemas.microsoft.com/office/drawing/2014/main" id="{BF52E918-819E-4FD2-9352-BD2E0612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50615E-D3F8-464C-BEDB-9BA3DF012DDE}" type="slidenum">
              <a:rPr lang="en-CA" altLang="en-US" sz="1600" b="0"/>
              <a:pPr/>
              <a:t>6</a:t>
            </a:fld>
            <a:endParaRPr lang="en-CA" altLang="en-US" sz="1600" b="0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D4255759-6AB2-42E3-A501-134BF9F7F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b="0"/>
              <a:t>.Project Planning..</a:t>
            </a:r>
            <a:endParaRPr lang="en-CA" altLang="en-US" b="0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0DF6960C-4BCE-4818-8BF7-6D46FF26EB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7391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en-US" sz="2000" b="0"/>
              <a:t>The planning process [Fig 5.2, SE-8]</a:t>
            </a:r>
          </a:p>
          <a:p>
            <a:pPr lvl="1" eaLnBrk="1" hangingPunct="1">
              <a:defRPr/>
            </a:pPr>
            <a:endParaRPr lang="en-CA" altLang="en-US" sz="1800" b="0"/>
          </a:p>
        </p:txBody>
      </p:sp>
      <p:sp>
        <p:nvSpPr>
          <p:cNvPr id="217092" name="Line 4">
            <a:extLst>
              <a:ext uri="{FF2B5EF4-FFF2-40B4-BE49-F238E27FC236}">
                <a16:creationId xmlns:a16="http://schemas.microsoft.com/office/drawing/2014/main" id="{F9610276-D1A3-4208-9043-1655DF58E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366" name="Object 5">
            <a:extLst>
              <a:ext uri="{FF2B5EF4-FFF2-40B4-BE49-F238E27FC236}">
                <a16:creationId xmlns:a16="http://schemas.microsoft.com/office/drawing/2014/main" id="{A4DB3B92-2178-40EB-9035-1E849DA1E892}"/>
              </a:ext>
            </a:extLst>
          </p:cNvPr>
          <p:cNvGraphicFramePr>
            <a:graphicFrameLocks/>
          </p:cNvGraphicFramePr>
          <p:nvPr>
            <p:ph sz="half" idx="2"/>
          </p:nvPr>
        </p:nvGraphicFramePr>
        <p:xfrm>
          <a:off x="457200" y="1981200"/>
          <a:ext cx="86868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4" imgW="4457700" imgH="2197100" progId="Word.Document.8">
                  <p:embed/>
                </p:oleObj>
              </mc:Choice>
              <mc:Fallback>
                <p:oleObj name="Document" r:id="rId4" imgW="4457700" imgH="219710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686800" cy="4191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619FAC0-F349-40E7-8474-2E7BB7FF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BB6478-874E-4FDC-AE30-71E2A6BE9B4A}" type="slidenum">
              <a:rPr lang="en-CA" altLang="en-US" sz="1600" b="0"/>
              <a:pPr/>
              <a:t>7</a:t>
            </a:fld>
            <a:endParaRPr lang="en-CA" altLang="en-US" sz="16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760ADCF-4B0A-49C3-A68A-BB8967F6C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8077200" cy="75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0">
                <a:effectLst/>
              </a:rPr>
              <a:t>..Project Planning.</a:t>
            </a:r>
            <a:endParaRPr lang="en-CA" altLang="en-US" b="0">
              <a:effectLst/>
            </a:endParaRP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132F92DD-4D52-424A-8AA1-9F826B6EE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0">
                <a:effectLst/>
              </a:rPr>
              <a:t>The structure of the project plan: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Introduction (objectives, constraints)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Project organization (team structure, personnel involved, roles)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Risk analysis (types of risk, probabilities, solutions to prevent or reduce the risk)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Hardware and software resources needed (prices, delivery schedule)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Work breakdown (activities, milestones, deliverables)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Project schedule (dependencies between activities/tasks, work assignments, time allocated per task)</a:t>
            </a:r>
          </a:p>
          <a:p>
            <a:pPr lvl="1" eaLnBrk="1" hangingPunct="1">
              <a:defRPr/>
            </a:pPr>
            <a:r>
              <a:rPr lang="en-CA" altLang="en-US" sz="2000" b="0">
                <a:effectLst/>
              </a:rPr>
              <a:t>Monitoring and reporting mechanisms (reports, dates)</a:t>
            </a:r>
            <a:r>
              <a:rPr lang="en-CA" altLang="en-US" sz="2000" b="0"/>
              <a:t>  </a:t>
            </a:r>
          </a:p>
          <a:p>
            <a:pPr eaLnBrk="1" hangingPunct="1">
              <a:defRPr/>
            </a:pPr>
            <a:endParaRPr lang="en-CA" altLang="en-US" sz="2400" b="0"/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r>
              <a:rPr lang="en-CA" altLang="en-US" sz="2000"/>
              <a:t> </a:t>
            </a:r>
          </a:p>
          <a:p>
            <a:pPr lvl="1" eaLnBrk="1" hangingPunct="1">
              <a:buFont typeface="Arial" panose="020B0604020202020204" pitchFamily="34" charset="0"/>
              <a:buNone/>
              <a:defRPr/>
            </a:pPr>
            <a:endParaRPr lang="en-CA" altLang="en-US" sz="2000"/>
          </a:p>
          <a:p>
            <a:pPr lvl="1" eaLnBrk="1" hangingPunct="1">
              <a:defRPr/>
            </a:pPr>
            <a:endParaRPr lang="en-CA" altLang="en-US" sz="1800"/>
          </a:p>
          <a:p>
            <a:pPr lvl="1" eaLnBrk="1" hangingPunct="1">
              <a:defRPr/>
            </a:pPr>
            <a:endParaRPr lang="en-CA" altLang="en-US" sz="1800"/>
          </a:p>
        </p:txBody>
      </p:sp>
      <p:sp>
        <p:nvSpPr>
          <p:cNvPr id="220164" name="Line 4">
            <a:extLst>
              <a:ext uri="{FF2B5EF4-FFF2-40B4-BE49-F238E27FC236}">
                <a16:creationId xmlns:a16="http://schemas.microsoft.com/office/drawing/2014/main" id="{60C73738-61E7-458C-BD28-321F3F034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>
            <a:extLst>
              <a:ext uri="{FF2B5EF4-FFF2-40B4-BE49-F238E27FC236}">
                <a16:creationId xmlns:a16="http://schemas.microsoft.com/office/drawing/2014/main" id="{2921BDC1-FFE0-43B7-9D66-8D310DCD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0633F5-4945-4A60-8E1E-8F72AD5456D7}" type="slidenum">
              <a:rPr lang="en-CA" altLang="en-US" sz="1600" b="0"/>
              <a:pPr/>
              <a:t>8</a:t>
            </a:fld>
            <a:endParaRPr lang="en-CA" altLang="en-US" sz="1600" b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1DAE559-800E-4A81-A660-E61B4EDC6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0">
                <a:effectLst/>
              </a:rPr>
              <a:t>…Project Planning</a:t>
            </a:r>
            <a:endParaRPr lang="en-CA" altLang="en-US" b="0">
              <a:effectLst/>
            </a:endParaRP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2EEAB230-E495-4BB9-8E64-91EE2D3A79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en-US" sz="2000" b="0" i="1">
                <a:solidFill>
                  <a:schemeClr val="hlink"/>
                </a:solidFill>
                <a:effectLst/>
              </a:rPr>
              <a:t>Milestone</a:t>
            </a:r>
            <a:r>
              <a:rPr lang="en-CA" altLang="en-US" sz="2000" b="0">
                <a:solidFill>
                  <a:schemeClr val="hlink"/>
                </a:solidFill>
                <a:effectLst/>
              </a:rPr>
              <a:t> </a:t>
            </a:r>
            <a:r>
              <a:rPr lang="en-CA" altLang="en-US" sz="2000" b="0">
                <a:effectLst/>
              </a:rPr>
              <a:t>= end-point of a specific, distinct software process activity or task (for each milestone a report should be presented to the management)</a:t>
            </a:r>
          </a:p>
          <a:p>
            <a:pPr eaLnBrk="1" hangingPunct="1">
              <a:defRPr/>
            </a:pPr>
            <a:r>
              <a:rPr lang="en-CA" altLang="en-US" sz="2000" b="0" i="1">
                <a:solidFill>
                  <a:schemeClr val="hlink"/>
                </a:solidFill>
                <a:effectLst/>
              </a:rPr>
              <a:t>Deliverable</a:t>
            </a:r>
            <a:r>
              <a:rPr lang="en-CA" altLang="en-US" sz="2000" b="0">
                <a:effectLst/>
              </a:rPr>
              <a:t> = project result delivered to the client </a:t>
            </a:r>
          </a:p>
          <a:p>
            <a:pPr eaLnBrk="1" hangingPunct="1">
              <a:defRPr/>
            </a:pPr>
            <a:r>
              <a:rPr lang="en-CA" altLang="en-US" sz="2000" b="0">
                <a:effectLst/>
              </a:rPr>
              <a:t>In order to establish milestones the phases of the software process need be divided in basic activities/tasks. Example for requirements engineering [Fig. 5.3, SE-8]</a:t>
            </a:r>
          </a:p>
          <a:p>
            <a:pPr eaLnBrk="1" hangingPunct="1">
              <a:defRPr/>
            </a:pPr>
            <a:endParaRPr lang="en-CA" altLang="en-US" sz="2000" b="0">
              <a:effectLst/>
            </a:endParaRPr>
          </a:p>
          <a:p>
            <a:pPr lvl="1" eaLnBrk="1" hangingPunct="1">
              <a:defRPr/>
            </a:pPr>
            <a:endParaRPr lang="en-CA" altLang="en-US" sz="1800"/>
          </a:p>
          <a:p>
            <a:pPr lvl="1" eaLnBrk="1" hangingPunct="1">
              <a:defRPr/>
            </a:pPr>
            <a:endParaRPr lang="en-CA" altLang="en-US" sz="1800"/>
          </a:p>
        </p:txBody>
      </p:sp>
      <p:sp>
        <p:nvSpPr>
          <p:cNvPr id="222212" name="Line 4">
            <a:extLst>
              <a:ext uri="{FF2B5EF4-FFF2-40B4-BE49-F238E27FC236}">
                <a16:creationId xmlns:a16="http://schemas.microsoft.com/office/drawing/2014/main" id="{23CC4DEF-AEE4-4413-8722-ABB55D041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620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2" name="Picture 5">
            <a:extLst>
              <a:ext uri="{FF2B5EF4-FFF2-40B4-BE49-F238E27FC236}">
                <a16:creationId xmlns:a16="http://schemas.microsoft.com/office/drawing/2014/main" id="{248FF5FA-4618-4465-80E4-C554416BCBFD}"/>
              </a:ext>
            </a:extLst>
          </p:cNvPr>
          <p:cNvPicPr>
            <a:picLocks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4114800"/>
            <a:ext cx="8153400" cy="22860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79DB18E-6F89-4D28-9AAB-D9D9D62C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B187E7-CFF0-4998-9504-CB82F7621537}" type="slidenum">
              <a:rPr lang="en-CA" altLang="en-US" sz="1600" b="0"/>
              <a:pPr/>
              <a:t>9</a:t>
            </a:fld>
            <a:endParaRPr lang="en-CA" altLang="en-US" sz="16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FBA0BDA-7FFE-43B4-A3B7-AE4F0F504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6934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CA" altLang="en-US" b="0">
                <a:effectLst/>
              </a:rPr>
              <a:t>Project Scheduling……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244055F-B02B-45DB-B406-DF85CB4B5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b="0">
                <a:effectLst/>
              </a:rPr>
              <a:t>Software managers:</a:t>
            </a:r>
          </a:p>
          <a:p>
            <a:pPr lvl="1" eaLnBrk="1" hangingPunct="1"/>
            <a:r>
              <a:rPr lang="en-US" altLang="en-US" b="0">
                <a:effectLst/>
              </a:rPr>
              <a:t>Divide the project in activities/tasks</a:t>
            </a:r>
          </a:p>
          <a:p>
            <a:pPr lvl="1" eaLnBrk="1" hangingPunct="1"/>
            <a:r>
              <a:rPr lang="en-US" altLang="en-US" b="0">
                <a:effectLst/>
              </a:rPr>
              <a:t>Estimate time and resources needed to finish the project</a:t>
            </a:r>
          </a:p>
          <a:p>
            <a:pPr lvl="1" eaLnBrk="1" hangingPunct="1"/>
            <a:r>
              <a:rPr lang="en-US" altLang="en-US" b="0">
                <a:effectLst/>
              </a:rPr>
              <a:t>Allocate resources to tasks</a:t>
            </a:r>
          </a:p>
          <a:p>
            <a:pPr lvl="1" eaLnBrk="1" hangingPunct="1"/>
            <a:r>
              <a:rPr lang="en-US" altLang="en-US" b="0">
                <a:effectLst/>
              </a:rPr>
              <a:t>Try to employ efficiently all the project personnel</a:t>
            </a:r>
          </a:p>
          <a:p>
            <a:pPr lvl="1" eaLnBrk="1" hangingPunct="1"/>
            <a:r>
              <a:rPr lang="en-US" altLang="en-US" b="0">
                <a:effectLst/>
              </a:rPr>
              <a:t>Minimize dependencies between tasks and teams</a:t>
            </a:r>
          </a:p>
          <a:p>
            <a:pPr lvl="1" eaLnBrk="1" hangingPunct="1"/>
            <a:r>
              <a:rPr lang="en-US" altLang="en-US" b="0">
                <a:effectLst/>
              </a:rPr>
              <a:t>Prepare contingency plans </a:t>
            </a:r>
          </a:p>
          <a:p>
            <a:pPr lvl="1" eaLnBrk="1" hangingPunct="1"/>
            <a:r>
              <a:rPr lang="en-US" altLang="en-US" b="0">
                <a:effectLst/>
              </a:rPr>
              <a:t>Rely on experience and intuition</a:t>
            </a:r>
          </a:p>
          <a:p>
            <a:pPr eaLnBrk="1" hangingPunct="1"/>
            <a:endParaRPr lang="en-CA" altLang="en-US" sz="3000" b="0">
              <a:effectLst/>
            </a:endParaRPr>
          </a:p>
        </p:txBody>
      </p:sp>
      <p:sp>
        <p:nvSpPr>
          <p:cNvPr id="225284" name="Line 4">
            <a:extLst>
              <a:ext uri="{FF2B5EF4-FFF2-40B4-BE49-F238E27FC236}">
                <a16:creationId xmlns:a16="http://schemas.microsoft.com/office/drawing/2014/main" id="{03666A46-63A3-44F2-828C-A07B7882D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447800"/>
            <a:ext cx="77724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IN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d"/>
  </p:transition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FFFF66"/>
      </a:hlink>
      <a:folHlink>
        <a:srgbClr val="CCEC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8508</TotalTime>
  <Words>802</Words>
  <Application>Microsoft Office PowerPoint</Application>
  <PresentationFormat>On-screen Show (4:3)</PresentationFormat>
  <Paragraphs>143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Monotype Sorts</vt:lpstr>
      <vt:lpstr>Wingdings</vt:lpstr>
      <vt:lpstr>Times New Roman</vt:lpstr>
      <vt:lpstr>AGaramond</vt:lpstr>
      <vt:lpstr>Garamond</vt:lpstr>
      <vt:lpstr>Azure</vt:lpstr>
      <vt:lpstr>Microsoft Word Document</vt:lpstr>
      <vt:lpstr>    Project Scheduling &amp; Risk Management</vt:lpstr>
      <vt:lpstr>Outline</vt:lpstr>
      <vt:lpstr>Introduction.</vt:lpstr>
      <vt:lpstr>.Introduction</vt:lpstr>
      <vt:lpstr>Project Planning…</vt:lpstr>
      <vt:lpstr>.Project Planning..</vt:lpstr>
      <vt:lpstr>..Project Planning.</vt:lpstr>
      <vt:lpstr>…Project Planning</vt:lpstr>
      <vt:lpstr>Project Scheduling……</vt:lpstr>
      <vt:lpstr>.Project Scheduling…..</vt:lpstr>
      <vt:lpstr>..Project Scheduling….</vt:lpstr>
      <vt:lpstr>…Project Scheduling…</vt:lpstr>
      <vt:lpstr>….Project Scheduling..</vt:lpstr>
      <vt:lpstr>…..Project Scheduling.</vt:lpstr>
      <vt:lpstr>……Project Scheduling</vt:lpstr>
      <vt:lpstr>Risk Management…….</vt:lpstr>
      <vt:lpstr>.Risk Management……</vt:lpstr>
      <vt:lpstr>..Risk Management…..</vt:lpstr>
      <vt:lpstr>…Risk Management….</vt:lpstr>
      <vt:lpstr>….Risk Management…</vt:lpstr>
      <vt:lpstr>…..Risk Management..</vt:lpstr>
      <vt:lpstr>……Risk Management.</vt:lpstr>
      <vt:lpstr>…….Risk Management</vt:lpstr>
    </vt:vector>
  </TitlesOfParts>
  <Company>UNR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subject>Chapter 5, Sommerville, Software Engineering, 7th Ed </dc:subject>
  <dc:creator>Sergiu M. Dascalu</dc:creator>
  <cp:lastModifiedBy>Prateek Srivastava</cp:lastModifiedBy>
  <cp:revision>383</cp:revision>
  <cp:lastPrinted>1998-06-11T03:17:09Z</cp:lastPrinted>
  <dcterms:created xsi:type="dcterms:W3CDTF">1995-06-17T23:31:02Z</dcterms:created>
  <dcterms:modified xsi:type="dcterms:W3CDTF">2021-11-11T08:20:54Z</dcterms:modified>
</cp:coreProperties>
</file>