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51B73-68CE-4EC9-BF36-E89365559005}" v="1862" dt="2022-03-13T07:05:30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9AEAF-FF2D-4B1E-9285-EE68BBF487C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54CE804-EF87-4A8E-8B8C-25575CB9ABAF}">
      <dgm:prSet/>
      <dgm:spPr/>
      <dgm:t>
        <a:bodyPr/>
        <a:lstStyle/>
        <a:p>
          <a:r>
            <a:rPr lang="en-US"/>
            <a:t>To overcome lack of facilities MSJE has set 8 CRCs at following locations:</a:t>
          </a:r>
        </a:p>
      </dgm:t>
    </dgm:pt>
    <dgm:pt modelId="{41436B1D-2CBA-4239-975F-90E57BDE014D}" type="parTrans" cxnId="{713CA7FE-BEDD-47DE-A74A-3DBF49D5F2D0}">
      <dgm:prSet/>
      <dgm:spPr/>
      <dgm:t>
        <a:bodyPr/>
        <a:lstStyle/>
        <a:p>
          <a:endParaRPr lang="en-US"/>
        </a:p>
      </dgm:t>
    </dgm:pt>
    <dgm:pt modelId="{D14B4EF0-8FBC-4D80-81A0-1D60C7AB03E1}" type="sibTrans" cxnId="{713CA7FE-BEDD-47DE-A74A-3DBF49D5F2D0}">
      <dgm:prSet/>
      <dgm:spPr/>
      <dgm:t>
        <a:bodyPr/>
        <a:lstStyle/>
        <a:p>
          <a:endParaRPr lang="en-US"/>
        </a:p>
      </dgm:t>
    </dgm:pt>
    <dgm:pt modelId="{66C0145C-8501-4C80-8A44-769AB7A36A82}">
      <dgm:prSet/>
      <dgm:spPr/>
      <dgm:t>
        <a:bodyPr/>
        <a:lstStyle/>
        <a:p>
          <a:r>
            <a:rPr lang="en-US"/>
            <a:t>Srinagar (Jammu and Kashmir)</a:t>
          </a:r>
        </a:p>
      </dgm:t>
    </dgm:pt>
    <dgm:pt modelId="{CAB2C371-B615-4DF6-9ECF-B13EFF75ED5E}" type="parTrans" cxnId="{E5A55652-BF61-48D5-A74E-6E419DF3E4AB}">
      <dgm:prSet/>
      <dgm:spPr/>
      <dgm:t>
        <a:bodyPr/>
        <a:lstStyle/>
        <a:p>
          <a:endParaRPr lang="en-US"/>
        </a:p>
      </dgm:t>
    </dgm:pt>
    <dgm:pt modelId="{56C87950-E7BC-4060-9B4B-E57D14D6E59C}" type="sibTrans" cxnId="{E5A55652-BF61-48D5-A74E-6E419DF3E4AB}">
      <dgm:prSet/>
      <dgm:spPr/>
      <dgm:t>
        <a:bodyPr/>
        <a:lstStyle/>
        <a:p>
          <a:endParaRPr lang="en-US"/>
        </a:p>
      </dgm:t>
    </dgm:pt>
    <dgm:pt modelId="{6B0D2F95-C775-4A95-8966-272BC957A44F}">
      <dgm:prSet/>
      <dgm:spPr/>
      <dgm:t>
        <a:bodyPr/>
        <a:lstStyle/>
        <a:p>
          <a:r>
            <a:rPr lang="en-US"/>
            <a:t>Sundernagar (Himachal Pradesh)</a:t>
          </a:r>
        </a:p>
      </dgm:t>
    </dgm:pt>
    <dgm:pt modelId="{5EBE938D-B4AE-4C31-9D9E-ADFA48895CE1}" type="parTrans" cxnId="{D049D6C4-DA3E-48E3-A17D-DA3772E356B0}">
      <dgm:prSet/>
      <dgm:spPr/>
      <dgm:t>
        <a:bodyPr/>
        <a:lstStyle/>
        <a:p>
          <a:endParaRPr lang="en-US"/>
        </a:p>
      </dgm:t>
    </dgm:pt>
    <dgm:pt modelId="{C92ADA36-78B4-4684-8C3D-0EE19FBD94B8}" type="sibTrans" cxnId="{D049D6C4-DA3E-48E3-A17D-DA3772E356B0}">
      <dgm:prSet/>
      <dgm:spPr/>
      <dgm:t>
        <a:bodyPr/>
        <a:lstStyle/>
        <a:p>
          <a:endParaRPr lang="en-US"/>
        </a:p>
      </dgm:t>
    </dgm:pt>
    <dgm:pt modelId="{AF30DCB9-8E3E-497E-A7E7-37C16056CABF}">
      <dgm:prSet/>
      <dgm:spPr/>
      <dgm:t>
        <a:bodyPr/>
        <a:lstStyle/>
        <a:p>
          <a:r>
            <a:rPr lang="en-US"/>
            <a:t>Lucknow (Uttar Pradesh)</a:t>
          </a:r>
        </a:p>
      </dgm:t>
    </dgm:pt>
    <dgm:pt modelId="{661B9520-650E-432A-BA32-3AAE15B9EFF8}" type="parTrans" cxnId="{89722D33-E1BE-463F-BABD-0C23A6393565}">
      <dgm:prSet/>
      <dgm:spPr/>
      <dgm:t>
        <a:bodyPr/>
        <a:lstStyle/>
        <a:p>
          <a:endParaRPr lang="en-US"/>
        </a:p>
      </dgm:t>
    </dgm:pt>
    <dgm:pt modelId="{C73026B1-B473-4C45-88B0-8BC84603F633}" type="sibTrans" cxnId="{89722D33-E1BE-463F-BABD-0C23A6393565}">
      <dgm:prSet/>
      <dgm:spPr/>
      <dgm:t>
        <a:bodyPr/>
        <a:lstStyle/>
        <a:p>
          <a:endParaRPr lang="en-US"/>
        </a:p>
      </dgm:t>
    </dgm:pt>
    <dgm:pt modelId="{45D997B9-A3A8-4ED4-A7B3-3E6273DEE8DC}">
      <dgm:prSet/>
      <dgm:spPr/>
      <dgm:t>
        <a:bodyPr/>
        <a:lstStyle/>
        <a:p>
          <a:r>
            <a:rPr lang="en-US"/>
            <a:t>Bhopal (Madhya Pradesh)</a:t>
          </a:r>
        </a:p>
      </dgm:t>
    </dgm:pt>
    <dgm:pt modelId="{D93C2335-5091-487B-A554-72360C5F8AA9}" type="parTrans" cxnId="{4A230771-0FED-4AA2-AFA3-4D10C0A96AC8}">
      <dgm:prSet/>
      <dgm:spPr/>
      <dgm:t>
        <a:bodyPr/>
        <a:lstStyle/>
        <a:p>
          <a:endParaRPr lang="en-US"/>
        </a:p>
      </dgm:t>
    </dgm:pt>
    <dgm:pt modelId="{9D7C2481-EA7F-4C37-A9D9-3AFB5C394E20}" type="sibTrans" cxnId="{4A230771-0FED-4AA2-AFA3-4D10C0A96AC8}">
      <dgm:prSet/>
      <dgm:spPr/>
      <dgm:t>
        <a:bodyPr/>
        <a:lstStyle/>
        <a:p>
          <a:endParaRPr lang="en-US"/>
        </a:p>
      </dgm:t>
    </dgm:pt>
    <dgm:pt modelId="{D2342D30-69CE-4568-9479-21B3D065CAA6}">
      <dgm:prSet/>
      <dgm:spPr/>
      <dgm:t>
        <a:bodyPr/>
        <a:lstStyle/>
        <a:p>
          <a:r>
            <a:rPr lang="en-US"/>
            <a:t>Patna (Bihar)</a:t>
          </a:r>
        </a:p>
      </dgm:t>
    </dgm:pt>
    <dgm:pt modelId="{B3F41830-6F9D-486F-A838-4BA9B78103DE}" type="parTrans" cxnId="{57F1DC11-5729-4AEA-B7AE-C02A8A9A2D06}">
      <dgm:prSet/>
      <dgm:spPr/>
      <dgm:t>
        <a:bodyPr/>
        <a:lstStyle/>
        <a:p>
          <a:endParaRPr lang="en-US"/>
        </a:p>
      </dgm:t>
    </dgm:pt>
    <dgm:pt modelId="{D2CB76DF-927D-49CE-84B0-B9B8D17561F2}" type="sibTrans" cxnId="{57F1DC11-5729-4AEA-B7AE-C02A8A9A2D06}">
      <dgm:prSet/>
      <dgm:spPr/>
      <dgm:t>
        <a:bodyPr/>
        <a:lstStyle/>
        <a:p>
          <a:endParaRPr lang="en-US"/>
        </a:p>
      </dgm:t>
    </dgm:pt>
    <dgm:pt modelId="{D0FC91A2-BA6D-4DB5-8D34-24F0225A662D}">
      <dgm:prSet/>
      <dgm:spPr/>
      <dgm:t>
        <a:bodyPr/>
        <a:lstStyle/>
        <a:p>
          <a:r>
            <a:rPr lang="en-US"/>
            <a:t>Guwahati (Assam)</a:t>
          </a:r>
        </a:p>
      </dgm:t>
    </dgm:pt>
    <dgm:pt modelId="{C2FC9F2D-0483-4612-BED8-AF6F67CD503F}" type="parTrans" cxnId="{7061A27B-0581-4210-B90B-17AB0135226C}">
      <dgm:prSet/>
      <dgm:spPr/>
      <dgm:t>
        <a:bodyPr/>
        <a:lstStyle/>
        <a:p>
          <a:endParaRPr lang="en-US"/>
        </a:p>
      </dgm:t>
    </dgm:pt>
    <dgm:pt modelId="{522207A8-A3C4-4251-816A-25F9A64D83AF}" type="sibTrans" cxnId="{7061A27B-0581-4210-B90B-17AB0135226C}">
      <dgm:prSet/>
      <dgm:spPr/>
      <dgm:t>
        <a:bodyPr/>
        <a:lstStyle/>
        <a:p>
          <a:endParaRPr lang="en-US"/>
        </a:p>
      </dgm:t>
    </dgm:pt>
    <dgm:pt modelId="{8D24B705-DFE3-439C-8C15-5CEF3240ACEA}">
      <dgm:prSet/>
      <dgm:spPr/>
      <dgm:t>
        <a:bodyPr/>
        <a:lstStyle/>
        <a:p>
          <a:r>
            <a:rPr lang="en-US"/>
            <a:t>Ahmedabad (Gujarat)</a:t>
          </a:r>
        </a:p>
      </dgm:t>
    </dgm:pt>
    <dgm:pt modelId="{A88604DB-927E-41A9-800B-573396713AC4}" type="parTrans" cxnId="{4AC54D07-67BF-499B-9822-F84493D74D94}">
      <dgm:prSet/>
      <dgm:spPr/>
      <dgm:t>
        <a:bodyPr/>
        <a:lstStyle/>
        <a:p>
          <a:endParaRPr lang="en-US"/>
        </a:p>
      </dgm:t>
    </dgm:pt>
    <dgm:pt modelId="{5073446E-35B8-4149-B4C6-E6C86B5F3103}" type="sibTrans" cxnId="{4AC54D07-67BF-499B-9822-F84493D74D94}">
      <dgm:prSet/>
      <dgm:spPr/>
      <dgm:t>
        <a:bodyPr/>
        <a:lstStyle/>
        <a:p>
          <a:endParaRPr lang="en-US"/>
        </a:p>
      </dgm:t>
    </dgm:pt>
    <dgm:pt modelId="{01EF6D09-E9D7-46D2-BDB7-1F621280DCC6}">
      <dgm:prSet/>
      <dgm:spPr/>
      <dgm:t>
        <a:bodyPr/>
        <a:lstStyle/>
        <a:p>
          <a:r>
            <a:rPr lang="en-US"/>
            <a:t>Kozhikode (Kerala)</a:t>
          </a:r>
        </a:p>
      </dgm:t>
    </dgm:pt>
    <dgm:pt modelId="{1C8444C4-442A-4416-B5A4-7B8B3AAE6F01}" type="parTrans" cxnId="{FE3291D5-49D1-49C9-925E-2B7B0C04EFF3}">
      <dgm:prSet/>
      <dgm:spPr/>
      <dgm:t>
        <a:bodyPr/>
        <a:lstStyle/>
        <a:p>
          <a:endParaRPr lang="en-US"/>
        </a:p>
      </dgm:t>
    </dgm:pt>
    <dgm:pt modelId="{14A2F7A9-C187-4530-87CA-B8BE2B5EA8CA}" type="sibTrans" cxnId="{FE3291D5-49D1-49C9-925E-2B7B0C04EFF3}">
      <dgm:prSet/>
      <dgm:spPr/>
      <dgm:t>
        <a:bodyPr/>
        <a:lstStyle/>
        <a:p>
          <a:endParaRPr lang="en-US"/>
        </a:p>
      </dgm:t>
    </dgm:pt>
    <dgm:pt modelId="{6555ADAD-D004-4C72-A9E4-A91954482D0C}" type="pres">
      <dgm:prSet presAssocID="{2049AEAF-FF2D-4B1E-9285-EE68BBF487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50F09A-3560-4813-8B51-44FF0B0602B5}" type="pres">
      <dgm:prSet presAssocID="{054CE804-EF87-4A8E-8B8C-25575CB9ABA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53F66-0832-4827-A2BE-90FC21F9F401}" type="pres">
      <dgm:prSet presAssocID="{054CE804-EF87-4A8E-8B8C-25575CB9AB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BEA1F5-9649-43A2-BDE8-C7B4F73834FC}" type="presOf" srcId="{054CE804-EF87-4A8E-8B8C-25575CB9ABAF}" destId="{E550F09A-3560-4813-8B51-44FF0B0602B5}" srcOrd="0" destOrd="0" presId="urn:microsoft.com/office/officeart/2005/8/layout/vList2"/>
    <dgm:cxn modelId="{828BAEC2-B3E9-43F6-A5E7-1F0BC089C5EA}" type="presOf" srcId="{D2342D30-69CE-4568-9479-21B3D065CAA6}" destId="{C1353F66-0832-4827-A2BE-90FC21F9F401}" srcOrd="0" destOrd="4" presId="urn:microsoft.com/office/officeart/2005/8/layout/vList2"/>
    <dgm:cxn modelId="{E5A55652-BF61-48D5-A74E-6E419DF3E4AB}" srcId="{054CE804-EF87-4A8E-8B8C-25575CB9ABAF}" destId="{66C0145C-8501-4C80-8A44-769AB7A36A82}" srcOrd="0" destOrd="0" parTransId="{CAB2C371-B615-4DF6-9ECF-B13EFF75ED5E}" sibTransId="{56C87950-E7BC-4060-9B4B-E57D14D6E59C}"/>
    <dgm:cxn modelId="{D049D6C4-DA3E-48E3-A17D-DA3772E356B0}" srcId="{054CE804-EF87-4A8E-8B8C-25575CB9ABAF}" destId="{6B0D2F95-C775-4A95-8966-272BC957A44F}" srcOrd="1" destOrd="0" parTransId="{5EBE938D-B4AE-4C31-9D9E-ADFA48895CE1}" sibTransId="{C92ADA36-78B4-4684-8C3D-0EE19FBD94B8}"/>
    <dgm:cxn modelId="{C6566B32-B43D-4DA5-9323-51D18CB7490F}" type="presOf" srcId="{01EF6D09-E9D7-46D2-BDB7-1F621280DCC6}" destId="{C1353F66-0832-4827-A2BE-90FC21F9F401}" srcOrd="0" destOrd="7" presId="urn:microsoft.com/office/officeart/2005/8/layout/vList2"/>
    <dgm:cxn modelId="{4AC54D07-67BF-499B-9822-F84493D74D94}" srcId="{054CE804-EF87-4A8E-8B8C-25575CB9ABAF}" destId="{8D24B705-DFE3-439C-8C15-5CEF3240ACEA}" srcOrd="6" destOrd="0" parTransId="{A88604DB-927E-41A9-800B-573396713AC4}" sibTransId="{5073446E-35B8-4149-B4C6-E6C86B5F3103}"/>
    <dgm:cxn modelId="{1099E514-2B3E-43C4-9F06-EF01B14C4168}" type="presOf" srcId="{AF30DCB9-8E3E-497E-A7E7-37C16056CABF}" destId="{C1353F66-0832-4827-A2BE-90FC21F9F401}" srcOrd="0" destOrd="2" presId="urn:microsoft.com/office/officeart/2005/8/layout/vList2"/>
    <dgm:cxn modelId="{4A230771-0FED-4AA2-AFA3-4D10C0A96AC8}" srcId="{054CE804-EF87-4A8E-8B8C-25575CB9ABAF}" destId="{45D997B9-A3A8-4ED4-A7B3-3E6273DEE8DC}" srcOrd="3" destOrd="0" parTransId="{D93C2335-5091-487B-A554-72360C5F8AA9}" sibTransId="{9D7C2481-EA7F-4C37-A9D9-3AFB5C394E20}"/>
    <dgm:cxn modelId="{536B01B8-A515-4AB8-AA81-A14E693AE002}" type="presOf" srcId="{8D24B705-DFE3-439C-8C15-5CEF3240ACEA}" destId="{C1353F66-0832-4827-A2BE-90FC21F9F401}" srcOrd="0" destOrd="6" presId="urn:microsoft.com/office/officeart/2005/8/layout/vList2"/>
    <dgm:cxn modelId="{DD0409BF-84E1-4DE0-85F0-C3417B10C8B2}" type="presOf" srcId="{66C0145C-8501-4C80-8A44-769AB7A36A82}" destId="{C1353F66-0832-4827-A2BE-90FC21F9F401}" srcOrd="0" destOrd="0" presId="urn:microsoft.com/office/officeart/2005/8/layout/vList2"/>
    <dgm:cxn modelId="{89722D33-E1BE-463F-BABD-0C23A6393565}" srcId="{054CE804-EF87-4A8E-8B8C-25575CB9ABAF}" destId="{AF30DCB9-8E3E-497E-A7E7-37C16056CABF}" srcOrd="2" destOrd="0" parTransId="{661B9520-650E-432A-BA32-3AAE15B9EFF8}" sibTransId="{C73026B1-B473-4C45-88B0-8BC84603F633}"/>
    <dgm:cxn modelId="{AC182566-B8FE-42B7-B704-433E355006C1}" type="presOf" srcId="{6B0D2F95-C775-4A95-8966-272BC957A44F}" destId="{C1353F66-0832-4827-A2BE-90FC21F9F401}" srcOrd="0" destOrd="1" presId="urn:microsoft.com/office/officeart/2005/8/layout/vList2"/>
    <dgm:cxn modelId="{577D117D-C8C1-40A8-9583-9BF5926AB898}" type="presOf" srcId="{45D997B9-A3A8-4ED4-A7B3-3E6273DEE8DC}" destId="{C1353F66-0832-4827-A2BE-90FC21F9F401}" srcOrd="0" destOrd="3" presId="urn:microsoft.com/office/officeart/2005/8/layout/vList2"/>
    <dgm:cxn modelId="{2391E197-AB99-49AB-AFE6-B1475E6C06B0}" type="presOf" srcId="{2049AEAF-FF2D-4B1E-9285-EE68BBF487C9}" destId="{6555ADAD-D004-4C72-A9E4-A91954482D0C}" srcOrd="0" destOrd="0" presId="urn:microsoft.com/office/officeart/2005/8/layout/vList2"/>
    <dgm:cxn modelId="{57F1DC11-5729-4AEA-B7AE-C02A8A9A2D06}" srcId="{054CE804-EF87-4A8E-8B8C-25575CB9ABAF}" destId="{D2342D30-69CE-4568-9479-21B3D065CAA6}" srcOrd="4" destOrd="0" parTransId="{B3F41830-6F9D-486F-A838-4BA9B78103DE}" sibTransId="{D2CB76DF-927D-49CE-84B0-B9B8D17561F2}"/>
    <dgm:cxn modelId="{7061A27B-0581-4210-B90B-17AB0135226C}" srcId="{054CE804-EF87-4A8E-8B8C-25575CB9ABAF}" destId="{D0FC91A2-BA6D-4DB5-8D34-24F0225A662D}" srcOrd="5" destOrd="0" parTransId="{C2FC9F2D-0483-4612-BED8-AF6F67CD503F}" sibTransId="{522207A8-A3C4-4251-816A-25F9A64D83AF}"/>
    <dgm:cxn modelId="{FE3291D5-49D1-49C9-925E-2B7B0C04EFF3}" srcId="{054CE804-EF87-4A8E-8B8C-25575CB9ABAF}" destId="{01EF6D09-E9D7-46D2-BDB7-1F621280DCC6}" srcOrd="7" destOrd="0" parTransId="{1C8444C4-442A-4416-B5A4-7B8B3AAE6F01}" sibTransId="{14A2F7A9-C187-4530-87CA-B8BE2B5EA8CA}"/>
    <dgm:cxn modelId="{F1051FB8-C319-4245-BDEA-4722D2EFF7CF}" type="presOf" srcId="{D0FC91A2-BA6D-4DB5-8D34-24F0225A662D}" destId="{C1353F66-0832-4827-A2BE-90FC21F9F401}" srcOrd="0" destOrd="5" presId="urn:microsoft.com/office/officeart/2005/8/layout/vList2"/>
    <dgm:cxn modelId="{713CA7FE-BEDD-47DE-A74A-3DBF49D5F2D0}" srcId="{2049AEAF-FF2D-4B1E-9285-EE68BBF487C9}" destId="{054CE804-EF87-4A8E-8B8C-25575CB9ABAF}" srcOrd="0" destOrd="0" parTransId="{41436B1D-2CBA-4239-975F-90E57BDE014D}" sibTransId="{D14B4EF0-8FBC-4D80-81A0-1D60C7AB03E1}"/>
    <dgm:cxn modelId="{B83938AC-3E34-41E9-B16E-FEE685737DCE}" type="presParOf" srcId="{6555ADAD-D004-4C72-A9E4-A91954482D0C}" destId="{E550F09A-3560-4813-8B51-44FF0B0602B5}" srcOrd="0" destOrd="0" presId="urn:microsoft.com/office/officeart/2005/8/layout/vList2"/>
    <dgm:cxn modelId="{2F287855-E4B6-4FA8-B8A6-7D1667AB176B}" type="presParOf" srcId="{6555ADAD-D004-4C72-A9E4-A91954482D0C}" destId="{C1353F66-0832-4827-A2BE-90FC21F9F40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F09A-3560-4813-8B51-44FF0B0602B5}">
      <dsp:nvSpPr>
        <dsp:cNvPr id="0" name=""/>
        <dsp:cNvSpPr/>
      </dsp:nvSpPr>
      <dsp:spPr>
        <a:xfrm>
          <a:off x="0" y="102895"/>
          <a:ext cx="6237359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To overcome lack of facilities MSJE has set 8 CRCs at following locations:</a:t>
          </a:r>
        </a:p>
      </dsp:txBody>
      <dsp:txXfrm>
        <a:off x="58257" y="161152"/>
        <a:ext cx="6120845" cy="1076886"/>
      </dsp:txXfrm>
    </dsp:sp>
    <dsp:sp modelId="{C1353F66-0832-4827-A2BE-90FC21F9F401}">
      <dsp:nvSpPr>
        <dsp:cNvPr id="0" name=""/>
        <dsp:cNvSpPr/>
      </dsp:nvSpPr>
      <dsp:spPr>
        <a:xfrm>
          <a:off x="0" y="1296295"/>
          <a:ext cx="6237359" cy="3167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36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Srinagar (Jammu and Kashmir)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Sundernagar (Himachal Pradesh)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Lucknow (Uttar Pradesh)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Bhopal (Madhya Pradesh)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Patna (Bihar)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Guwahati (Assam)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Ahmedabad (Gujarat)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Kozhikode (Kerala)</a:t>
          </a:r>
        </a:p>
      </dsp:txBody>
      <dsp:txXfrm>
        <a:off x="0" y="1296295"/>
        <a:ext cx="6237359" cy="316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05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069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950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38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970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49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600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323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024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900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837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870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6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31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5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523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0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kaspedia.in/social-welfare/differently-abled-welfare/schemes-programmes/composite-regional-centre-for-skill-development--rehabilitation-and-employment-of-persons-with-disabiliti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6">
            <a:extLst>
              <a:ext uri="{FF2B5EF4-FFF2-40B4-BE49-F238E27FC236}">
                <a16:creationId xmlns:a16="http://schemas.microsoft.com/office/drawing/2014/main" xmlns="" id="{15655827-B42D-4180-88D3-D83F25E4B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xmlns="" id="{24ACCB06-563C-4ADE-B4D6-1FE9F723C7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xmlns="" id="{40761ECD-D92B-46AE-82CA-640023D282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xmlns="" id="{9A928607-C55C-40FD-B2DF-6CD6A7226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00A20C1-29A4-43E0-AB15-7931F76F8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en-US" sz="7200">
                <a:cs typeface="Calibri Light"/>
              </a:rPr>
              <a:t>REGIONAL TRAINING CENTRE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06020-D1F6-4D24-8743-12537FC7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F45017-3009-42CF-A324-20EF2928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002" y="2188307"/>
            <a:ext cx="10018713" cy="3124201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https://vikaspedia.in/social-welfare/differently-abled-welfare/schemes-programmes/composite-regional-centre-for-skill-development--rehabilitation-and-employment-of-persons-with-disabilities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1287C3"/>
              </a:buClr>
            </a:pPr>
            <a:r>
              <a:rPr lang="en-US" dirty="0"/>
              <a:t>Park. K, 2015, Park's Textbook Of Preventive and Social Medicine</a:t>
            </a:r>
          </a:p>
          <a:p>
            <a:pPr>
              <a:buClr>
                <a:srgbClr val="1287C3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29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7A342-D5B0-4F35-804E-826073945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387" y="1543537"/>
            <a:ext cx="8025790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93432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C8643778-7F6C-4E8D-84D1-D5CDB9928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xmlns="" id="{1D22F88D-6907-48AF-B024-346E855E0D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9040B-7814-4D2B-8446-452BEF10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2700" b="1">
                <a:solidFill>
                  <a:srgbClr val="FFFFFF"/>
                </a:solidFill>
                <a:cs typeface="Calibri Light"/>
              </a:rPr>
              <a:t>INTRODUCTION</a:t>
            </a:r>
            <a:r>
              <a:rPr lang="en-US" sz="2700">
                <a:solidFill>
                  <a:srgbClr val="FFFFFF"/>
                </a:solidFill>
                <a:cs typeface="Calibri Light"/>
              </a:rPr>
              <a:t/>
            </a:r>
            <a:br>
              <a:rPr lang="en-US" sz="2700">
                <a:solidFill>
                  <a:srgbClr val="FFFFFF"/>
                </a:solidFill>
                <a:cs typeface="Calibri Light"/>
              </a:rPr>
            </a:br>
            <a:r>
              <a:rPr lang="en-US" sz="2700" b="1">
                <a:solidFill>
                  <a:srgbClr val="FFFFFF"/>
                </a:solidFill>
                <a:cs typeface="Calibri Light"/>
              </a:rPr>
              <a:t>(COMPOSITE REGIONAL CENTERS FOR PERSONS WITH DISABILITIES)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xmlns="" id="{F3842748-48B5-4DD0-A06A-A31C74024A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548E99BE-1071-4690-9B9C-07926CEE5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9301F039-B467-413A-B25C-770E51069D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9F06AEC1-5558-49E8-8CAC-FEBD00DF0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D10B76B9-BA68-471E-B58C-ED91198A9F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FEB3913B-54A3-490E-BA4B-5D0330990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F75DC961-08A4-46F8-8A80-2E1FB977E1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4D2FD2-0BE3-4FA4-BB25-BCC642023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000">
              <a:cs typeface="Calibri"/>
            </a:endParaRPr>
          </a:p>
          <a:p>
            <a:r>
              <a:rPr lang="en-US" sz="2000">
                <a:cs typeface="Calibri"/>
              </a:rPr>
              <a:t>Under Ministry of Social Justice and Empowerment (MSJE), government of India and the scheme of setting up of Composite Regional Centers is a part of overall strategy to reach infrastructure and capacity building at Central, State and District levels and below for awareness generation, training of rehabilitation professionals, service delivery, etc. </a:t>
            </a:r>
          </a:p>
          <a:p>
            <a:r>
              <a:rPr lang="en-US" sz="2000">
                <a:cs typeface="Calibri"/>
              </a:rPr>
              <a:t>There are national institutes and other apex bodies under same ministry in various locations in India. </a:t>
            </a:r>
          </a:p>
        </p:txBody>
      </p:sp>
    </p:spTree>
    <p:extLst>
      <p:ext uri="{BB962C8B-B14F-4D97-AF65-F5344CB8AC3E}">
        <p14:creationId xmlns:p14="http://schemas.microsoft.com/office/powerpoint/2010/main" xmlns="" val="191142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1092D16-14DA-4606-831F-0DB3EEECB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xmlns="" id="{81806E72-5EFD-4407-B492-2EBC71FF5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BA81CA3B-9A2E-4F71-BF99-2C58BA76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xmlns="" id="{D00EF4F3-D70F-44D5-A71C-69C3FA0D28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xmlns="" id="{2CC930FA-FD42-4EF1-A9AB-0F9C30238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xmlns="" id="{F18F276C-D13F-46CF-9880-2050C2DBF9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EAB50995-FA10-4035-B16D-7D3989B2B6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ED1B64B-251E-446A-A285-6626C4EC01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xmlns="" id="{CD02B5D1-60D4-4D5B-AFD9-C986E22743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xmlns="" id="{54E16489-5A93-4D86-AAAD-52DB55A81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xmlns="" id="{BC99456E-7EAD-49F1-B2FE-C2C561C0BE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xmlns="" id="{922702DF-10E7-4320-B99B-75D2EE97FC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xmlns="" id="{1EFA49A8-FE55-4D51-B1C9-11F13FFB7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xmlns="" id="{4C63B37C-8CEE-4A72-AFD8-3C2DBD3725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xmlns="" id="{31245F86-6106-4758-A825-71AC9D6F9E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7" name="Rounded Rectangle 16">
            <a:extLst>
              <a:ext uri="{FF2B5EF4-FFF2-40B4-BE49-F238E27FC236}">
                <a16:creationId xmlns:a16="http://schemas.microsoft.com/office/drawing/2014/main" xmlns="" id="{A27AE693-58E8-48BC-8ED0-568ABFEABB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xmlns="" id="{DD3A226A-6C4D-AC49-7F3E-B72BF17FFD7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903376328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035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76486-9E42-437F-8540-FB2D5CD3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248" y="464363"/>
            <a:ext cx="9601196" cy="1215944"/>
          </a:xfrm>
        </p:spPr>
        <p:txBody>
          <a:bodyPr/>
          <a:lstStyle/>
          <a:p>
            <a:r>
              <a:rPr lang="en-US" dirty="0">
                <a:cs typeface="Calibri Light"/>
              </a:rPr>
              <a:t>PWDs SERVED AT CRS INCLUDES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2C98D-3693-41F5-A20D-65ABA2734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123" y="1806088"/>
            <a:ext cx="9059985" cy="45369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Locomotor disability</a:t>
            </a:r>
          </a:p>
          <a:p>
            <a:r>
              <a:rPr lang="en-US" dirty="0">
                <a:cs typeface="Calibri"/>
              </a:rPr>
              <a:t>Blindness</a:t>
            </a:r>
          </a:p>
          <a:p>
            <a:r>
              <a:rPr lang="en-US" dirty="0">
                <a:cs typeface="Calibri"/>
              </a:rPr>
              <a:t>Low vision</a:t>
            </a:r>
          </a:p>
          <a:p>
            <a:r>
              <a:rPr lang="en-US" dirty="0">
                <a:cs typeface="Calibri"/>
              </a:rPr>
              <a:t>Hearing impairment</a:t>
            </a:r>
          </a:p>
          <a:p>
            <a:r>
              <a:rPr lang="en-US" dirty="0">
                <a:cs typeface="Calibri"/>
              </a:rPr>
              <a:t>Mental retardation</a:t>
            </a:r>
          </a:p>
          <a:p>
            <a:r>
              <a:rPr lang="en-US" dirty="0">
                <a:cs typeface="Calibri"/>
              </a:rPr>
              <a:t>Mental illness</a:t>
            </a:r>
          </a:p>
          <a:p>
            <a:r>
              <a:rPr lang="en-US" dirty="0">
                <a:cs typeface="Calibri"/>
              </a:rPr>
              <a:t>Leprosy cured person </a:t>
            </a:r>
          </a:p>
          <a:p>
            <a:r>
              <a:rPr lang="en-US" dirty="0">
                <a:cs typeface="Calibri"/>
              </a:rPr>
              <a:t>Cerebral Palsy</a:t>
            </a:r>
          </a:p>
          <a:p>
            <a:r>
              <a:rPr lang="en-US" dirty="0">
                <a:cs typeface="Calibri"/>
              </a:rPr>
              <a:t>Autism spectrum disorder, and</a:t>
            </a:r>
          </a:p>
          <a:p>
            <a:r>
              <a:rPr lang="en-US" dirty="0">
                <a:cs typeface="Calibri"/>
              </a:rPr>
              <a:t>Multiple disorders</a:t>
            </a:r>
          </a:p>
        </p:txBody>
      </p:sp>
    </p:spTree>
    <p:extLst>
      <p:ext uri="{BB962C8B-B14F-4D97-AF65-F5344CB8AC3E}">
        <p14:creationId xmlns:p14="http://schemas.microsoft.com/office/powerpoint/2010/main" xmlns="" val="82793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28376-7529-4947-A41C-515017074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19907"/>
          </a:xfrm>
        </p:spPr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A Team Includes: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C5495-93BB-4B24-AEC2-B4BD7596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09615"/>
            <a:ext cx="10018713" cy="461889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Audiologists</a:t>
            </a:r>
          </a:p>
          <a:p>
            <a:r>
              <a:rPr lang="en-US" dirty="0">
                <a:cs typeface="Calibri"/>
              </a:rPr>
              <a:t>Occupational therapists</a:t>
            </a:r>
          </a:p>
          <a:p>
            <a:r>
              <a:rPr lang="en-US" dirty="0">
                <a:cs typeface="Calibri"/>
              </a:rPr>
              <a:t>Clinical psychologists</a:t>
            </a:r>
          </a:p>
          <a:p>
            <a:r>
              <a:rPr lang="en-US" dirty="0">
                <a:cs typeface="Calibri"/>
              </a:rPr>
              <a:t>Orientation and mobility instructor</a:t>
            </a:r>
          </a:p>
          <a:p>
            <a:r>
              <a:rPr lang="en-US" dirty="0">
                <a:cs typeface="Calibri"/>
              </a:rPr>
              <a:t>Physical medicine and rehabilitation specialist</a:t>
            </a:r>
          </a:p>
          <a:p>
            <a:r>
              <a:rPr lang="en-US" dirty="0">
                <a:cs typeface="Calibri"/>
              </a:rPr>
              <a:t>Educationist</a:t>
            </a:r>
          </a:p>
          <a:p>
            <a:r>
              <a:rPr lang="en-US" dirty="0">
                <a:cs typeface="Calibri"/>
              </a:rPr>
              <a:t>Speech and language pathologist</a:t>
            </a:r>
          </a:p>
          <a:p>
            <a:r>
              <a:rPr lang="en-US" dirty="0">
                <a:cs typeface="Calibri"/>
              </a:rPr>
              <a:t>Vocational instructor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All professionals work on the principle of trans-disciplinary approach.</a:t>
            </a:r>
          </a:p>
        </p:txBody>
      </p:sp>
    </p:spTree>
    <p:extLst>
      <p:ext uri="{BB962C8B-B14F-4D97-AF65-F5344CB8AC3E}">
        <p14:creationId xmlns:p14="http://schemas.microsoft.com/office/powerpoint/2010/main" xmlns="" val="347607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0E0D72-DD65-432C-B532-A6B2EFE1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849" y="285262"/>
            <a:ext cx="10018713" cy="1352061"/>
          </a:xfrm>
        </p:spPr>
        <p:txBody>
          <a:bodyPr/>
          <a:lstStyle/>
          <a:p>
            <a:r>
              <a:rPr lang="en-US" dirty="0">
                <a:cs typeface="Calibri Light"/>
              </a:rPr>
              <a:t>Role Of CRCs in Education of children with Disabilities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122349-6908-430D-A27B-37EC77F3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584" y="1923317"/>
            <a:ext cx="10124831" cy="45271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CRCs provide both preventive and promotional aspects of rehabilitation like education, research, and manpower development, health employment and vocational training, rehabilitation for PWDs, etc.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Generating awareness</a:t>
            </a:r>
          </a:p>
          <a:p>
            <a:r>
              <a:rPr lang="en-US" dirty="0">
                <a:cs typeface="Calibri"/>
              </a:rPr>
              <a:t>Providing support to NGOs and Parent group</a:t>
            </a:r>
          </a:p>
          <a:p>
            <a:r>
              <a:rPr lang="en-US" dirty="0">
                <a:cs typeface="Calibri"/>
              </a:rPr>
              <a:t>Building links with government organizations</a:t>
            </a:r>
          </a:p>
          <a:p>
            <a:r>
              <a:rPr lang="en-US" dirty="0">
                <a:cs typeface="Calibri"/>
              </a:rPr>
              <a:t>Human Resources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137445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CBB14-1D2F-4EAE-9598-CDFAF7AF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388" y="314569"/>
            <a:ext cx="10018713" cy="1019907"/>
          </a:xfrm>
        </p:spPr>
        <p:txBody>
          <a:bodyPr>
            <a:normAutofit/>
          </a:bodyPr>
          <a:lstStyle/>
          <a:p>
            <a:r>
              <a:rPr lang="en-US" sz="4400" dirty="0">
                <a:cs typeface="Calibri Light"/>
              </a:rPr>
              <a:t>Service for PWDs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0E61B-53CD-419E-8EE7-9C26CAB4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002" y="1621692"/>
            <a:ext cx="7810867" cy="45505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Early detection and intervention.</a:t>
            </a:r>
          </a:p>
          <a:p>
            <a:r>
              <a:rPr lang="en-US" dirty="0">
                <a:cs typeface="Calibri"/>
              </a:rPr>
              <a:t>Rehabilitation</a:t>
            </a:r>
          </a:p>
          <a:p>
            <a:r>
              <a:rPr lang="en-US" dirty="0">
                <a:cs typeface="Calibri"/>
              </a:rPr>
              <a:t>Mobility Aids and Assistive Devices</a:t>
            </a:r>
          </a:p>
          <a:p>
            <a:r>
              <a:rPr lang="en-US" dirty="0">
                <a:cs typeface="Calibri"/>
              </a:rPr>
              <a:t>Special Education Services</a:t>
            </a:r>
          </a:p>
          <a:p>
            <a:r>
              <a:rPr lang="en-US" dirty="0">
                <a:cs typeface="Calibri"/>
              </a:rPr>
              <a:t>Psycho Social Rehabilitation</a:t>
            </a:r>
          </a:p>
          <a:p>
            <a:r>
              <a:rPr lang="en-US" dirty="0">
                <a:cs typeface="Calibri"/>
              </a:rPr>
              <a:t>Vocational Training and Employment</a:t>
            </a:r>
          </a:p>
          <a:p>
            <a:r>
              <a:rPr lang="en-US" dirty="0">
                <a:cs typeface="Calibri"/>
              </a:rPr>
              <a:t>Enhancing special education and vocational training</a:t>
            </a:r>
          </a:p>
          <a:p>
            <a:r>
              <a:rPr lang="en-US" dirty="0">
                <a:cs typeface="Calibri"/>
              </a:rPr>
              <a:t>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37736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D9E3D6-A6E2-4713-AD22-3BB8F545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234" y="324338"/>
            <a:ext cx="10018713" cy="736599"/>
          </a:xfrm>
        </p:spPr>
        <p:txBody>
          <a:bodyPr>
            <a:noAutofit/>
          </a:bodyPr>
          <a:lstStyle/>
          <a:p>
            <a:r>
              <a:rPr lang="en-US" sz="4400" dirty="0">
                <a:cs typeface="Calibri Light"/>
              </a:rPr>
              <a:t>Objectives Of CRCs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77281-5986-4853-8B78-5DD21D3E1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354" y="1249241"/>
            <a:ext cx="9450754" cy="52305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To serve as Resource Centre for rehabilitation and special education of persons with disabilities.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To undertake human resource development by training rehabilitation professionals, village level workers, multi – rehabilitation workers and other functionaries in Govt. and non – Govt. sector, required for providing services to persons with disabilities.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To undertake public education programs for creation of awareness in the parents and the community.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To undertake designing, fabrication and fitment of aids and appliances.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To undertake services of education and skill development leading to enhancement of opportunities for employment, rehabilitation, mobility communication recreation and integration in society.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61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1F59F3-A62B-456D-AC00-211609AF1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584" y="741241"/>
            <a:ext cx="9821985" cy="59437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To undertake research and development with specific reference to needs of diverse group of people with disability, keeping in view the nature and severity of disability in the region.</a:t>
            </a:r>
          </a:p>
          <a:p>
            <a:pPr>
              <a:buClr>
                <a:srgbClr val="1287C3"/>
              </a:buClr>
            </a:pPr>
            <a:r>
              <a:rPr lang="en-US" sz="2400" dirty="0">
                <a:ea typeface="+mn-lt"/>
                <a:cs typeface="+mn-lt"/>
              </a:rPr>
              <a:t>To develop strategies for delivery of rehabilitation services suitable to the sociocultural background of the region.</a:t>
            </a:r>
            <a:endParaRPr lang="en-US"/>
          </a:p>
          <a:p>
            <a:r>
              <a:rPr lang="en-US" sz="2400" dirty="0">
                <a:ea typeface="+mn-lt"/>
                <a:cs typeface="+mn-lt"/>
              </a:rPr>
              <a:t>To stimulate growth of services by encouraging and supporting voluntary organization, parent groups and self – help groups.</a:t>
            </a:r>
          </a:p>
          <a:p>
            <a:r>
              <a:rPr lang="en-US" sz="2400" dirty="0">
                <a:ea typeface="+mn-lt"/>
                <a:cs typeface="+mn-lt"/>
              </a:rPr>
              <a:t>To establish linkages with existing medical, educational and employment services, following the principles of community – based rehabilitation and offer extension services in the rural areas.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76843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383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REGIONAL TRAINING CENTRE</vt:lpstr>
      <vt:lpstr>INTRODUCTION (COMPOSITE REGIONAL CENTERS FOR PERSONS WITH DISABILITIES)</vt:lpstr>
      <vt:lpstr>Slide 3</vt:lpstr>
      <vt:lpstr>PWDs SERVED AT CRS INCLUDES</vt:lpstr>
      <vt:lpstr>A Team Includes:</vt:lpstr>
      <vt:lpstr>Role Of CRCs in Education of children with Disabilities</vt:lpstr>
      <vt:lpstr>Service for PWDs</vt:lpstr>
      <vt:lpstr>Objectives Of CRCs</vt:lpstr>
      <vt:lpstr>Slide 9</vt:lpstr>
      <vt:lpstr>REFERENCES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336</cp:revision>
  <dcterms:created xsi:type="dcterms:W3CDTF">2013-07-15T20:26:40Z</dcterms:created>
  <dcterms:modified xsi:type="dcterms:W3CDTF">2022-03-14T04:28:25Z</dcterms:modified>
</cp:coreProperties>
</file>