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2438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</a:t>
            </a:r>
            <a:r>
              <a:rPr lang="en-US" dirty="0" smtClean="0"/>
              <a:t>RLC </a:t>
            </a:r>
            <a:r>
              <a:rPr lang="en-US" dirty="0" smtClean="0"/>
              <a:t>circuits </a:t>
            </a:r>
            <a:br>
              <a:rPr lang="en-US" dirty="0" smtClean="0"/>
            </a:br>
            <a:r>
              <a:rPr lang="en-US" dirty="0" smtClean="0"/>
              <a:t>Unit-2(ECE-S202)</a:t>
            </a:r>
            <a:br>
              <a:rPr lang="en-US" dirty="0" smtClean="0"/>
            </a:br>
            <a:r>
              <a:rPr lang="en-US" dirty="0" smtClean="0"/>
              <a:t>(Atul Kr. Agnihotri )</a:t>
            </a:r>
            <a:br>
              <a:rPr lang="en-US" dirty="0" smtClean="0"/>
            </a:b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7620000" cy="3001963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Second</a:t>
            </a:r>
            <a:r>
              <a:rPr lang="en-US" dirty="0" smtClean="0"/>
              <a:t>-Order </a:t>
            </a:r>
            <a:r>
              <a:rPr lang="en-US" dirty="0" smtClean="0"/>
              <a:t>Circuits</a:t>
            </a:r>
          </a:p>
          <a:p>
            <a:r>
              <a:rPr lang="en-US" dirty="0" smtClean="0"/>
              <a:t> RLC </a:t>
            </a:r>
            <a:r>
              <a:rPr lang="en-US" dirty="0" smtClean="0"/>
              <a:t>circuits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Particular Solution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particular solution </a:t>
            </a:r>
            <a:r>
              <a:rPr lang="en-US" i="1" smtClean="0"/>
              <a:t>x</a:t>
            </a:r>
            <a:r>
              <a:rPr lang="en-US" i="1" baseline="-25000" smtClean="0"/>
              <a:t>p</a:t>
            </a:r>
            <a:r>
              <a:rPr lang="en-US" i="1" smtClean="0"/>
              <a:t>(t)</a:t>
            </a:r>
            <a:r>
              <a:rPr lang="en-US" smtClean="0"/>
              <a:t> is usually a weighted sum of </a:t>
            </a:r>
            <a:r>
              <a:rPr lang="en-US" i="1" smtClean="0"/>
              <a:t>f(t)</a:t>
            </a:r>
            <a:r>
              <a:rPr lang="en-US" smtClean="0"/>
              <a:t> and its first and second derivatives.</a:t>
            </a:r>
          </a:p>
          <a:p>
            <a:pPr eaLnBrk="1" hangingPunct="1"/>
            <a:r>
              <a:rPr lang="en-US" smtClean="0"/>
              <a:t>If </a:t>
            </a:r>
            <a:r>
              <a:rPr lang="en-US" i="1" smtClean="0"/>
              <a:t>f(t)</a:t>
            </a:r>
            <a:r>
              <a:rPr lang="en-US" smtClean="0"/>
              <a:t> is constant, then </a:t>
            </a:r>
            <a:r>
              <a:rPr lang="en-US" i="1" smtClean="0"/>
              <a:t>x</a:t>
            </a:r>
            <a:r>
              <a:rPr lang="en-US" i="1" baseline="-25000" smtClean="0"/>
              <a:t>p</a:t>
            </a:r>
            <a:r>
              <a:rPr lang="en-US" i="1" smtClean="0"/>
              <a:t>(t)</a:t>
            </a:r>
            <a:r>
              <a:rPr lang="en-US" smtClean="0"/>
              <a:t> is constant.</a:t>
            </a:r>
          </a:p>
          <a:p>
            <a:pPr eaLnBrk="1" hangingPunct="1"/>
            <a:r>
              <a:rPr lang="en-US" smtClean="0"/>
              <a:t>If </a:t>
            </a:r>
            <a:r>
              <a:rPr lang="en-US" i="1" smtClean="0"/>
              <a:t>f(t)</a:t>
            </a:r>
            <a:r>
              <a:rPr lang="en-US" smtClean="0"/>
              <a:t> is sinusoidal, then </a:t>
            </a:r>
            <a:r>
              <a:rPr lang="en-US" i="1" smtClean="0"/>
              <a:t>x</a:t>
            </a:r>
            <a:r>
              <a:rPr lang="en-US" i="1" baseline="-25000" smtClean="0"/>
              <a:t>p</a:t>
            </a:r>
            <a:r>
              <a:rPr lang="en-US" i="1" smtClean="0"/>
              <a:t>(t)</a:t>
            </a:r>
            <a:r>
              <a:rPr lang="en-US" smtClean="0"/>
              <a:t> is sinusoidal</a:t>
            </a:r>
          </a:p>
          <a:p>
            <a:pPr eaLnBrk="1" hangingPunct="1">
              <a:buFontTx/>
              <a:buNone/>
            </a:pPr>
            <a:r>
              <a:rPr lang="en-US" smtClean="0"/>
              <a:t>   (with the same frequency as the source, for a circuit of only linear elements)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z="3200" smtClean="0"/>
              <a:t>The Complementary Solution</a:t>
            </a:r>
          </a:p>
        </p:txBody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22225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The complementary solution has the following form: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800" i="1" smtClean="0"/>
              <a:t>K</a:t>
            </a:r>
            <a:r>
              <a:rPr lang="en-US" sz="2800" smtClean="0"/>
              <a:t> is a constant determined by initial conditions.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800" i="1" smtClean="0"/>
              <a:t>s</a:t>
            </a:r>
            <a:r>
              <a:rPr lang="en-US" sz="2800" smtClean="0"/>
              <a:t> is a constant determined by the coefficients of the differential equation.</a:t>
            </a:r>
          </a:p>
        </p:txBody>
      </p:sp>
      <p:graphicFrame>
        <p:nvGraphicFramePr>
          <p:cNvPr id="17410" name="Object 4"/>
          <p:cNvGraphicFramePr>
            <a:graphicFrameLocks noChangeAspect="1"/>
          </p:cNvGraphicFramePr>
          <p:nvPr/>
        </p:nvGraphicFramePr>
        <p:xfrm>
          <a:off x="3352800" y="1524000"/>
          <a:ext cx="2041525" cy="663575"/>
        </p:xfrm>
        <a:graphic>
          <a:graphicData uri="http://schemas.openxmlformats.org/presentationml/2006/ole">
            <p:oleObj spid="_x0000_s4098" name="Equation" r:id="rId3" imgW="736560" imgH="241200" progId="Equation.DSMT4">
              <p:embed/>
            </p:oleObj>
          </a:graphicData>
        </a:graphic>
      </p:graphicFrame>
      <p:graphicFrame>
        <p:nvGraphicFramePr>
          <p:cNvPr id="17411" name="Object 5"/>
          <p:cNvGraphicFramePr>
            <a:graphicFrameLocks noChangeAspect="1"/>
          </p:cNvGraphicFramePr>
          <p:nvPr/>
        </p:nvGraphicFramePr>
        <p:xfrm>
          <a:off x="1941513" y="3548063"/>
          <a:ext cx="4333875" cy="930275"/>
        </p:xfrm>
        <a:graphic>
          <a:graphicData uri="http://schemas.openxmlformats.org/presentationml/2006/ole">
            <p:oleObj spid="_x0000_s4099" name="Equation" r:id="rId4" imgW="1955520" imgH="419040" progId="Equation.DSMT4">
              <p:embed/>
            </p:oleObj>
          </a:graphicData>
        </a:graphic>
      </p:graphicFrame>
      <p:graphicFrame>
        <p:nvGraphicFramePr>
          <p:cNvPr id="17412" name="Object 6"/>
          <p:cNvGraphicFramePr>
            <a:graphicFrameLocks noChangeAspect="1"/>
          </p:cNvGraphicFramePr>
          <p:nvPr/>
        </p:nvGraphicFramePr>
        <p:xfrm>
          <a:off x="1939925" y="4598988"/>
          <a:ext cx="4216400" cy="547687"/>
        </p:xfrm>
        <a:graphic>
          <a:graphicData uri="http://schemas.openxmlformats.org/presentationml/2006/ole">
            <p:oleObj spid="_x0000_s4100" name="Equation" r:id="rId5" imgW="1854000" imgH="241200" progId="Equation.DSMT4">
              <p:embed/>
            </p:oleObj>
          </a:graphicData>
        </a:graphic>
      </p:graphicFrame>
      <p:graphicFrame>
        <p:nvGraphicFramePr>
          <p:cNvPr id="17413" name="Object 7"/>
          <p:cNvGraphicFramePr>
            <a:graphicFrameLocks noChangeAspect="1"/>
          </p:cNvGraphicFramePr>
          <p:nvPr/>
        </p:nvGraphicFramePr>
        <p:xfrm>
          <a:off x="2306638" y="5461000"/>
          <a:ext cx="2662237" cy="585788"/>
        </p:xfrm>
        <a:graphic>
          <a:graphicData uri="http://schemas.openxmlformats.org/presentationml/2006/ole">
            <p:oleObj spid="_x0000_s4101" name="Equation" r:id="rId6" imgW="1091880" imgH="241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pPr eaLnBrk="1" hangingPunct="1"/>
            <a:r>
              <a:rPr lang="en-US" smtClean="0"/>
              <a:t>Characteristic Equation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To find the complementary solution, we need to solve the characteristic equation: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characteristic equation has two roots-call them </a:t>
            </a:r>
            <a:r>
              <a:rPr lang="en-US" i="1" smtClean="0"/>
              <a:t>s</a:t>
            </a:r>
            <a:r>
              <a:rPr lang="en-US" baseline="-25000" smtClean="0"/>
              <a:t>1</a:t>
            </a:r>
            <a:r>
              <a:rPr lang="en-US" smtClean="0"/>
              <a:t> and </a:t>
            </a:r>
            <a:r>
              <a:rPr lang="en-US" i="1" smtClean="0"/>
              <a:t>s</a:t>
            </a:r>
            <a:r>
              <a:rPr lang="en-US" baseline="-25000" smtClean="0"/>
              <a:t>2</a:t>
            </a:r>
            <a:r>
              <a:rPr lang="en-US" smtClean="0"/>
              <a:t>.</a:t>
            </a:r>
          </a:p>
        </p:txBody>
      </p:sp>
      <p:graphicFrame>
        <p:nvGraphicFramePr>
          <p:cNvPr id="18434" name="Object 4"/>
          <p:cNvGraphicFramePr>
            <a:graphicFrameLocks noChangeAspect="1"/>
          </p:cNvGraphicFramePr>
          <p:nvPr/>
        </p:nvGraphicFramePr>
        <p:xfrm>
          <a:off x="2667000" y="1981200"/>
          <a:ext cx="2990850" cy="1177925"/>
        </p:xfrm>
        <a:graphic>
          <a:graphicData uri="http://schemas.openxmlformats.org/presentationml/2006/ole">
            <p:oleObj spid="_x0000_s5122" name="Equation" r:id="rId3" imgW="1218960" imgH="482400" progId="Equation.DSMT4">
              <p:embed/>
            </p:oleObj>
          </a:graphicData>
        </a:graphic>
      </p:graphicFrame>
      <p:graphicFrame>
        <p:nvGraphicFramePr>
          <p:cNvPr id="18435" name="Object 5"/>
          <p:cNvGraphicFramePr>
            <a:graphicFrameLocks noChangeAspect="1"/>
          </p:cNvGraphicFramePr>
          <p:nvPr>
            <p:ph sz="half" idx="4294967295"/>
          </p:nvPr>
        </p:nvGraphicFramePr>
        <p:xfrm>
          <a:off x="2355850" y="4391025"/>
          <a:ext cx="3248025" cy="501650"/>
        </p:xfrm>
        <a:graphic>
          <a:graphicData uri="http://schemas.openxmlformats.org/presentationml/2006/ole">
            <p:oleObj spid="_x0000_s5123" name="Equation" r:id="rId4" imgW="1282680" imgH="241200" progId="Equation.DSMT4">
              <p:embed/>
            </p:oleObj>
          </a:graphicData>
        </a:graphic>
      </p:graphicFrame>
      <p:graphicFrame>
        <p:nvGraphicFramePr>
          <p:cNvPr id="18436" name="Object 6"/>
          <p:cNvGraphicFramePr>
            <a:graphicFrameLocks noChangeAspect="1"/>
          </p:cNvGraphicFramePr>
          <p:nvPr/>
        </p:nvGraphicFramePr>
        <p:xfrm>
          <a:off x="2393950" y="4900613"/>
          <a:ext cx="3352800" cy="676275"/>
        </p:xfrm>
        <a:graphic>
          <a:graphicData uri="http://schemas.openxmlformats.org/presentationml/2006/ole">
            <p:oleObj spid="_x0000_s5124" name="Equation" r:id="rId5" imgW="1384200" imgH="279360" progId="Equation.DSMT4">
              <p:embed/>
            </p:oleObj>
          </a:graphicData>
        </a:graphic>
      </p:graphicFrame>
      <p:graphicFrame>
        <p:nvGraphicFramePr>
          <p:cNvPr id="18437" name="Object 7"/>
          <p:cNvGraphicFramePr>
            <a:graphicFrameLocks noChangeAspect="1"/>
          </p:cNvGraphicFramePr>
          <p:nvPr/>
        </p:nvGraphicFramePr>
        <p:xfrm>
          <a:off x="2476500" y="5603875"/>
          <a:ext cx="3198813" cy="641350"/>
        </p:xfrm>
        <a:graphic>
          <a:graphicData uri="http://schemas.openxmlformats.org/presentationml/2006/ole">
            <p:oleObj spid="_x0000_s5125" name="Equation" r:id="rId6" imgW="1396800" imgH="2793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3048000" y="304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838200"/>
            <a:ext cx="2468563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838200" y="152400"/>
            <a:ext cx="7731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chemeClr val="accent2"/>
                </a:solidFill>
              </a:rPr>
              <a:t>Overdamped, critically damped and underdamped response of</a:t>
            </a:r>
          </a:p>
          <a:p>
            <a:pPr algn="ctr"/>
            <a:r>
              <a:rPr lang="en-US" sz="2000" b="1">
                <a:solidFill>
                  <a:schemeClr val="accent2"/>
                </a:solidFill>
              </a:rPr>
              <a:t>source-free transiently excited 2nd-order RLC circuit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641725" y="950913"/>
            <a:ext cx="5378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Assume circuit is excited by energy stored in C or L</a:t>
            </a:r>
          </a:p>
          <a:p>
            <a:r>
              <a:rPr lang="en-US"/>
              <a:t>of series RLC circuit.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3717925" y="1865313"/>
            <a:ext cx="528955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Assume i(t) = K</a:t>
            </a:r>
            <a:r>
              <a:rPr lang="en-US" baseline="-25000"/>
              <a:t>1</a:t>
            </a:r>
            <a:r>
              <a:rPr lang="en-US"/>
              <a:t>e</a:t>
            </a:r>
            <a:r>
              <a:rPr lang="en-US" baseline="30000"/>
              <a:t>s1t</a:t>
            </a:r>
            <a:r>
              <a:rPr lang="en-US"/>
              <a:t> + K</a:t>
            </a:r>
            <a:r>
              <a:rPr lang="en-US" baseline="-25000"/>
              <a:t>2</a:t>
            </a:r>
            <a:r>
              <a:rPr lang="en-US"/>
              <a:t>e</a:t>
            </a:r>
            <a:r>
              <a:rPr lang="en-US" baseline="30000"/>
              <a:t>s2t</a:t>
            </a:r>
            <a:r>
              <a:rPr lang="en-US"/>
              <a:t> where (with slightly</a:t>
            </a:r>
          </a:p>
          <a:p>
            <a:r>
              <a:rPr lang="en-US"/>
              <a:t>  different notation)</a:t>
            </a:r>
          </a:p>
          <a:p>
            <a:r>
              <a:rPr lang="en-US"/>
              <a:t> 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>
                <a:latin typeface="Symbol" pitchFamily="18" charset="2"/>
              </a:rPr>
              <a:t>a</a:t>
            </a:r>
            <a:r>
              <a:rPr lang="en-US"/>
              <a:t> = R/2L is called the damping factor and</a:t>
            </a:r>
          </a:p>
          <a:p>
            <a:r>
              <a:rPr lang="en-US"/>
              <a:t>                         is the undamped natural frequency</a:t>
            </a:r>
          </a:p>
          <a:p>
            <a:endParaRPr lang="en-US"/>
          </a:p>
          <a:p>
            <a:r>
              <a:rPr lang="en-US"/>
              <a:t>If </a:t>
            </a:r>
            <a:r>
              <a:rPr lang="en-US">
                <a:latin typeface="Symbol" pitchFamily="18" charset="2"/>
              </a:rPr>
              <a:t>a</a:t>
            </a:r>
            <a:r>
              <a:rPr lang="en-US"/>
              <a:t> &gt; </a:t>
            </a:r>
            <a:r>
              <a:rPr lang="en-US">
                <a:latin typeface="Symbol" pitchFamily="18" charset="2"/>
              </a:rPr>
              <a:t>w</a:t>
            </a:r>
            <a:r>
              <a:rPr lang="en-US" baseline="-25000"/>
              <a:t>0</a:t>
            </a:r>
            <a:r>
              <a:rPr lang="en-US"/>
              <a:t> </a:t>
            </a:r>
            <a:r>
              <a:rPr lang="en-US">
                <a:sym typeface="Wingdings" pitchFamily="2" charset="2"/>
              </a:rPr>
              <a:t> overdamped case a</a:t>
            </a:r>
          </a:p>
          <a:p>
            <a:r>
              <a:rPr lang="en-US">
                <a:sym typeface="Wingdings" pitchFamily="2" charset="2"/>
              </a:rPr>
              <a:t>If </a:t>
            </a:r>
            <a:r>
              <a:rPr lang="en-US">
                <a:latin typeface="Symbol" pitchFamily="18" charset="2"/>
              </a:rPr>
              <a:t>a</a:t>
            </a:r>
            <a:r>
              <a:rPr lang="en-US">
                <a:sym typeface="Wingdings" pitchFamily="2" charset="2"/>
              </a:rPr>
              <a:t> = </a:t>
            </a:r>
            <a:r>
              <a:rPr lang="en-US">
                <a:latin typeface="Symbol" pitchFamily="18" charset="2"/>
              </a:rPr>
              <a:t>w</a:t>
            </a:r>
            <a:r>
              <a:rPr lang="en-US" baseline="-25000">
                <a:latin typeface="Symbol" pitchFamily="18" charset="2"/>
              </a:rPr>
              <a:t>0</a:t>
            </a:r>
            <a:r>
              <a:rPr lang="en-US">
                <a:sym typeface="Wingdings" pitchFamily="2" charset="2"/>
              </a:rPr>
              <a:t>  critically damped case b</a:t>
            </a:r>
          </a:p>
          <a:p>
            <a:r>
              <a:rPr lang="en-US">
                <a:sym typeface="Wingdings" pitchFamily="2" charset="2"/>
              </a:rPr>
              <a:t>If </a:t>
            </a:r>
            <a:r>
              <a:rPr lang="en-US">
                <a:latin typeface="Symbol" pitchFamily="18" charset="2"/>
              </a:rPr>
              <a:t>a</a:t>
            </a:r>
            <a:r>
              <a:rPr lang="en-US">
                <a:latin typeface="Symbol" pitchFamily="18" charset="2"/>
                <a:sym typeface="Wingdings" pitchFamily="2" charset="2"/>
              </a:rPr>
              <a:t> </a:t>
            </a:r>
            <a:r>
              <a:rPr lang="en-US">
                <a:sym typeface="Wingdings" pitchFamily="2" charset="2"/>
              </a:rPr>
              <a:t>&lt; </a:t>
            </a:r>
            <a:r>
              <a:rPr lang="en-US">
                <a:latin typeface="Symbol" pitchFamily="18" charset="2"/>
              </a:rPr>
              <a:t>w</a:t>
            </a:r>
            <a:r>
              <a:rPr lang="en-US" baseline="-25000">
                <a:latin typeface="Symbol" pitchFamily="18" charset="2"/>
              </a:rPr>
              <a:t>0</a:t>
            </a:r>
            <a:r>
              <a:rPr lang="en-US">
                <a:sym typeface="Wingdings" pitchFamily="2" charset="2"/>
              </a:rPr>
              <a:t>  underdamped case c</a:t>
            </a:r>
          </a:p>
        </p:txBody>
      </p:sp>
      <p:graphicFrame>
        <p:nvGraphicFramePr>
          <p:cNvPr id="19458" name="Object 10"/>
          <p:cNvGraphicFramePr>
            <a:graphicFrameLocks noChangeAspect="1"/>
          </p:cNvGraphicFramePr>
          <p:nvPr/>
        </p:nvGraphicFramePr>
        <p:xfrm>
          <a:off x="4191000" y="2438400"/>
          <a:ext cx="2971800" cy="1524000"/>
        </p:xfrm>
        <a:graphic>
          <a:graphicData uri="http://schemas.openxmlformats.org/presentationml/2006/ole">
            <p:oleObj spid="_x0000_s6146" name="Equation" r:id="rId4" imgW="1663560" imgH="1066680" progId="Equation.3">
              <p:embed/>
            </p:oleObj>
          </a:graphicData>
        </a:graphic>
      </p:graphicFrame>
      <p:graphicFrame>
        <p:nvGraphicFramePr>
          <p:cNvPr id="19459" name="Object 11"/>
          <p:cNvGraphicFramePr>
            <a:graphicFrameLocks noChangeAspect="1"/>
          </p:cNvGraphicFramePr>
          <p:nvPr/>
        </p:nvGraphicFramePr>
        <p:xfrm>
          <a:off x="4267200" y="4343400"/>
          <a:ext cx="1066800" cy="381000"/>
        </p:xfrm>
        <a:graphic>
          <a:graphicData uri="http://schemas.openxmlformats.org/presentationml/2006/ole">
            <p:oleObj spid="_x0000_s6147" name="Equation" r:id="rId5" imgW="825480" imgH="253800" progId="Equation.3">
              <p:embed/>
            </p:oleObj>
          </a:graphicData>
        </a:graphic>
      </p:graphicFrame>
      <p:graphicFrame>
        <p:nvGraphicFramePr>
          <p:cNvPr id="19460" name="Object 1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6148" name="Equation" r:id="rId6" imgW="11412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57340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A Bit on Second-Order Circuits</a:t>
            </a:r>
          </a:p>
        </p:txBody>
      </p:sp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898525" y="1255713"/>
            <a:ext cx="7931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 second-order circuit consists of resistors and the equivalent of two</a:t>
            </a:r>
          </a:p>
          <a:p>
            <a:r>
              <a:rPr lang="en-US"/>
              <a:t>energy storage elements (Ls, Cs).  A second-order circuit is characterized</a:t>
            </a:r>
          </a:p>
          <a:p>
            <a:r>
              <a:rPr lang="en-US"/>
              <a:t>by a second-order differential equation (contains second-derivatives of time) </a:t>
            </a:r>
          </a:p>
        </p:txBody>
      </p:sp>
      <p:sp>
        <p:nvSpPr>
          <p:cNvPr id="38916" name="Text Box 6"/>
          <p:cNvSpPr txBox="1">
            <a:spLocks noChangeArrowheads="1"/>
          </p:cNvSpPr>
          <p:nvPr/>
        </p:nvSpPr>
        <p:spPr bwMode="auto">
          <a:xfrm>
            <a:off x="898525" y="2551113"/>
            <a:ext cx="7524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Example:  A circuit containing R, L and C in series with a voltage source;</a:t>
            </a:r>
          </a:p>
          <a:p>
            <a:r>
              <a:rPr lang="en-US"/>
              <a:t>     a circuit with R, L and C in parallel.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4"/>
          <p:cNvSpPr txBox="1">
            <a:spLocks noChangeArrowheads="1"/>
          </p:cNvSpPr>
          <p:nvPr/>
        </p:nvSpPr>
        <p:spPr bwMode="auto">
          <a:xfrm>
            <a:off x="1752600" y="228600"/>
            <a:ext cx="5491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</a:rPr>
              <a:t>Initial and final values of v, i, dv/dt, and di/dt</a:t>
            </a:r>
          </a:p>
        </p:txBody>
      </p:sp>
      <p:sp>
        <p:nvSpPr>
          <p:cNvPr id="39939" name="Text Box 5"/>
          <p:cNvSpPr txBox="1">
            <a:spLocks noChangeArrowheads="1"/>
          </p:cNvSpPr>
          <p:nvPr/>
        </p:nvSpPr>
        <p:spPr bwMode="auto">
          <a:xfrm>
            <a:off x="457200" y="685800"/>
            <a:ext cx="7937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Example:  The switch in this circuit has been closed for a long time.  It opens</a:t>
            </a:r>
          </a:p>
          <a:p>
            <a:r>
              <a:rPr lang="en-US"/>
              <a:t>  at t = 0.  Find: i(0+), v(0+), </a:t>
            </a:r>
            <a:r>
              <a:rPr lang="en-US" i="1"/>
              <a:t>d</a:t>
            </a:r>
            <a:r>
              <a:rPr lang="en-US"/>
              <a:t>i(0+)/</a:t>
            </a:r>
            <a:r>
              <a:rPr lang="en-US" i="1"/>
              <a:t>dt</a:t>
            </a:r>
            <a:r>
              <a:rPr lang="en-US"/>
              <a:t>, </a:t>
            </a:r>
            <a:r>
              <a:rPr lang="en-US" i="1"/>
              <a:t>d</a:t>
            </a:r>
            <a:r>
              <a:rPr lang="en-US"/>
              <a:t>v(0+)/</a:t>
            </a:r>
            <a:r>
              <a:rPr lang="en-US" i="1"/>
              <a:t>dt</a:t>
            </a:r>
            <a:r>
              <a:rPr lang="en-US"/>
              <a:t>, i(infinite time), v(infinite time)</a:t>
            </a:r>
          </a:p>
        </p:txBody>
      </p:sp>
      <p:pic>
        <p:nvPicPr>
          <p:cNvPr id="3994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828800"/>
            <a:ext cx="42481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1" name="Text Box 7"/>
          <p:cNvSpPr txBox="1">
            <a:spLocks noChangeArrowheads="1"/>
          </p:cNvSpPr>
          <p:nvPr/>
        </p:nvSpPr>
        <p:spPr bwMode="auto">
          <a:xfrm>
            <a:off x="517525" y="4075113"/>
            <a:ext cx="25908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lphaLcPeriod"/>
            </a:pPr>
            <a:r>
              <a:rPr lang="en-US"/>
              <a:t>Values for t &lt; 0</a:t>
            </a:r>
          </a:p>
          <a:p>
            <a:pPr marL="342900" indent="-342900">
              <a:buFontTx/>
              <a:buAutoNum type="alphaLcPeriod"/>
            </a:pPr>
            <a:endParaRPr lang="en-US"/>
          </a:p>
          <a:p>
            <a:pPr marL="342900" indent="-342900">
              <a:buFontTx/>
              <a:buAutoNum type="alphaLcPeriod" startAt="2"/>
            </a:pPr>
            <a:r>
              <a:rPr lang="en-US"/>
              <a:t>Values for t = 0</a:t>
            </a:r>
            <a:r>
              <a:rPr lang="en-US" baseline="30000"/>
              <a:t>+</a:t>
            </a:r>
            <a:endParaRPr lang="en-US"/>
          </a:p>
          <a:p>
            <a:pPr marL="342900" indent="-342900">
              <a:buFontTx/>
              <a:buAutoNum type="alphaLcPeriod" startAt="2"/>
            </a:pPr>
            <a:endParaRPr lang="en-US" baseline="30000"/>
          </a:p>
          <a:p>
            <a:pPr marL="342900" indent="-342900">
              <a:buFontTx/>
              <a:buAutoNum type="alphaLcPeriod" startAt="2"/>
            </a:pPr>
            <a:r>
              <a:rPr lang="en-US"/>
              <a:t>Values for t = infinity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85800"/>
            <a:ext cx="42481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733800" y="228600"/>
            <a:ext cx="2070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lphaLcPeriod"/>
            </a:pPr>
            <a:r>
              <a:rPr lang="en-US"/>
              <a:t>Values for t &lt; 0</a:t>
            </a:r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685800"/>
            <a:ext cx="3581400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85800"/>
            <a:ext cx="42481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352800" y="304800"/>
            <a:ext cx="217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b.  Values for t = 0+</a:t>
            </a:r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762000"/>
            <a:ext cx="38100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85800"/>
            <a:ext cx="42481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429000" y="228600"/>
            <a:ext cx="2552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c.  Values for t = infinity</a:t>
            </a:r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609600"/>
            <a:ext cx="3892550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2nd Order RLC Circuit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65400" y="1117600"/>
            <a:ext cx="3657600" cy="2595563"/>
            <a:chOff x="1392" y="1152"/>
            <a:chExt cx="2304" cy="1635"/>
          </a:xfrm>
        </p:grpSpPr>
        <p:sp>
          <p:nvSpPr>
            <p:cNvPr id="44037" name="Text Box 4"/>
            <p:cNvSpPr txBox="1">
              <a:spLocks noChangeArrowheads="1"/>
            </p:cNvSpPr>
            <p:nvPr/>
          </p:nvSpPr>
          <p:spPr bwMode="auto">
            <a:xfrm>
              <a:off x="2688" y="1584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R</a:t>
              </a:r>
            </a:p>
          </p:txBody>
        </p:sp>
        <p:sp>
          <p:nvSpPr>
            <p:cNvPr id="44038" name="Freeform 5"/>
            <p:cNvSpPr>
              <a:spLocks/>
            </p:cNvSpPr>
            <p:nvPr/>
          </p:nvSpPr>
          <p:spPr bwMode="auto">
            <a:xfrm>
              <a:off x="2688" y="1392"/>
              <a:ext cx="576" cy="192"/>
            </a:xfrm>
            <a:custGeom>
              <a:avLst/>
              <a:gdLst>
                <a:gd name="T0" fmla="*/ 0 w 576"/>
                <a:gd name="T1" fmla="*/ 96 h 192"/>
                <a:gd name="T2" fmla="*/ 48 w 576"/>
                <a:gd name="T3" fmla="*/ 96 h 192"/>
                <a:gd name="T4" fmla="*/ 96 w 576"/>
                <a:gd name="T5" fmla="*/ 0 h 192"/>
                <a:gd name="T6" fmla="*/ 192 w 576"/>
                <a:gd name="T7" fmla="*/ 192 h 192"/>
                <a:gd name="T8" fmla="*/ 288 w 576"/>
                <a:gd name="T9" fmla="*/ 0 h 192"/>
                <a:gd name="T10" fmla="*/ 384 w 576"/>
                <a:gd name="T11" fmla="*/ 192 h 192"/>
                <a:gd name="T12" fmla="*/ 480 w 576"/>
                <a:gd name="T13" fmla="*/ 0 h 192"/>
                <a:gd name="T14" fmla="*/ 528 w 576"/>
                <a:gd name="T15" fmla="*/ 96 h 192"/>
                <a:gd name="T16" fmla="*/ 576 w 576"/>
                <a:gd name="T17" fmla="*/ 96 h 19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76"/>
                <a:gd name="T28" fmla="*/ 0 h 192"/>
                <a:gd name="T29" fmla="*/ 576 w 576"/>
                <a:gd name="T30" fmla="*/ 192 h 19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76" h="192">
                  <a:moveTo>
                    <a:pt x="0" y="96"/>
                  </a:moveTo>
                  <a:lnTo>
                    <a:pt x="48" y="96"/>
                  </a:lnTo>
                  <a:lnTo>
                    <a:pt x="96" y="0"/>
                  </a:lnTo>
                  <a:lnTo>
                    <a:pt x="192" y="192"/>
                  </a:lnTo>
                  <a:lnTo>
                    <a:pt x="288" y="0"/>
                  </a:lnTo>
                  <a:lnTo>
                    <a:pt x="384" y="192"/>
                  </a:lnTo>
                  <a:lnTo>
                    <a:pt x="480" y="0"/>
                  </a:lnTo>
                  <a:lnTo>
                    <a:pt x="528" y="96"/>
                  </a:lnTo>
                  <a:lnTo>
                    <a:pt x="576" y="9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9" name="Line 6"/>
            <p:cNvSpPr>
              <a:spLocks noChangeShapeType="1"/>
            </p:cNvSpPr>
            <p:nvPr/>
          </p:nvSpPr>
          <p:spPr bwMode="auto">
            <a:xfrm>
              <a:off x="3264" y="148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0" name="Oval 7"/>
            <p:cNvSpPr>
              <a:spLocks noChangeArrowheads="1"/>
            </p:cNvSpPr>
            <p:nvPr/>
          </p:nvSpPr>
          <p:spPr bwMode="auto">
            <a:xfrm>
              <a:off x="2064" y="1776"/>
              <a:ext cx="576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1" name="Line 8"/>
            <p:cNvSpPr>
              <a:spLocks noChangeShapeType="1"/>
            </p:cNvSpPr>
            <p:nvPr/>
          </p:nvSpPr>
          <p:spPr bwMode="auto">
            <a:xfrm flipV="1">
              <a:off x="2352" y="148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2" name="Line 9"/>
            <p:cNvSpPr>
              <a:spLocks noChangeShapeType="1"/>
            </p:cNvSpPr>
            <p:nvPr/>
          </p:nvSpPr>
          <p:spPr bwMode="auto">
            <a:xfrm>
              <a:off x="2352" y="148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3" name="Text Box 10"/>
            <p:cNvSpPr txBox="1">
              <a:spLocks noChangeArrowheads="1"/>
            </p:cNvSpPr>
            <p:nvPr/>
          </p:nvSpPr>
          <p:spPr bwMode="auto">
            <a:xfrm>
              <a:off x="2160" y="1728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44044" name="Line 11"/>
            <p:cNvSpPr>
              <a:spLocks noChangeShapeType="1"/>
            </p:cNvSpPr>
            <p:nvPr/>
          </p:nvSpPr>
          <p:spPr bwMode="auto">
            <a:xfrm flipV="1">
              <a:off x="2352" y="235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5" name="Text Box 12"/>
            <p:cNvSpPr txBox="1">
              <a:spLocks noChangeArrowheads="1"/>
            </p:cNvSpPr>
            <p:nvPr/>
          </p:nvSpPr>
          <p:spPr bwMode="auto">
            <a:xfrm>
              <a:off x="2160" y="2112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</a:t>
              </a:r>
            </a:p>
          </p:txBody>
        </p:sp>
        <p:sp>
          <p:nvSpPr>
            <p:cNvPr id="44046" name="Line 13"/>
            <p:cNvSpPr>
              <a:spLocks noChangeShapeType="1"/>
            </p:cNvSpPr>
            <p:nvPr/>
          </p:nvSpPr>
          <p:spPr bwMode="auto">
            <a:xfrm>
              <a:off x="3552" y="148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7" name="Line 14"/>
            <p:cNvSpPr>
              <a:spLocks noChangeShapeType="1"/>
            </p:cNvSpPr>
            <p:nvPr/>
          </p:nvSpPr>
          <p:spPr bwMode="auto">
            <a:xfrm>
              <a:off x="3552" y="206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8" name="Text Box 15"/>
            <p:cNvSpPr txBox="1">
              <a:spLocks noChangeArrowheads="1"/>
            </p:cNvSpPr>
            <p:nvPr/>
          </p:nvSpPr>
          <p:spPr bwMode="auto">
            <a:xfrm>
              <a:off x="2736" y="1920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44049" name="Text Box 16"/>
            <p:cNvSpPr txBox="1">
              <a:spLocks noChangeArrowheads="1"/>
            </p:cNvSpPr>
            <p:nvPr/>
          </p:nvSpPr>
          <p:spPr bwMode="auto">
            <a:xfrm>
              <a:off x="1392" y="1920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50000"/>
                </a:spcBef>
              </a:pPr>
              <a:r>
                <a:rPr lang="en-US" sz="2400" i="1">
                  <a:latin typeface="Times New Roman" pitchFamily="18" charset="0"/>
                </a:rPr>
                <a:t>v</a:t>
              </a:r>
              <a:r>
                <a:rPr lang="en-US" sz="2400" i="1" baseline="-25000">
                  <a:latin typeface="Times New Roman" pitchFamily="18" charset="0"/>
                </a:rPr>
                <a:t>s</a:t>
              </a:r>
              <a:r>
                <a:rPr lang="en-US" sz="2400" i="1">
                  <a:latin typeface="Times New Roman" pitchFamily="18" charset="0"/>
                </a:rPr>
                <a:t>(t</a:t>
              </a:r>
              <a:r>
                <a:rPr lang="en-US" sz="2400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44050" name="Line 17"/>
            <p:cNvSpPr>
              <a:spLocks noChangeShapeType="1"/>
            </p:cNvSpPr>
            <p:nvPr/>
          </p:nvSpPr>
          <p:spPr bwMode="auto">
            <a:xfrm>
              <a:off x="2352" y="264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3408" y="2016"/>
              <a:ext cx="288" cy="96"/>
              <a:chOff x="1872" y="2784"/>
              <a:chExt cx="288" cy="96"/>
            </a:xfrm>
          </p:grpSpPr>
          <p:sp>
            <p:nvSpPr>
              <p:cNvPr id="44066" name="Line 19"/>
              <p:cNvSpPr>
                <a:spLocks noChangeShapeType="1"/>
              </p:cNvSpPr>
              <p:nvPr/>
            </p:nvSpPr>
            <p:spPr bwMode="auto">
              <a:xfrm>
                <a:off x="1872" y="278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67" name="Arc 20"/>
              <p:cNvSpPr>
                <a:spLocks/>
              </p:cNvSpPr>
              <p:nvPr/>
            </p:nvSpPr>
            <p:spPr bwMode="auto">
              <a:xfrm>
                <a:off x="2016" y="2832"/>
                <a:ext cx="144" cy="48"/>
              </a:xfrm>
              <a:custGeom>
                <a:avLst/>
                <a:gdLst>
                  <a:gd name="T0" fmla="*/ 0 w 21600"/>
                  <a:gd name="T1" fmla="*/ 0 h 21600"/>
                  <a:gd name="T2" fmla="*/ 144 w 21600"/>
                  <a:gd name="T3" fmla="*/ 48 h 21600"/>
                  <a:gd name="T4" fmla="*/ 0 w 21600"/>
                  <a:gd name="T5" fmla="*/ 48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68" name="Arc 21"/>
              <p:cNvSpPr>
                <a:spLocks/>
              </p:cNvSpPr>
              <p:nvPr/>
            </p:nvSpPr>
            <p:spPr bwMode="auto">
              <a:xfrm flipH="1">
                <a:off x="1872" y="2832"/>
                <a:ext cx="144" cy="48"/>
              </a:xfrm>
              <a:custGeom>
                <a:avLst/>
                <a:gdLst>
                  <a:gd name="T0" fmla="*/ 0 w 21600"/>
                  <a:gd name="T1" fmla="*/ 0 h 21600"/>
                  <a:gd name="T2" fmla="*/ 144 w 21600"/>
                  <a:gd name="T3" fmla="*/ 48 h 21600"/>
                  <a:gd name="T4" fmla="*/ 0 w 21600"/>
                  <a:gd name="T5" fmla="*/ 48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052" name="Text Box 22"/>
            <p:cNvSpPr txBox="1">
              <a:spLocks noChangeArrowheads="1"/>
            </p:cNvSpPr>
            <p:nvPr/>
          </p:nvSpPr>
          <p:spPr bwMode="auto">
            <a:xfrm>
              <a:off x="2304" y="1152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i="1">
                  <a:latin typeface="Times New Roman" pitchFamily="18" charset="0"/>
                </a:rPr>
                <a:t>i</a:t>
              </a:r>
              <a:r>
                <a:rPr lang="en-US" sz="2400" i="1" baseline="-25000">
                  <a:latin typeface="Times New Roman" pitchFamily="18" charset="0"/>
                </a:rPr>
                <a:t> </a:t>
              </a:r>
              <a:r>
                <a:rPr lang="en-US" sz="2400" i="1">
                  <a:latin typeface="Times New Roman" pitchFamily="18" charset="0"/>
                </a:rPr>
                <a:t>(t)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4" name="Group 23"/>
            <p:cNvGrpSpPr>
              <a:grpSpLocks/>
            </p:cNvGrpSpPr>
            <p:nvPr/>
          </p:nvGrpSpPr>
          <p:grpSpPr bwMode="auto">
            <a:xfrm rot="5400000">
              <a:off x="2877" y="2355"/>
              <a:ext cx="147" cy="718"/>
              <a:chOff x="3165" y="721"/>
              <a:chExt cx="147" cy="718"/>
            </a:xfrm>
          </p:grpSpPr>
          <p:grpSp>
            <p:nvGrpSpPr>
              <p:cNvPr id="5" name="Group 24"/>
              <p:cNvGrpSpPr>
                <a:grpSpLocks/>
              </p:cNvGrpSpPr>
              <p:nvPr/>
            </p:nvGrpSpPr>
            <p:grpSpPr bwMode="auto">
              <a:xfrm>
                <a:off x="3165" y="721"/>
                <a:ext cx="144" cy="240"/>
                <a:chOff x="3165" y="721"/>
                <a:chExt cx="295" cy="575"/>
              </a:xfrm>
            </p:grpSpPr>
            <p:sp>
              <p:nvSpPr>
                <p:cNvPr id="44064" name="Arc 25"/>
                <p:cNvSpPr>
                  <a:spLocks/>
                </p:cNvSpPr>
                <p:nvPr/>
              </p:nvSpPr>
              <p:spPr bwMode="auto">
                <a:xfrm>
                  <a:off x="3165" y="721"/>
                  <a:ext cx="292" cy="288"/>
                </a:xfrm>
                <a:custGeom>
                  <a:avLst/>
                  <a:gdLst>
                    <a:gd name="T0" fmla="*/ 4 w 21888"/>
                    <a:gd name="T1" fmla="*/ 0 h 43200"/>
                    <a:gd name="T2" fmla="*/ 0 w 21888"/>
                    <a:gd name="T3" fmla="*/ 288 h 43200"/>
                    <a:gd name="T4" fmla="*/ 4 w 21888"/>
                    <a:gd name="T5" fmla="*/ 144 h 43200"/>
                    <a:gd name="T6" fmla="*/ 0 60000 65536"/>
                    <a:gd name="T7" fmla="*/ 0 60000 65536"/>
                    <a:gd name="T8" fmla="*/ 0 60000 65536"/>
                    <a:gd name="T9" fmla="*/ 0 w 21888"/>
                    <a:gd name="T10" fmla="*/ 0 h 43200"/>
                    <a:gd name="T11" fmla="*/ 21888 w 21888"/>
                    <a:gd name="T12" fmla="*/ 43200 h 43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888" h="43200" fill="none" extrusionOk="0">
                      <a:moveTo>
                        <a:pt x="287" y="0"/>
                      </a:moveTo>
                      <a:cubicBezTo>
                        <a:pt x="12217" y="0"/>
                        <a:pt x="21888" y="9670"/>
                        <a:pt x="21888" y="21600"/>
                      </a:cubicBezTo>
                      <a:cubicBezTo>
                        <a:pt x="21888" y="33529"/>
                        <a:pt x="12217" y="43200"/>
                        <a:pt x="288" y="43200"/>
                      </a:cubicBezTo>
                      <a:cubicBezTo>
                        <a:pt x="191" y="43200"/>
                        <a:pt x="95" y="43199"/>
                        <a:pt x="-1" y="43198"/>
                      </a:cubicBezTo>
                    </a:path>
                    <a:path w="21888" h="43200" stroke="0" extrusionOk="0">
                      <a:moveTo>
                        <a:pt x="287" y="0"/>
                      </a:moveTo>
                      <a:cubicBezTo>
                        <a:pt x="12217" y="0"/>
                        <a:pt x="21888" y="9670"/>
                        <a:pt x="21888" y="21600"/>
                      </a:cubicBezTo>
                      <a:cubicBezTo>
                        <a:pt x="21888" y="33529"/>
                        <a:pt x="12217" y="43200"/>
                        <a:pt x="288" y="43200"/>
                      </a:cubicBezTo>
                      <a:cubicBezTo>
                        <a:pt x="191" y="43200"/>
                        <a:pt x="95" y="43199"/>
                        <a:pt x="-1" y="43198"/>
                      </a:cubicBezTo>
                      <a:lnTo>
                        <a:pt x="288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5" name="Arc 26"/>
                <p:cNvSpPr>
                  <a:spLocks/>
                </p:cNvSpPr>
                <p:nvPr/>
              </p:nvSpPr>
              <p:spPr bwMode="auto">
                <a:xfrm>
                  <a:off x="3168" y="1008"/>
                  <a:ext cx="292" cy="288"/>
                </a:xfrm>
                <a:custGeom>
                  <a:avLst/>
                  <a:gdLst>
                    <a:gd name="T0" fmla="*/ 4 w 21888"/>
                    <a:gd name="T1" fmla="*/ 0 h 43200"/>
                    <a:gd name="T2" fmla="*/ 0 w 21888"/>
                    <a:gd name="T3" fmla="*/ 288 h 43200"/>
                    <a:gd name="T4" fmla="*/ 4 w 21888"/>
                    <a:gd name="T5" fmla="*/ 144 h 43200"/>
                    <a:gd name="T6" fmla="*/ 0 60000 65536"/>
                    <a:gd name="T7" fmla="*/ 0 60000 65536"/>
                    <a:gd name="T8" fmla="*/ 0 60000 65536"/>
                    <a:gd name="T9" fmla="*/ 0 w 21888"/>
                    <a:gd name="T10" fmla="*/ 0 h 43200"/>
                    <a:gd name="T11" fmla="*/ 21888 w 21888"/>
                    <a:gd name="T12" fmla="*/ 43200 h 43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888" h="43200" fill="none" extrusionOk="0">
                      <a:moveTo>
                        <a:pt x="287" y="0"/>
                      </a:moveTo>
                      <a:cubicBezTo>
                        <a:pt x="12217" y="0"/>
                        <a:pt x="21888" y="9670"/>
                        <a:pt x="21888" y="21600"/>
                      </a:cubicBezTo>
                      <a:cubicBezTo>
                        <a:pt x="21888" y="33529"/>
                        <a:pt x="12217" y="43200"/>
                        <a:pt x="288" y="43200"/>
                      </a:cubicBezTo>
                      <a:cubicBezTo>
                        <a:pt x="191" y="43200"/>
                        <a:pt x="95" y="43199"/>
                        <a:pt x="-1" y="43198"/>
                      </a:cubicBezTo>
                    </a:path>
                    <a:path w="21888" h="43200" stroke="0" extrusionOk="0">
                      <a:moveTo>
                        <a:pt x="287" y="0"/>
                      </a:moveTo>
                      <a:cubicBezTo>
                        <a:pt x="12217" y="0"/>
                        <a:pt x="21888" y="9670"/>
                        <a:pt x="21888" y="21600"/>
                      </a:cubicBezTo>
                      <a:cubicBezTo>
                        <a:pt x="21888" y="33529"/>
                        <a:pt x="12217" y="43200"/>
                        <a:pt x="288" y="43200"/>
                      </a:cubicBezTo>
                      <a:cubicBezTo>
                        <a:pt x="191" y="43200"/>
                        <a:pt x="95" y="43199"/>
                        <a:pt x="-1" y="43198"/>
                      </a:cubicBezTo>
                      <a:lnTo>
                        <a:pt x="288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27"/>
              <p:cNvGrpSpPr>
                <a:grpSpLocks/>
              </p:cNvGrpSpPr>
              <p:nvPr/>
            </p:nvGrpSpPr>
            <p:grpSpPr bwMode="auto">
              <a:xfrm>
                <a:off x="3168" y="961"/>
                <a:ext cx="144" cy="239"/>
                <a:chOff x="3165" y="721"/>
                <a:chExt cx="295" cy="575"/>
              </a:xfrm>
            </p:grpSpPr>
            <p:sp>
              <p:nvSpPr>
                <p:cNvPr id="44062" name="Arc 28"/>
                <p:cNvSpPr>
                  <a:spLocks/>
                </p:cNvSpPr>
                <p:nvPr/>
              </p:nvSpPr>
              <p:spPr bwMode="auto">
                <a:xfrm>
                  <a:off x="3165" y="721"/>
                  <a:ext cx="292" cy="288"/>
                </a:xfrm>
                <a:custGeom>
                  <a:avLst/>
                  <a:gdLst>
                    <a:gd name="T0" fmla="*/ 4 w 21888"/>
                    <a:gd name="T1" fmla="*/ 0 h 43200"/>
                    <a:gd name="T2" fmla="*/ 0 w 21888"/>
                    <a:gd name="T3" fmla="*/ 288 h 43200"/>
                    <a:gd name="T4" fmla="*/ 4 w 21888"/>
                    <a:gd name="T5" fmla="*/ 144 h 43200"/>
                    <a:gd name="T6" fmla="*/ 0 60000 65536"/>
                    <a:gd name="T7" fmla="*/ 0 60000 65536"/>
                    <a:gd name="T8" fmla="*/ 0 60000 65536"/>
                    <a:gd name="T9" fmla="*/ 0 w 21888"/>
                    <a:gd name="T10" fmla="*/ 0 h 43200"/>
                    <a:gd name="T11" fmla="*/ 21888 w 21888"/>
                    <a:gd name="T12" fmla="*/ 43200 h 43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888" h="43200" fill="none" extrusionOk="0">
                      <a:moveTo>
                        <a:pt x="287" y="0"/>
                      </a:moveTo>
                      <a:cubicBezTo>
                        <a:pt x="12217" y="0"/>
                        <a:pt x="21888" y="9670"/>
                        <a:pt x="21888" y="21600"/>
                      </a:cubicBezTo>
                      <a:cubicBezTo>
                        <a:pt x="21888" y="33529"/>
                        <a:pt x="12217" y="43200"/>
                        <a:pt x="288" y="43200"/>
                      </a:cubicBezTo>
                      <a:cubicBezTo>
                        <a:pt x="191" y="43200"/>
                        <a:pt x="95" y="43199"/>
                        <a:pt x="-1" y="43198"/>
                      </a:cubicBezTo>
                    </a:path>
                    <a:path w="21888" h="43200" stroke="0" extrusionOk="0">
                      <a:moveTo>
                        <a:pt x="287" y="0"/>
                      </a:moveTo>
                      <a:cubicBezTo>
                        <a:pt x="12217" y="0"/>
                        <a:pt x="21888" y="9670"/>
                        <a:pt x="21888" y="21600"/>
                      </a:cubicBezTo>
                      <a:cubicBezTo>
                        <a:pt x="21888" y="33529"/>
                        <a:pt x="12217" y="43200"/>
                        <a:pt x="288" y="43200"/>
                      </a:cubicBezTo>
                      <a:cubicBezTo>
                        <a:pt x="191" y="43200"/>
                        <a:pt x="95" y="43199"/>
                        <a:pt x="-1" y="43198"/>
                      </a:cubicBezTo>
                      <a:lnTo>
                        <a:pt x="288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3" name="Arc 29"/>
                <p:cNvSpPr>
                  <a:spLocks/>
                </p:cNvSpPr>
                <p:nvPr/>
              </p:nvSpPr>
              <p:spPr bwMode="auto">
                <a:xfrm>
                  <a:off x="3168" y="1008"/>
                  <a:ext cx="292" cy="288"/>
                </a:xfrm>
                <a:custGeom>
                  <a:avLst/>
                  <a:gdLst>
                    <a:gd name="T0" fmla="*/ 4 w 21888"/>
                    <a:gd name="T1" fmla="*/ 0 h 43200"/>
                    <a:gd name="T2" fmla="*/ 0 w 21888"/>
                    <a:gd name="T3" fmla="*/ 288 h 43200"/>
                    <a:gd name="T4" fmla="*/ 4 w 21888"/>
                    <a:gd name="T5" fmla="*/ 144 h 43200"/>
                    <a:gd name="T6" fmla="*/ 0 60000 65536"/>
                    <a:gd name="T7" fmla="*/ 0 60000 65536"/>
                    <a:gd name="T8" fmla="*/ 0 60000 65536"/>
                    <a:gd name="T9" fmla="*/ 0 w 21888"/>
                    <a:gd name="T10" fmla="*/ 0 h 43200"/>
                    <a:gd name="T11" fmla="*/ 21888 w 21888"/>
                    <a:gd name="T12" fmla="*/ 43200 h 43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888" h="43200" fill="none" extrusionOk="0">
                      <a:moveTo>
                        <a:pt x="287" y="0"/>
                      </a:moveTo>
                      <a:cubicBezTo>
                        <a:pt x="12217" y="0"/>
                        <a:pt x="21888" y="9670"/>
                        <a:pt x="21888" y="21600"/>
                      </a:cubicBezTo>
                      <a:cubicBezTo>
                        <a:pt x="21888" y="33529"/>
                        <a:pt x="12217" y="43200"/>
                        <a:pt x="288" y="43200"/>
                      </a:cubicBezTo>
                      <a:cubicBezTo>
                        <a:pt x="191" y="43200"/>
                        <a:pt x="95" y="43199"/>
                        <a:pt x="-1" y="43198"/>
                      </a:cubicBezTo>
                    </a:path>
                    <a:path w="21888" h="43200" stroke="0" extrusionOk="0">
                      <a:moveTo>
                        <a:pt x="287" y="0"/>
                      </a:moveTo>
                      <a:cubicBezTo>
                        <a:pt x="12217" y="0"/>
                        <a:pt x="21888" y="9670"/>
                        <a:pt x="21888" y="21600"/>
                      </a:cubicBezTo>
                      <a:cubicBezTo>
                        <a:pt x="21888" y="33529"/>
                        <a:pt x="12217" y="43200"/>
                        <a:pt x="288" y="43200"/>
                      </a:cubicBezTo>
                      <a:cubicBezTo>
                        <a:pt x="191" y="43200"/>
                        <a:pt x="95" y="43199"/>
                        <a:pt x="-1" y="43198"/>
                      </a:cubicBezTo>
                      <a:lnTo>
                        <a:pt x="288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30"/>
              <p:cNvGrpSpPr>
                <a:grpSpLocks/>
              </p:cNvGrpSpPr>
              <p:nvPr/>
            </p:nvGrpSpPr>
            <p:grpSpPr bwMode="auto">
              <a:xfrm>
                <a:off x="3168" y="1200"/>
                <a:ext cx="144" cy="239"/>
                <a:chOff x="3165" y="721"/>
                <a:chExt cx="295" cy="575"/>
              </a:xfrm>
            </p:grpSpPr>
            <p:sp>
              <p:nvSpPr>
                <p:cNvPr id="44060" name="Arc 31"/>
                <p:cNvSpPr>
                  <a:spLocks/>
                </p:cNvSpPr>
                <p:nvPr/>
              </p:nvSpPr>
              <p:spPr bwMode="auto">
                <a:xfrm>
                  <a:off x="3165" y="721"/>
                  <a:ext cx="292" cy="288"/>
                </a:xfrm>
                <a:custGeom>
                  <a:avLst/>
                  <a:gdLst>
                    <a:gd name="T0" fmla="*/ 4 w 21888"/>
                    <a:gd name="T1" fmla="*/ 0 h 43200"/>
                    <a:gd name="T2" fmla="*/ 0 w 21888"/>
                    <a:gd name="T3" fmla="*/ 288 h 43200"/>
                    <a:gd name="T4" fmla="*/ 4 w 21888"/>
                    <a:gd name="T5" fmla="*/ 144 h 43200"/>
                    <a:gd name="T6" fmla="*/ 0 60000 65536"/>
                    <a:gd name="T7" fmla="*/ 0 60000 65536"/>
                    <a:gd name="T8" fmla="*/ 0 60000 65536"/>
                    <a:gd name="T9" fmla="*/ 0 w 21888"/>
                    <a:gd name="T10" fmla="*/ 0 h 43200"/>
                    <a:gd name="T11" fmla="*/ 21888 w 21888"/>
                    <a:gd name="T12" fmla="*/ 43200 h 43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888" h="43200" fill="none" extrusionOk="0">
                      <a:moveTo>
                        <a:pt x="287" y="0"/>
                      </a:moveTo>
                      <a:cubicBezTo>
                        <a:pt x="12217" y="0"/>
                        <a:pt x="21888" y="9670"/>
                        <a:pt x="21888" y="21600"/>
                      </a:cubicBezTo>
                      <a:cubicBezTo>
                        <a:pt x="21888" y="33529"/>
                        <a:pt x="12217" y="43200"/>
                        <a:pt x="288" y="43200"/>
                      </a:cubicBezTo>
                      <a:cubicBezTo>
                        <a:pt x="191" y="43200"/>
                        <a:pt x="95" y="43199"/>
                        <a:pt x="-1" y="43198"/>
                      </a:cubicBezTo>
                    </a:path>
                    <a:path w="21888" h="43200" stroke="0" extrusionOk="0">
                      <a:moveTo>
                        <a:pt x="287" y="0"/>
                      </a:moveTo>
                      <a:cubicBezTo>
                        <a:pt x="12217" y="0"/>
                        <a:pt x="21888" y="9670"/>
                        <a:pt x="21888" y="21600"/>
                      </a:cubicBezTo>
                      <a:cubicBezTo>
                        <a:pt x="21888" y="33529"/>
                        <a:pt x="12217" y="43200"/>
                        <a:pt x="288" y="43200"/>
                      </a:cubicBezTo>
                      <a:cubicBezTo>
                        <a:pt x="191" y="43200"/>
                        <a:pt x="95" y="43199"/>
                        <a:pt x="-1" y="43198"/>
                      </a:cubicBezTo>
                      <a:lnTo>
                        <a:pt x="288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1" name="Arc 32"/>
                <p:cNvSpPr>
                  <a:spLocks/>
                </p:cNvSpPr>
                <p:nvPr/>
              </p:nvSpPr>
              <p:spPr bwMode="auto">
                <a:xfrm>
                  <a:off x="3168" y="1008"/>
                  <a:ext cx="292" cy="288"/>
                </a:xfrm>
                <a:custGeom>
                  <a:avLst/>
                  <a:gdLst>
                    <a:gd name="T0" fmla="*/ 4 w 21888"/>
                    <a:gd name="T1" fmla="*/ 0 h 43200"/>
                    <a:gd name="T2" fmla="*/ 0 w 21888"/>
                    <a:gd name="T3" fmla="*/ 288 h 43200"/>
                    <a:gd name="T4" fmla="*/ 4 w 21888"/>
                    <a:gd name="T5" fmla="*/ 144 h 43200"/>
                    <a:gd name="T6" fmla="*/ 0 60000 65536"/>
                    <a:gd name="T7" fmla="*/ 0 60000 65536"/>
                    <a:gd name="T8" fmla="*/ 0 60000 65536"/>
                    <a:gd name="T9" fmla="*/ 0 w 21888"/>
                    <a:gd name="T10" fmla="*/ 0 h 43200"/>
                    <a:gd name="T11" fmla="*/ 21888 w 21888"/>
                    <a:gd name="T12" fmla="*/ 43200 h 43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888" h="43200" fill="none" extrusionOk="0">
                      <a:moveTo>
                        <a:pt x="287" y="0"/>
                      </a:moveTo>
                      <a:cubicBezTo>
                        <a:pt x="12217" y="0"/>
                        <a:pt x="21888" y="9670"/>
                        <a:pt x="21888" y="21600"/>
                      </a:cubicBezTo>
                      <a:cubicBezTo>
                        <a:pt x="21888" y="33529"/>
                        <a:pt x="12217" y="43200"/>
                        <a:pt x="288" y="43200"/>
                      </a:cubicBezTo>
                      <a:cubicBezTo>
                        <a:pt x="191" y="43200"/>
                        <a:pt x="95" y="43199"/>
                        <a:pt x="-1" y="43198"/>
                      </a:cubicBezTo>
                    </a:path>
                    <a:path w="21888" h="43200" stroke="0" extrusionOk="0">
                      <a:moveTo>
                        <a:pt x="287" y="0"/>
                      </a:moveTo>
                      <a:cubicBezTo>
                        <a:pt x="12217" y="0"/>
                        <a:pt x="21888" y="9670"/>
                        <a:pt x="21888" y="21600"/>
                      </a:cubicBezTo>
                      <a:cubicBezTo>
                        <a:pt x="21888" y="33529"/>
                        <a:pt x="12217" y="43200"/>
                        <a:pt x="288" y="43200"/>
                      </a:cubicBezTo>
                      <a:cubicBezTo>
                        <a:pt x="191" y="43200"/>
                        <a:pt x="95" y="43199"/>
                        <a:pt x="-1" y="43198"/>
                      </a:cubicBezTo>
                      <a:lnTo>
                        <a:pt x="288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4054" name="Line 33"/>
            <p:cNvSpPr>
              <a:spLocks noChangeShapeType="1"/>
            </p:cNvSpPr>
            <p:nvPr/>
          </p:nvSpPr>
          <p:spPr bwMode="auto">
            <a:xfrm>
              <a:off x="3312" y="264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5" name="Text Box 34"/>
            <p:cNvSpPr txBox="1">
              <a:spLocks noChangeArrowheads="1"/>
            </p:cNvSpPr>
            <p:nvPr/>
          </p:nvSpPr>
          <p:spPr bwMode="auto">
            <a:xfrm>
              <a:off x="2688" y="2304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44056" name="Line 35"/>
            <p:cNvSpPr>
              <a:spLocks noChangeShapeType="1"/>
            </p:cNvSpPr>
            <p:nvPr/>
          </p:nvSpPr>
          <p:spPr bwMode="auto">
            <a:xfrm>
              <a:off x="2496" y="148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36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457200" y="4043363"/>
            <a:ext cx="8229600" cy="2082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Application: Filters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/>
              <a:t>A bandpass filter such as IF amplifier for the AM radio.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/>
              <a:t>A lowpass filter with a sharper cutoff than can be obtained with an RC circuit.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Differential Equation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3328988"/>
            <a:ext cx="7772400" cy="121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KVL around the loop:</a:t>
            </a:r>
          </a:p>
          <a:p>
            <a:pPr algn="ctr" eaLnBrk="1" hangingPunct="1">
              <a:buFontTx/>
              <a:buNone/>
            </a:pPr>
            <a:r>
              <a:rPr lang="en-US" i="1" smtClean="0"/>
              <a:t>v</a:t>
            </a:r>
            <a:r>
              <a:rPr lang="en-US" i="1" baseline="-25000" smtClean="0"/>
              <a:t>r</a:t>
            </a:r>
            <a:r>
              <a:rPr lang="en-US" i="1" smtClean="0"/>
              <a:t>(t) + v</a:t>
            </a:r>
            <a:r>
              <a:rPr lang="en-US" i="1" baseline="-25000" smtClean="0"/>
              <a:t>c</a:t>
            </a:r>
            <a:r>
              <a:rPr lang="en-US" i="1" smtClean="0"/>
              <a:t>(t) + v</a:t>
            </a:r>
            <a:r>
              <a:rPr lang="en-US" i="1" baseline="-25000" smtClean="0"/>
              <a:t>l</a:t>
            </a:r>
            <a:r>
              <a:rPr lang="en-US" i="1" smtClean="0"/>
              <a:t>(t) = v</a:t>
            </a:r>
            <a:r>
              <a:rPr lang="en-US" i="1" baseline="-25000" smtClean="0"/>
              <a:t>s</a:t>
            </a:r>
            <a:r>
              <a:rPr lang="en-US" i="1" smtClean="0"/>
              <a:t>(t)</a:t>
            </a: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5181600" y="1143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i="1">
                <a:solidFill>
                  <a:srgbClr val="FF0000"/>
                </a:solidFill>
                <a:latin typeface="Times New Roman" pitchFamily="18" charset="0"/>
              </a:rPr>
              <a:t>i</a:t>
            </a:r>
            <a:r>
              <a:rPr lang="en-US" sz="2400" i="1" baseline="-2500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>
                <a:solidFill>
                  <a:srgbClr val="FF0000"/>
                </a:solidFill>
                <a:latin typeface="Times New Roman" pitchFamily="18" charset="0"/>
              </a:rPr>
              <a:t>(t)</a:t>
            </a: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564063" y="1144588"/>
            <a:ext cx="4106862" cy="2836862"/>
            <a:chOff x="1392" y="763"/>
            <a:chExt cx="2928" cy="2003"/>
          </a:xfrm>
        </p:grpSpPr>
        <p:sp>
          <p:nvSpPr>
            <p:cNvPr id="15368" name="Text Box 6"/>
            <p:cNvSpPr txBox="1">
              <a:spLocks noChangeArrowheads="1"/>
            </p:cNvSpPr>
            <p:nvPr/>
          </p:nvSpPr>
          <p:spPr bwMode="auto">
            <a:xfrm>
              <a:off x="2688" y="1243"/>
              <a:ext cx="576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R</a:t>
              </a:r>
            </a:p>
          </p:txBody>
        </p:sp>
        <p:sp>
          <p:nvSpPr>
            <p:cNvPr id="15369" name="Freeform 7"/>
            <p:cNvSpPr>
              <a:spLocks/>
            </p:cNvSpPr>
            <p:nvPr/>
          </p:nvSpPr>
          <p:spPr bwMode="auto">
            <a:xfrm>
              <a:off x="2688" y="1051"/>
              <a:ext cx="576" cy="192"/>
            </a:xfrm>
            <a:custGeom>
              <a:avLst/>
              <a:gdLst>
                <a:gd name="T0" fmla="*/ 0 w 576"/>
                <a:gd name="T1" fmla="*/ 96 h 192"/>
                <a:gd name="T2" fmla="*/ 48 w 576"/>
                <a:gd name="T3" fmla="*/ 96 h 192"/>
                <a:gd name="T4" fmla="*/ 96 w 576"/>
                <a:gd name="T5" fmla="*/ 0 h 192"/>
                <a:gd name="T6" fmla="*/ 192 w 576"/>
                <a:gd name="T7" fmla="*/ 192 h 192"/>
                <a:gd name="T8" fmla="*/ 288 w 576"/>
                <a:gd name="T9" fmla="*/ 0 h 192"/>
                <a:gd name="T10" fmla="*/ 384 w 576"/>
                <a:gd name="T11" fmla="*/ 192 h 192"/>
                <a:gd name="T12" fmla="*/ 480 w 576"/>
                <a:gd name="T13" fmla="*/ 0 h 192"/>
                <a:gd name="T14" fmla="*/ 528 w 576"/>
                <a:gd name="T15" fmla="*/ 96 h 192"/>
                <a:gd name="T16" fmla="*/ 576 w 576"/>
                <a:gd name="T17" fmla="*/ 96 h 19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76"/>
                <a:gd name="T28" fmla="*/ 0 h 192"/>
                <a:gd name="T29" fmla="*/ 576 w 576"/>
                <a:gd name="T30" fmla="*/ 192 h 19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76" h="192">
                  <a:moveTo>
                    <a:pt x="0" y="96"/>
                  </a:moveTo>
                  <a:lnTo>
                    <a:pt x="48" y="96"/>
                  </a:lnTo>
                  <a:lnTo>
                    <a:pt x="96" y="0"/>
                  </a:lnTo>
                  <a:lnTo>
                    <a:pt x="192" y="192"/>
                  </a:lnTo>
                  <a:lnTo>
                    <a:pt x="288" y="0"/>
                  </a:lnTo>
                  <a:lnTo>
                    <a:pt x="384" y="192"/>
                  </a:lnTo>
                  <a:lnTo>
                    <a:pt x="480" y="0"/>
                  </a:lnTo>
                  <a:lnTo>
                    <a:pt x="528" y="96"/>
                  </a:lnTo>
                  <a:lnTo>
                    <a:pt x="576" y="9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0" name="Line 8"/>
            <p:cNvSpPr>
              <a:spLocks noChangeShapeType="1"/>
            </p:cNvSpPr>
            <p:nvPr/>
          </p:nvSpPr>
          <p:spPr bwMode="auto">
            <a:xfrm>
              <a:off x="3264" y="1147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1" name="Oval 9"/>
            <p:cNvSpPr>
              <a:spLocks noChangeArrowheads="1"/>
            </p:cNvSpPr>
            <p:nvPr/>
          </p:nvSpPr>
          <p:spPr bwMode="auto">
            <a:xfrm>
              <a:off x="2064" y="1435"/>
              <a:ext cx="576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2" name="Line 10"/>
            <p:cNvSpPr>
              <a:spLocks noChangeShapeType="1"/>
            </p:cNvSpPr>
            <p:nvPr/>
          </p:nvSpPr>
          <p:spPr bwMode="auto">
            <a:xfrm flipV="1">
              <a:off x="2352" y="1147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3" name="Line 11"/>
            <p:cNvSpPr>
              <a:spLocks noChangeShapeType="1"/>
            </p:cNvSpPr>
            <p:nvPr/>
          </p:nvSpPr>
          <p:spPr bwMode="auto">
            <a:xfrm>
              <a:off x="2352" y="1147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4" name="Text Box 12"/>
            <p:cNvSpPr txBox="1">
              <a:spLocks noChangeArrowheads="1"/>
            </p:cNvSpPr>
            <p:nvPr/>
          </p:nvSpPr>
          <p:spPr bwMode="auto">
            <a:xfrm>
              <a:off x="2161" y="1387"/>
              <a:ext cx="383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375" name="Line 13"/>
            <p:cNvSpPr>
              <a:spLocks noChangeShapeType="1"/>
            </p:cNvSpPr>
            <p:nvPr/>
          </p:nvSpPr>
          <p:spPr bwMode="auto">
            <a:xfrm flipV="1">
              <a:off x="2352" y="2011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6" name="Text Box 14"/>
            <p:cNvSpPr txBox="1">
              <a:spLocks noChangeArrowheads="1"/>
            </p:cNvSpPr>
            <p:nvPr/>
          </p:nvSpPr>
          <p:spPr bwMode="auto">
            <a:xfrm>
              <a:off x="2161" y="1771"/>
              <a:ext cx="383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</a:t>
              </a:r>
            </a:p>
          </p:txBody>
        </p:sp>
        <p:sp>
          <p:nvSpPr>
            <p:cNvPr id="15377" name="Line 15"/>
            <p:cNvSpPr>
              <a:spLocks noChangeShapeType="1"/>
            </p:cNvSpPr>
            <p:nvPr/>
          </p:nvSpPr>
          <p:spPr bwMode="auto">
            <a:xfrm>
              <a:off x="3552" y="1147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8" name="Line 16"/>
            <p:cNvSpPr>
              <a:spLocks noChangeShapeType="1"/>
            </p:cNvSpPr>
            <p:nvPr/>
          </p:nvSpPr>
          <p:spPr bwMode="auto">
            <a:xfrm>
              <a:off x="3552" y="1723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9" name="Text Box 17"/>
            <p:cNvSpPr txBox="1">
              <a:spLocks noChangeArrowheads="1"/>
            </p:cNvSpPr>
            <p:nvPr/>
          </p:nvSpPr>
          <p:spPr bwMode="auto">
            <a:xfrm>
              <a:off x="2735" y="1579"/>
              <a:ext cx="673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5380" name="Text Box 18"/>
            <p:cNvSpPr txBox="1">
              <a:spLocks noChangeArrowheads="1"/>
            </p:cNvSpPr>
            <p:nvPr/>
          </p:nvSpPr>
          <p:spPr bwMode="auto">
            <a:xfrm>
              <a:off x="1392" y="1579"/>
              <a:ext cx="672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50000"/>
                </a:spcBef>
              </a:pPr>
              <a:r>
                <a:rPr lang="en-US" sz="2400" i="1">
                  <a:latin typeface="Times New Roman" pitchFamily="18" charset="0"/>
                </a:rPr>
                <a:t>v</a:t>
              </a:r>
              <a:r>
                <a:rPr lang="en-US" sz="2400" i="1" baseline="-25000">
                  <a:latin typeface="Times New Roman" pitchFamily="18" charset="0"/>
                </a:rPr>
                <a:t>s</a:t>
              </a:r>
              <a:r>
                <a:rPr lang="en-US" sz="2400" i="1">
                  <a:latin typeface="Times New Roman" pitchFamily="18" charset="0"/>
                </a:rPr>
                <a:t>(t</a:t>
              </a:r>
              <a:r>
                <a:rPr lang="en-US" sz="2400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15381" name="Line 19"/>
            <p:cNvSpPr>
              <a:spLocks noChangeShapeType="1"/>
            </p:cNvSpPr>
            <p:nvPr/>
          </p:nvSpPr>
          <p:spPr bwMode="auto">
            <a:xfrm>
              <a:off x="2352" y="2299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3408" y="1675"/>
              <a:ext cx="288" cy="96"/>
              <a:chOff x="1872" y="2784"/>
              <a:chExt cx="288" cy="96"/>
            </a:xfrm>
          </p:grpSpPr>
          <p:sp>
            <p:nvSpPr>
              <p:cNvPr id="15405" name="Line 21"/>
              <p:cNvSpPr>
                <a:spLocks noChangeShapeType="1"/>
              </p:cNvSpPr>
              <p:nvPr/>
            </p:nvSpPr>
            <p:spPr bwMode="auto">
              <a:xfrm>
                <a:off x="1872" y="278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6" name="Arc 22"/>
              <p:cNvSpPr>
                <a:spLocks/>
              </p:cNvSpPr>
              <p:nvPr/>
            </p:nvSpPr>
            <p:spPr bwMode="auto">
              <a:xfrm>
                <a:off x="2016" y="2832"/>
                <a:ext cx="144" cy="48"/>
              </a:xfrm>
              <a:custGeom>
                <a:avLst/>
                <a:gdLst>
                  <a:gd name="T0" fmla="*/ 0 w 21600"/>
                  <a:gd name="T1" fmla="*/ 0 h 21600"/>
                  <a:gd name="T2" fmla="*/ 144 w 21600"/>
                  <a:gd name="T3" fmla="*/ 48 h 21600"/>
                  <a:gd name="T4" fmla="*/ 0 w 21600"/>
                  <a:gd name="T5" fmla="*/ 48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7" name="Arc 23"/>
              <p:cNvSpPr>
                <a:spLocks/>
              </p:cNvSpPr>
              <p:nvPr/>
            </p:nvSpPr>
            <p:spPr bwMode="auto">
              <a:xfrm flipH="1">
                <a:off x="1872" y="2832"/>
                <a:ext cx="144" cy="48"/>
              </a:xfrm>
              <a:custGeom>
                <a:avLst/>
                <a:gdLst>
                  <a:gd name="T0" fmla="*/ 0 w 21600"/>
                  <a:gd name="T1" fmla="*/ 0 h 21600"/>
                  <a:gd name="T2" fmla="*/ 144 w 21600"/>
                  <a:gd name="T3" fmla="*/ 48 h 21600"/>
                  <a:gd name="T4" fmla="*/ 0 w 21600"/>
                  <a:gd name="T5" fmla="*/ 48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383" name="Text Box 24"/>
            <p:cNvSpPr txBox="1">
              <a:spLocks noChangeArrowheads="1"/>
            </p:cNvSpPr>
            <p:nvPr/>
          </p:nvSpPr>
          <p:spPr bwMode="auto">
            <a:xfrm>
              <a:off x="3600" y="1243"/>
              <a:ext cx="384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384" name="Text Box 25"/>
            <p:cNvSpPr txBox="1">
              <a:spLocks noChangeArrowheads="1"/>
            </p:cNvSpPr>
            <p:nvPr/>
          </p:nvSpPr>
          <p:spPr bwMode="auto">
            <a:xfrm>
              <a:off x="3600" y="1867"/>
              <a:ext cx="384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</a:t>
              </a:r>
            </a:p>
          </p:txBody>
        </p:sp>
        <p:sp>
          <p:nvSpPr>
            <p:cNvPr id="15385" name="Text Box 26"/>
            <p:cNvSpPr txBox="1">
              <a:spLocks noChangeArrowheads="1"/>
            </p:cNvSpPr>
            <p:nvPr/>
          </p:nvSpPr>
          <p:spPr bwMode="auto">
            <a:xfrm>
              <a:off x="3744" y="1531"/>
              <a:ext cx="576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i="1">
                  <a:latin typeface="Times New Roman" pitchFamily="18" charset="0"/>
                </a:rPr>
                <a:t>v</a:t>
              </a:r>
              <a:r>
                <a:rPr lang="en-US" sz="2400" i="1" baseline="-25000">
                  <a:latin typeface="Times New Roman" pitchFamily="18" charset="0"/>
                </a:rPr>
                <a:t>c</a:t>
              </a:r>
              <a:r>
                <a:rPr lang="en-US" sz="2400" i="1">
                  <a:latin typeface="Times New Roman" pitchFamily="18" charset="0"/>
                </a:rPr>
                <a:t>(t)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386" name="Text Box 27"/>
            <p:cNvSpPr txBox="1">
              <a:spLocks noChangeArrowheads="1"/>
            </p:cNvSpPr>
            <p:nvPr/>
          </p:nvSpPr>
          <p:spPr bwMode="auto">
            <a:xfrm>
              <a:off x="2496" y="811"/>
              <a:ext cx="384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387" name="Text Box 28"/>
            <p:cNvSpPr txBox="1">
              <a:spLocks noChangeArrowheads="1"/>
            </p:cNvSpPr>
            <p:nvPr/>
          </p:nvSpPr>
          <p:spPr bwMode="auto">
            <a:xfrm>
              <a:off x="3168" y="859"/>
              <a:ext cx="383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</a:t>
              </a:r>
            </a:p>
          </p:txBody>
        </p:sp>
        <p:sp>
          <p:nvSpPr>
            <p:cNvPr id="15388" name="Text Box 29"/>
            <p:cNvSpPr txBox="1">
              <a:spLocks noChangeArrowheads="1"/>
            </p:cNvSpPr>
            <p:nvPr/>
          </p:nvSpPr>
          <p:spPr bwMode="auto">
            <a:xfrm>
              <a:off x="2688" y="763"/>
              <a:ext cx="576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i="1">
                  <a:latin typeface="Times New Roman" pitchFamily="18" charset="0"/>
                </a:rPr>
                <a:t>v</a:t>
              </a:r>
              <a:r>
                <a:rPr lang="en-US" sz="2400" i="1" baseline="-25000">
                  <a:latin typeface="Times New Roman" pitchFamily="18" charset="0"/>
                </a:rPr>
                <a:t>r</a:t>
              </a:r>
              <a:r>
                <a:rPr lang="en-US" sz="2400" i="1">
                  <a:latin typeface="Times New Roman" pitchFamily="18" charset="0"/>
                </a:rPr>
                <a:t>(t)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4" name="Group 30"/>
            <p:cNvGrpSpPr>
              <a:grpSpLocks/>
            </p:cNvGrpSpPr>
            <p:nvPr/>
          </p:nvGrpSpPr>
          <p:grpSpPr bwMode="auto">
            <a:xfrm rot="5400000">
              <a:off x="2877" y="2014"/>
              <a:ext cx="147" cy="718"/>
              <a:chOff x="3165" y="721"/>
              <a:chExt cx="147" cy="718"/>
            </a:xfrm>
          </p:grpSpPr>
          <p:grpSp>
            <p:nvGrpSpPr>
              <p:cNvPr id="5" name="Group 31"/>
              <p:cNvGrpSpPr>
                <a:grpSpLocks/>
              </p:cNvGrpSpPr>
              <p:nvPr/>
            </p:nvGrpSpPr>
            <p:grpSpPr bwMode="auto">
              <a:xfrm>
                <a:off x="3165" y="721"/>
                <a:ext cx="144" cy="240"/>
                <a:chOff x="3165" y="721"/>
                <a:chExt cx="295" cy="575"/>
              </a:xfrm>
            </p:grpSpPr>
            <p:sp>
              <p:nvSpPr>
                <p:cNvPr id="15403" name="Arc 32"/>
                <p:cNvSpPr>
                  <a:spLocks/>
                </p:cNvSpPr>
                <p:nvPr/>
              </p:nvSpPr>
              <p:spPr bwMode="auto">
                <a:xfrm>
                  <a:off x="3165" y="721"/>
                  <a:ext cx="292" cy="288"/>
                </a:xfrm>
                <a:custGeom>
                  <a:avLst/>
                  <a:gdLst>
                    <a:gd name="T0" fmla="*/ 4 w 21888"/>
                    <a:gd name="T1" fmla="*/ 0 h 43200"/>
                    <a:gd name="T2" fmla="*/ 0 w 21888"/>
                    <a:gd name="T3" fmla="*/ 288 h 43200"/>
                    <a:gd name="T4" fmla="*/ 4 w 21888"/>
                    <a:gd name="T5" fmla="*/ 144 h 43200"/>
                    <a:gd name="T6" fmla="*/ 0 60000 65536"/>
                    <a:gd name="T7" fmla="*/ 0 60000 65536"/>
                    <a:gd name="T8" fmla="*/ 0 60000 65536"/>
                    <a:gd name="T9" fmla="*/ 0 w 21888"/>
                    <a:gd name="T10" fmla="*/ 0 h 43200"/>
                    <a:gd name="T11" fmla="*/ 21888 w 21888"/>
                    <a:gd name="T12" fmla="*/ 43200 h 43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888" h="43200" fill="none" extrusionOk="0">
                      <a:moveTo>
                        <a:pt x="287" y="0"/>
                      </a:moveTo>
                      <a:cubicBezTo>
                        <a:pt x="12217" y="0"/>
                        <a:pt x="21888" y="9670"/>
                        <a:pt x="21888" y="21600"/>
                      </a:cubicBezTo>
                      <a:cubicBezTo>
                        <a:pt x="21888" y="33529"/>
                        <a:pt x="12217" y="43200"/>
                        <a:pt x="288" y="43200"/>
                      </a:cubicBezTo>
                      <a:cubicBezTo>
                        <a:pt x="191" y="43200"/>
                        <a:pt x="95" y="43199"/>
                        <a:pt x="-1" y="43198"/>
                      </a:cubicBezTo>
                    </a:path>
                    <a:path w="21888" h="43200" stroke="0" extrusionOk="0">
                      <a:moveTo>
                        <a:pt x="287" y="0"/>
                      </a:moveTo>
                      <a:cubicBezTo>
                        <a:pt x="12217" y="0"/>
                        <a:pt x="21888" y="9670"/>
                        <a:pt x="21888" y="21600"/>
                      </a:cubicBezTo>
                      <a:cubicBezTo>
                        <a:pt x="21888" y="33529"/>
                        <a:pt x="12217" y="43200"/>
                        <a:pt x="288" y="43200"/>
                      </a:cubicBezTo>
                      <a:cubicBezTo>
                        <a:pt x="191" y="43200"/>
                        <a:pt x="95" y="43199"/>
                        <a:pt x="-1" y="43198"/>
                      </a:cubicBezTo>
                      <a:lnTo>
                        <a:pt x="288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04" name="Arc 33"/>
                <p:cNvSpPr>
                  <a:spLocks/>
                </p:cNvSpPr>
                <p:nvPr/>
              </p:nvSpPr>
              <p:spPr bwMode="auto">
                <a:xfrm>
                  <a:off x="3168" y="1008"/>
                  <a:ext cx="292" cy="288"/>
                </a:xfrm>
                <a:custGeom>
                  <a:avLst/>
                  <a:gdLst>
                    <a:gd name="T0" fmla="*/ 4 w 21888"/>
                    <a:gd name="T1" fmla="*/ 0 h 43200"/>
                    <a:gd name="T2" fmla="*/ 0 w 21888"/>
                    <a:gd name="T3" fmla="*/ 288 h 43200"/>
                    <a:gd name="T4" fmla="*/ 4 w 21888"/>
                    <a:gd name="T5" fmla="*/ 144 h 43200"/>
                    <a:gd name="T6" fmla="*/ 0 60000 65536"/>
                    <a:gd name="T7" fmla="*/ 0 60000 65536"/>
                    <a:gd name="T8" fmla="*/ 0 60000 65536"/>
                    <a:gd name="T9" fmla="*/ 0 w 21888"/>
                    <a:gd name="T10" fmla="*/ 0 h 43200"/>
                    <a:gd name="T11" fmla="*/ 21888 w 21888"/>
                    <a:gd name="T12" fmla="*/ 43200 h 43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888" h="43200" fill="none" extrusionOk="0">
                      <a:moveTo>
                        <a:pt x="287" y="0"/>
                      </a:moveTo>
                      <a:cubicBezTo>
                        <a:pt x="12217" y="0"/>
                        <a:pt x="21888" y="9670"/>
                        <a:pt x="21888" y="21600"/>
                      </a:cubicBezTo>
                      <a:cubicBezTo>
                        <a:pt x="21888" y="33529"/>
                        <a:pt x="12217" y="43200"/>
                        <a:pt x="288" y="43200"/>
                      </a:cubicBezTo>
                      <a:cubicBezTo>
                        <a:pt x="191" y="43200"/>
                        <a:pt x="95" y="43199"/>
                        <a:pt x="-1" y="43198"/>
                      </a:cubicBezTo>
                    </a:path>
                    <a:path w="21888" h="43200" stroke="0" extrusionOk="0">
                      <a:moveTo>
                        <a:pt x="287" y="0"/>
                      </a:moveTo>
                      <a:cubicBezTo>
                        <a:pt x="12217" y="0"/>
                        <a:pt x="21888" y="9670"/>
                        <a:pt x="21888" y="21600"/>
                      </a:cubicBezTo>
                      <a:cubicBezTo>
                        <a:pt x="21888" y="33529"/>
                        <a:pt x="12217" y="43200"/>
                        <a:pt x="288" y="43200"/>
                      </a:cubicBezTo>
                      <a:cubicBezTo>
                        <a:pt x="191" y="43200"/>
                        <a:pt x="95" y="43199"/>
                        <a:pt x="-1" y="43198"/>
                      </a:cubicBezTo>
                      <a:lnTo>
                        <a:pt x="288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34"/>
              <p:cNvGrpSpPr>
                <a:grpSpLocks/>
              </p:cNvGrpSpPr>
              <p:nvPr/>
            </p:nvGrpSpPr>
            <p:grpSpPr bwMode="auto">
              <a:xfrm>
                <a:off x="3168" y="961"/>
                <a:ext cx="144" cy="239"/>
                <a:chOff x="3165" y="721"/>
                <a:chExt cx="295" cy="575"/>
              </a:xfrm>
            </p:grpSpPr>
            <p:sp>
              <p:nvSpPr>
                <p:cNvPr id="15401" name="Arc 35"/>
                <p:cNvSpPr>
                  <a:spLocks/>
                </p:cNvSpPr>
                <p:nvPr/>
              </p:nvSpPr>
              <p:spPr bwMode="auto">
                <a:xfrm>
                  <a:off x="3165" y="721"/>
                  <a:ext cx="292" cy="288"/>
                </a:xfrm>
                <a:custGeom>
                  <a:avLst/>
                  <a:gdLst>
                    <a:gd name="T0" fmla="*/ 4 w 21888"/>
                    <a:gd name="T1" fmla="*/ 0 h 43200"/>
                    <a:gd name="T2" fmla="*/ 0 w 21888"/>
                    <a:gd name="T3" fmla="*/ 288 h 43200"/>
                    <a:gd name="T4" fmla="*/ 4 w 21888"/>
                    <a:gd name="T5" fmla="*/ 144 h 43200"/>
                    <a:gd name="T6" fmla="*/ 0 60000 65536"/>
                    <a:gd name="T7" fmla="*/ 0 60000 65536"/>
                    <a:gd name="T8" fmla="*/ 0 60000 65536"/>
                    <a:gd name="T9" fmla="*/ 0 w 21888"/>
                    <a:gd name="T10" fmla="*/ 0 h 43200"/>
                    <a:gd name="T11" fmla="*/ 21888 w 21888"/>
                    <a:gd name="T12" fmla="*/ 43200 h 43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888" h="43200" fill="none" extrusionOk="0">
                      <a:moveTo>
                        <a:pt x="287" y="0"/>
                      </a:moveTo>
                      <a:cubicBezTo>
                        <a:pt x="12217" y="0"/>
                        <a:pt x="21888" y="9670"/>
                        <a:pt x="21888" y="21600"/>
                      </a:cubicBezTo>
                      <a:cubicBezTo>
                        <a:pt x="21888" y="33529"/>
                        <a:pt x="12217" y="43200"/>
                        <a:pt x="288" y="43200"/>
                      </a:cubicBezTo>
                      <a:cubicBezTo>
                        <a:pt x="191" y="43200"/>
                        <a:pt x="95" y="43199"/>
                        <a:pt x="-1" y="43198"/>
                      </a:cubicBezTo>
                    </a:path>
                    <a:path w="21888" h="43200" stroke="0" extrusionOk="0">
                      <a:moveTo>
                        <a:pt x="287" y="0"/>
                      </a:moveTo>
                      <a:cubicBezTo>
                        <a:pt x="12217" y="0"/>
                        <a:pt x="21888" y="9670"/>
                        <a:pt x="21888" y="21600"/>
                      </a:cubicBezTo>
                      <a:cubicBezTo>
                        <a:pt x="21888" y="33529"/>
                        <a:pt x="12217" y="43200"/>
                        <a:pt x="288" y="43200"/>
                      </a:cubicBezTo>
                      <a:cubicBezTo>
                        <a:pt x="191" y="43200"/>
                        <a:pt x="95" y="43199"/>
                        <a:pt x="-1" y="43198"/>
                      </a:cubicBezTo>
                      <a:lnTo>
                        <a:pt x="288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02" name="Arc 36"/>
                <p:cNvSpPr>
                  <a:spLocks/>
                </p:cNvSpPr>
                <p:nvPr/>
              </p:nvSpPr>
              <p:spPr bwMode="auto">
                <a:xfrm>
                  <a:off x="3168" y="1008"/>
                  <a:ext cx="292" cy="288"/>
                </a:xfrm>
                <a:custGeom>
                  <a:avLst/>
                  <a:gdLst>
                    <a:gd name="T0" fmla="*/ 4 w 21888"/>
                    <a:gd name="T1" fmla="*/ 0 h 43200"/>
                    <a:gd name="T2" fmla="*/ 0 w 21888"/>
                    <a:gd name="T3" fmla="*/ 288 h 43200"/>
                    <a:gd name="T4" fmla="*/ 4 w 21888"/>
                    <a:gd name="T5" fmla="*/ 144 h 43200"/>
                    <a:gd name="T6" fmla="*/ 0 60000 65536"/>
                    <a:gd name="T7" fmla="*/ 0 60000 65536"/>
                    <a:gd name="T8" fmla="*/ 0 60000 65536"/>
                    <a:gd name="T9" fmla="*/ 0 w 21888"/>
                    <a:gd name="T10" fmla="*/ 0 h 43200"/>
                    <a:gd name="T11" fmla="*/ 21888 w 21888"/>
                    <a:gd name="T12" fmla="*/ 43200 h 43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888" h="43200" fill="none" extrusionOk="0">
                      <a:moveTo>
                        <a:pt x="287" y="0"/>
                      </a:moveTo>
                      <a:cubicBezTo>
                        <a:pt x="12217" y="0"/>
                        <a:pt x="21888" y="9670"/>
                        <a:pt x="21888" y="21600"/>
                      </a:cubicBezTo>
                      <a:cubicBezTo>
                        <a:pt x="21888" y="33529"/>
                        <a:pt x="12217" y="43200"/>
                        <a:pt x="288" y="43200"/>
                      </a:cubicBezTo>
                      <a:cubicBezTo>
                        <a:pt x="191" y="43200"/>
                        <a:pt x="95" y="43199"/>
                        <a:pt x="-1" y="43198"/>
                      </a:cubicBezTo>
                    </a:path>
                    <a:path w="21888" h="43200" stroke="0" extrusionOk="0">
                      <a:moveTo>
                        <a:pt x="287" y="0"/>
                      </a:moveTo>
                      <a:cubicBezTo>
                        <a:pt x="12217" y="0"/>
                        <a:pt x="21888" y="9670"/>
                        <a:pt x="21888" y="21600"/>
                      </a:cubicBezTo>
                      <a:cubicBezTo>
                        <a:pt x="21888" y="33529"/>
                        <a:pt x="12217" y="43200"/>
                        <a:pt x="288" y="43200"/>
                      </a:cubicBezTo>
                      <a:cubicBezTo>
                        <a:pt x="191" y="43200"/>
                        <a:pt x="95" y="43199"/>
                        <a:pt x="-1" y="43198"/>
                      </a:cubicBezTo>
                      <a:lnTo>
                        <a:pt x="288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37"/>
              <p:cNvGrpSpPr>
                <a:grpSpLocks/>
              </p:cNvGrpSpPr>
              <p:nvPr/>
            </p:nvGrpSpPr>
            <p:grpSpPr bwMode="auto">
              <a:xfrm>
                <a:off x="3168" y="1200"/>
                <a:ext cx="144" cy="239"/>
                <a:chOff x="3165" y="721"/>
                <a:chExt cx="295" cy="575"/>
              </a:xfrm>
            </p:grpSpPr>
            <p:sp>
              <p:nvSpPr>
                <p:cNvPr id="15399" name="Arc 38"/>
                <p:cNvSpPr>
                  <a:spLocks/>
                </p:cNvSpPr>
                <p:nvPr/>
              </p:nvSpPr>
              <p:spPr bwMode="auto">
                <a:xfrm>
                  <a:off x="3165" y="721"/>
                  <a:ext cx="292" cy="288"/>
                </a:xfrm>
                <a:custGeom>
                  <a:avLst/>
                  <a:gdLst>
                    <a:gd name="T0" fmla="*/ 4 w 21888"/>
                    <a:gd name="T1" fmla="*/ 0 h 43200"/>
                    <a:gd name="T2" fmla="*/ 0 w 21888"/>
                    <a:gd name="T3" fmla="*/ 288 h 43200"/>
                    <a:gd name="T4" fmla="*/ 4 w 21888"/>
                    <a:gd name="T5" fmla="*/ 144 h 43200"/>
                    <a:gd name="T6" fmla="*/ 0 60000 65536"/>
                    <a:gd name="T7" fmla="*/ 0 60000 65536"/>
                    <a:gd name="T8" fmla="*/ 0 60000 65536"/>
                    <a:gd name="T9" fmla="*/ 0 w 21888"/>
                    <a:gd name="T10" fmla="*/ 0 h 43200"/>
                    <a:gd name="T11" fmla="*/ 21888 w 21888"/>
                    <a:gd name="T12" fmla="*/ 43200 h 43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888" h="43200" fill="none" extrusionOk="0">
                      <a:moveTo>
                        <a:pt x="287" y="0"/>
                      </a:moveTo>
                      <a:cubicBezTo>
                        <a:pt x="12217" y="0"/>
                        <a:pt x="21888" y="9670"/>
                        <a:pt x="21888" y="21600"/>
                      </a:cubicBezTo>
                      <a:cubicBezTo>
                        <a:pt x="21888" y="33529"/>
                        <a:pt x="12217" y="43200"/>
                        <a:pt x="288" y="43200"/>
                      </a:cubicBezTo>
                      <a:cubicBezTo>
                        <a:pt x="191" y="43200"/>
                        <a:pt x="95" y="43199"/>
                        <a:pt x="-1" y="43198"/>
                      </a:cubicBezTo>
                    </a:path>
                    <a:path w="21888" h="43200" stroke="0" extrusionOk="0">
                      <a:moveTo>
                        <a:pt x="287" y="0"/>
                      </a:moveTo>
                      <a:cubicBezTo>
                        <a:pt x="12217" y="0"/>
                        <a:pt x="21888" y="9670"/>
                        <a:pt x="21888" y="21600"/>
                      </a:cubicBezTo>
                      <a:cubicBezTo>
                        <a:pt x="21888" y="33529"/>
                        <a:pt x="12217" y="43200"/>
                        <a:pt x="288" y="43200"/>
                      </a:cubicBezTo>
                      <a:cubicBezTo>
                        <a:pt x="191" y="43200"/>
                        <a:pt x="95" y="43199"/>
                        <a:pt x="-1" y="43198"/>
                      </a:cubicBezTo>
                      <a:lnTo>
                        <a:pt x="288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00" name="Arc 39"/>
                <p:cNvSpPr>
                  <a:spLocks/>
                </p:cNvSpPr>
                <p:nvPr/>
              </p:nvSpPr>
              <p:spPr bwMode="auto">
                <a:xfrm>
                  <a:off x="3168" y="1008"/>
                  <a:ext cx="292" cy="288"/>
                </a:xfrm>
                <a:custGeom>
                  <a:avLst/>
                  <a:gdLst>
                    <a:gd name="T0" fmla="*/ 4 w 21888"/>
                    <a:gd name="T1" fmla="*/ 0 h 43200"/>
                    <a:gd name="T2" fmla="*/ 0 w 21888"/>
                    <a:gd name="T3" fmla="*/ 288 h 43200"/>
                    <a:gd name="T4" fmla="*/ 4 w 21888"/>
                    <a:gd name="T5" fmla="*/ 144 h 43200"/>
                    <a:gd name="T6" fmla="*/ 0 60000 65536"/>
                    <a:gd name="T7" fmla="*/ 0 60000 65536"/>
                    <a:gd name="T8" fmla="*/ 0 60000 65536"/>
                    <a:gd name="T9" fmla="*/ 0 w 21888"/>
                    <a:gd name="T10" fmla="*/ 0 h 43200"/>
                    <a:gd name="T11" fmla="*/ 21888 w 21888"/>
                    <a:gd name="T12" fmla="*/ 43200 h 43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888" h="43200" fill="none" extrusionOk="0">
                      <a:moveTo>
                        <a:pt x="287" y="0"/>
                      </a:moveTo>
                      <a:cubicBezTo>
                        <a:pt x="12217" y="0"/>
                        <a:pt x="21888" y="9670"/>
                        <a:pt x="21888" y="21600"/>
                      </a:cubicBezTo>
                      <a:cubicBezTo>
                        <a:pt x="21888" y="33529"/>
                        <a:pt x="12217" y="43200"/>
                        <a:pt x="288" y="43200"/>
                      </a:cubicBezTo>
                      <a:cubicBezTo>
                        <a:pt x="191" y="43200"/>
                        <a:pt x="95" y="43199"/>
                        <a:pt x="-1" y="43198"/>
                      </a:cubicBezTo>
                    </a:path>
                    <a:path w="21888" h="43200" stroke="0" extrusionOk="0">
                      <a:moveTo>
                        <a:pt x="287" y="0"/>
                      </a:moveTo>
                      <a:cubicBezTo>
                        <a:pt x="12217" y="0"/>
                        <a:pt x="21888" y="9670"/>
                        <a:pt x="21888" y="21600"/>
                      </a:cubicBezTo>
                      <a:cubicBezTo>
                        <a:pt x="21888" y="33529"/>
                        <a:pt x="12217" y="43200"/>
                        <a:pt x="288" y="43200"/>
                      </a:cubicBezTo>
                      <a:cubicBezTo>
                        <a:pt x="191" y="43200"/>
                        <a:pt x="95" y="43199"/>
                        <a:pt x="-1" y="43198"/>
                      </a:cubicBezTo>
                      <a:lnTo>
                        <a:pt x="288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5390" name="Text Box 40"/>
            <p:cNvSpPr txBox="1">
              <a:spLocks noChangeArrowheads="1"/>
            </p:cNvSpPr>
            <p:nvPr/>
          </p:nvSpPr>
          <p:spPr bwMode="auto">
            <a:xfrm>
              <a:off x="2688" y="2443"/>
              <a:ext cx="576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15391" name="Line 41"/>
            <p:cNvSpPr>
              <a:spLocks noChangeShapeType="1"/>
            </p:cNvSpPr>
            <p:nvPr/>
          </p:nvSpPr>
          <p:spPr bwMode="auto">
            <a:xfrm>
              <a:off x="3312" y="2299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2" name="Text Box 42"/>
            <p:cNvSpPr txBox="1">
              <a:spLocks noChangeArrowheads="1"/>
            </p:cNvSpPr>
            <p:nvPr/>
          </p:nvSpPr>
          <p:spPr bwMode="auto">
            <a:xfrm>
              <a:off x="3120" y="2012"/>
              <a:ext cx="38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393" name="Text Box 43"/>
            <p:cNvSpPr txBox="1">
              <a:spLocks noChangeArrowheads="1"/>
            </p:cNvSpPr>
            <p:nvPr/>
          </p:nvSpPr>
          <p:spPr bwMode="auto">
            <a:xfrm>
              <a:off x="2352" y="2012"/>
              <a:ext cx="383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</a:t>
              </a:r>
            </a:p>
          </p:txBody>
        </p:sp>
        <p:sp>
          <p:nvSpPr>
            <p:cNvPr id="15394" name="Text Box 44"/>
            <p:cNvSpPr txBox="1">
              <a:spLocks noChangeArrowheads="1"/>
            </p:cNvSpPr>
            <p:nvPr/>
          </p:nvSpPr>
          <p:spPr bwMode="auto">
            <a:xfrm>
              <a:off x="2688" y="1915"/>
              <a:ext cx="576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i="1">
                  <a:latin typeface="Times New Roman" pitchFamily="18" charset="0"/>
                </a:rPr>
                <a:t>v</a:t>
              </a:r>
              <a:r>
                <a:rPr lang="en-US" sz="2400" i="1" baseline="-25000">
                  <a:latin typeface="Times New Roman" pitchFamily="18" charset="0"/>
                </a:rPr>
                <a:t>l</a:t>
              </a:r>
              <a:r>
                <a:rPr lang="en-US" sz="2400" i="1">
                  <a:latin typeface="Times New Roman" pitchFamily="18" charset="0"/>
                </a:rPr>
                <a:t>(t)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395" name="Line 45"/>
            <p:cNvSpPr>
              <a:spLocks noChangeShapeType="1"/>
            </p:cNvSpPr>
            <p:nvPr/>
          </p:nvSpPr>
          <p:spPr bwMode="auto">
            <a:xfrm>
              <a:off x="2475" y="811"/>
              <a:ext cx="821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5362" name="Object 46"/>
          <p:cNvGraphicFramePr>
            <a:graphicFrameLocks noChangeAspect="1"/>
          </p:cNvGraphicFramePr>
          <p:nvPr/>
        </p:nvGraphicFramePr>
        <p:xfrm>
          <a:off x="2225675" y="4587875"/>
          <a:ext cx="4549775" cy="981075"/>
        </p:xfrm>
        <a:graphic>
          <a:graphicData uri="http://schemas.openxmlformats.org/presentationml/2006/ole">
            <p:oleObj spid="_x0000_s2050" name="Equation" r:id="rId3" imgW="2120760" imgH="457200" progId="Equation.DSMT4">
              <p:embed/>
            </p:oleObj>
          </a:graphicData>
        </a:graphic>
      </p:graphicFrame>
      <p:graphicFrame>
        <p:nvGraphicFramePr>
          <p:cNvPr id="15363" name="Object 47"/>
          <p:cNvGraphicFramePr>
            <a:graphicFrameLocks noChangeAspect="1"/>
          </p:cNvGraphicFramePr>
          <p:nvPr/>
        </p:nvGraphicFramePr>
        <p:xfrm>
          <a:off x="2127250" y="5492750"/>
          <a:ext cx="4821238" cy="900113"/>
        </p:xfrm>
        <a:graphic>
          <a:graphicData uri="http://schemas.openxmlformats.org/presentationml/2006/ole">
            <p:oleObj spid="_x0000_s2051" name="Equation" r:id="rId4" imgW="2247840" imgH="419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Differential Equation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800" smtClean="0"/>
              <a:t>The voltage and current in a second order circuit is the solution to a differential equation of the following form:</a:t>
            </a:r>
          </a:p>
          <a:p>
            <a:pPr marL="0" indent="0" eaLnBrk="1" hangingPunct="1">
              <a:buFontTx/>
              <a:buNone/>
            </a:pPr>
            <a:endParaRPr lang="en-US" sz="2800" smtClean="0"/>
          </a:p>
          <a:p>
            <a:pPr marL="0" indent="0" eaLnBrk="1" hangingPunct="1">
              <a:buFontTx/>
              <a:buNone/>
            </a:pPr>
            <a:endParaRPr lang="en-US" sz="2800" smtClean="0"/>
          </a:p>
          <a:p>
            <a:pPr marL="0" indent="0" eaLnBrk="1" hangingPunct="1">
              <a:buFontTx/>
              <a:buNone/>
            </a:pPr>
            <a:endParaRPr lang="en-US" sz="2800" smtClean="0"/>
          </a:p>
          <a:p>
            <a:pPr marL="0" indent="0" eaLnBrk="1" hangingPunct="1">
              <a:buFontTx/>
              <a:buNone/>
            </a:pPr>
            <a:endParaRPr lang="en-US" sz="2800" smtClean="0"/>
          </a:p>
          <a:p>
            <a:pPr marL="0" indent="0" eaLnBrk="1" hangingPunct="1">
              <a:buFontTx/>
              <a:buNone/>
            </a:pPr>
            <a:r>
              <a:rPr lang="en-US" sz="2800" i="1" smtClean="0"/>
              <a:t>x</a:t>
            </a:r>
            <a:r>
              <a:rPr lang="en-US" sz="2800" i="1" baseline="-25000" smtClean="0"/>
              <a:t>p</a:t>
            </a:r>
            <a:r>
              <a:rPr lang="en-US" sz="2800" i="1" smtClean="0"/>
              <a:t>(t)</a:t>
            </a:r>
            <a:r>
              <a:rPr lang="en-US" sz="2800" smtClean="0"/>
              <a:t> is the particular solution (forced response) and </a:t>
            </a:r>
            <a:r>
              <a:rPr lang="en-US" sz="2800" i="1" smtClean="0"/>
              <a:t>x</a:t>
            </a:r>
            <a:r>
              <a:rPr lang="en-US" sz="2800" i="1" baseline="-25000" smtClean="0"/>
              <a:t>c</a:t>
            </a:r>
            <a:r>
              <a:rPr lang="en-US" sz="2800" i="1" smtClean="0"/>
              <a:t>(t)</a:t>
            </a:r>
            <a:r>
              <a:rPr lang="en-US" sz="2800" smtClean="0"/>
              <a:t> is the complementary solution (natural response).</a:t>
            </a:r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1524000" y="3124200"/>
          <a:ext cx="4570413" cy="933450"/>
        </p:xfrm>
        <a:graphic>
          <a:graphicData uri="http://schemas.openxmlformats.org/presentationml/2006/ole">
            <p:oleObj spid="_x0000_s3074" name="Equation" r:id="rId3" imgW="2057400" imgH="419040" progId="Equation.DSMT4">
              <p:embed/>
            </p:oleObj>
          </a:graphicData>
        </a:graphic>
      </p:graphicFrame>
      <p:graphicFrame>
        <p:nvGraphicFramePr>
          <p:cNvPr id="16387" name="Object 5"/>
          <p:cNvGraphicFramePr>
            <a:graphicFrameLocks noChangeAspect="1"/>
          </p:cNvGraphicFramePr>
          <p:nvPr>
            <p:ph sz="half" idx="4294967295"/>
          </p:nvPr>
        </p:nvGraphicFramePr>
        <p:xfrm>
          <a:off x="1752600" y="4343400"/>
          <a:ext cx="2559050" cy="439738"/>
        </p:xfrm>
        <a:graphic>
          <a:graphicData uri="http://schemas.openxmlformats.org/presentationml/2006/ole">
            <p:oleObj spid="_x0000_s3075" name="Equation" r:id="rId4" imgW="1155600" imgH="241200" progId="Equation.DSMT4">
              <p:embed/>
            </p:oleObj>
          </a:graphicData>
        </a:graphic>
      </p:graphicFrame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248400" y="3124200"/>
            <a:ext cx="2416175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(the forcing function –</a:t>
            </a:r>
          </a:p>
          <a:p>
            <a:pPr>
              <a:spcBef>
                <a:spcPct val="50000"/>
              </a:spcBef>
            </a:pPr>
            <a:r>
              <a:rPr lang="en-US"/>
              <a:t>the driving voltage or</a:t>
            </a:r>
          </a:p>
          <a:p>
            <a:pPr>
              <a:spcBef>
                <a:spcPct val="50000"/>
              </a:spcBef>
            </a:pPr>
            <a:r>
              <a:rPr lang="en-US"/>
              <a:t>current source)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523</Words>
  <Application>Microsoft Office PowerPoint</Application>
  <PresentationFormat>On-screen Show (4:3)</PresentationFormat>
  <Paragraphs>93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MathType 5.0 Equation</vt:lpstr>
      <vt:lpstr>Microsoft Equation 3.0</vt:lpstr>
      <vt:lpstr>      RLC circuits  Unit-2(ECE-S202) (Atul Kr. Agnihotri )     </vt:lpstr>
      <vt:lpstr>Slide 2</vt:lpstr>
      <vt:lpstr>Slide 3</vt:lpstr>
      <vt:lpstr>Slide 4</vt:lpstr>
      <vt:lpstr>Slide 5</vt:lpstr>
      <vt:lpstr>Slide 6</vt:lpstr>
      <vt:lpstr>A 2nd Order RLC Circuit</vt:lpstr>
      <vt:lpstr>The Differential Equation</vt:lpstr>
      <vt:lpstr>The Differential Equation</vt:lpstr>
      <vt:lpstr>The Particular Solution</vt:lpstr>
      <vt:lpstr>The Complementary Solution</vt:lpstr>
      <vt:lpstr>Characteristic Equation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RLC circuits  Unit-2(ECE-S202) (Atul Kr. Agnihotri )     </dc:title>
  <dc:creator>Atul</dc:creator>
  <cp:lastModifiedBy>Atul</cp:lastModifiedBy>
  <cp:revision>3</cp:revision>
  <dcterms:created xsi:type="dcterms:W3CDTF">2006-08-16T00:00:00Z</dcterms:created>
  <dcterms:modified xsi:type="dcterms:W3CDTF">2021-11-20T02:33:32Z</dcterms:modified>
</cp:coreProperties>
</file>