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7" r:id="rId10"/>
    <p:sldId id="265" r:id="rId11"/>
    <p:sldId id="268" r:id="rId12"/>
    <p:sldId id="269" r:id="rId13"/>
    <p:sldId id="26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78" d="100"/>
          <a:sy n="78" d="100"/>
        </p:scale>
        <p:origin x="-162" y="-8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3418F49-DA71-452B-BF74-D0350230FF82}" type="datetimeFigureOut">
              <a:rPr lang="en-IN" smtClean="0"/>
              <a:pPr/>
              <a:t>12-01-2022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34E225C-41EE-469E-995A-2D2A83AF6B28}" type="slidenum">
              <a:rPr lang="en-IN" smtClean="0"/>
              <a:pPr/>
              <a:t>‹#›</a:t>
            </a:fld>
            <a:endParaRPr lang="en-IN"/>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1188602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F3418F49-DA71-452B-BF74-D0350230FF82}" type="datetimeFigureOut">
              <a:rPr lang="en-IN" smtClean="0"/>
              <a:pPr/>
              <a:t>12-01-2022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34E225C-41EE-469E-995A-2D2A83AF6B28}" type="slidenum">
              <a:rPr lang="en-IN" smtClean="0"/>
              <a:pPr/>
              <a:t>‹#›</a:t>
            </a:fld>
            <a:endParaRPr lang="en-IN"/>
          </a:p>
        </p:txBody>
      </p:sp>
    </p:spTree>
    <p:extLst>
      <p:ext uri="{BB962C8B-B14F-4D97-AF65-F5344CB8AC3E}">
        <p14:creationId xmlns:p14="http://schemas.microsoft.com/office/powerpoint/2010/main" xmlns="" val="3346626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18F49-DA71-452B-BF74-D0350230FF82}" type="datetimeFigureOut">
              <a:rPr lang="en-IN" smtClean="0"/>
              <a:pPr/>
              <a:t>12-01-2022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34E225C-41EE-469E-995A-2D2A83AF6B28}" type="slidenum">
              <a:rPr lang="en-IN" smtClean="0"/>
              <a:pPr/>
              <a:t>‹#›</a:t>
            </a:fld>
            <a:endParaRPr lang="en-IN"/>
          </a:p>
        </p:txBody>
      </p:sp>
    </p:spTree>
    <p:extLst>
      <p:ext uri="{BB962C8B-B14F-4D97-AF65-F5344CB8AC3E}">
        <p14:creationId xmlns:p14="http://schemas.microsoft.com/office/powerpoint/2010/main" xmlns="" val="12165034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18F49-DA71-452B-BF74-D0350230FF82}" type="datetimeFigureOut">
              <a:rPr lang="en-IN" smtClean="0"/>
              <a:pPr/>
              <a:t>12-01-2022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34E225C-41EE-469E-995A-2D2A83AF6B28}" type="slidenum">
              <a:rPr lang="en-IN" smtClean="0"/>
              <a:pPr/>
              <a:t>‹#›</a:t>
            </a:fld>
            <a:endParaRPr lang="en-IN"/>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xmlns="" val="1093489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18F49-DA71-452B-BF74-D0350230FF82}" type="datetimeFigureOut">
              <a:rPr lang="en-IN" smtClean="0"/>
              <a:pPr/>
              <a:t>12-01-2022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34E225C-41EE-469E-995A-2D2A83AF6B28}" type="slidenum">
              <a:rPr lang="en-IN" smtClean="0"/>
              <a:pPr/>
              <a:t>‹#›</a:t>
            </a:fld>
            <a:endParaRPr lang="en-IN"/>
          </a:p>
        </p:txBody>
      </p:sp>
    </p:spTree>
    <p:extLst>
      <p:ext uri="{BB962C8B-B14F-4D97-AF65-F5344CB8AC3E}">
        <p14:creationId xmlns:p14="http://schemas.microsoft.com/office/powerpoint/2010/main" xmlns="" val="27149477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18F49-DA71-452B-BF74-D0350230FF82}" type="datetimeFigureOut">
              <a:rPr lang="en-IN" smtClean="0"/>
              <a:pPr/>
              <a:t>12-01-2022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34E225C-41EE-469E-995A-2D2A83AF6B28}" type="slidenum">
              <a:rPr lang="en-IN" smtClean="0"/>
              <a:pPr/>
              <a:t>‹#›</a:t>
            </a:fld>
            <a:endParaRPr lang="en-IN"/>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xmlns="" val="32604111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18F49-DA71-452B-BF74-D0350230FF82}" type="datetimeFigureOut">
              <a:rPr lang="en-IN" smtClean="0"/>
              <a:pPr/>
              <a:t>12-01-2022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34E225C-41EE-469E-995A-2D2A83AF6B28}" type="slidenum">
              <a:rPr lang="en-IN" smtClean="0"/>
              <a:pPr/>
              <a:t>‹#›</a:t>
            </a:fld>
            <a:endParaRPr lang="en-IN"/>
          </a:p>
        </p:txBody>
      </p:sp>
    </p:spTree>
    <p:extLst>
      <p:ext uri="{BB962C8B-B14F-4D97-AF65-F5344CB8AC3E}">
        <p14:creationId xmlns:p14="http://schemas.microsoft.com/office/powerpoint/2010/main" xmlns="" val="24795476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418F49-DA71-452B-BF74-D0350230FF82}" type="datetimeFigureOut">
              <a:rPr lang="en-IN" smtClean="0"/>
              <a:pPr/>
              <a:t>12-01-2022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34E225C-41EE-469E-995A-2D2A83AF6B28}" type="slidenum">
              <a:rPr lang="en-IN" smtClean="0"/>
              <a:pPr/>
              <a:t>‹#›</a:t>
            </a:fld>
            <a:endParaRPr lang="en-IN"/>
          </a:p>
        </p:txBody>
      </p:sp>
    </p:spTree>
    <p:extLst>
      <p:ext uri="{BB962C8B-B14F-4D97-AF65-F5344CB8AC3E}">
        <p14:creationId xmlns:p14="http://schemas.microsoft.com/office/powerpoint/2010/main" xmlns="" val="37565841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418F49-DA71-452B-BF74-D0350230FF82}" type="datetimeFigureOut">
              <a:rPr lang="en-IN" smtClean="0"/>
              <a:pPr/>
              <a:t>12-01-2022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34E225C-41EE-469E-995A-2D2A83AF6B28}" type="slidenum">
              <a:rPr lang="en-IN" smtClean="0"/>
              <a:pPr/>
              <a:t>‹#›</a:t>
            </a:fld>
            <a:endParaRPr lang="en-IN"/>
          </a:p>
        </p:txBody>
      </p:sp>
    </p:spTree>
    <p:extLst>
      <p:ext uri="{BB962C8B-B14F-4D97-AF65-F5344CB8AC3E}">
        <p14:creationId xmlns:p14="http://schemas.microsoft.com/office/powerpoint/2010/main" xmlns="" val="900261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418F49-DA71-452B-BF74-D0350230FF82}" type="datetimeFigureOut">
              <a:rPr lang="en-IN" smtClean="0"/>
              <a:pPr/>
              <a:t>12-01-2022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34E225C-41EE-469E-995A-2D2A83AF6B28}" type="slidenum">
              <a:rPr lang="en-IN" smtClean="0"/>
              <a:pPr/>
              <a:t>‹#›</a:t>
            </a:fld>
            <a:endParaRPr lang="en-IN"/>
          </a:p>
        </p:txBody>
      </p:sp>
    </p:spTree>
    <p:extLst>
      <p:ext uri="{BB962C8B-B14F-4D97-AF65-F5344CB8AC3E}">
        <p14:creationId xmlns:p14="http://schemas.microsoft.com/office/powerpoint/2010/main" xmlns="" val="2215198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18F49-DA71-452B-BF74-D0350230FF82}" type="datetimeFigureOut">
              <a:rPr lang="en-IN" smtClean="0"/>
              <a:pPr/>
              <a:t>12-01-2022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34E225C-41EE-469E-995A-2D2A83AF6B28}" type="slidenum">
              <a:rPr lang="en-IN" smtClean="0"/>
              <a:pPr/>
              <a:t>‹#›</a:t>
            </a:fld>
            <a:endParaRPr lang="en-IN"/>
          </a:p>
        </p:txBody>
      </p:sp>
    </p:spTree>
    <p:extLst>
      <p:ext uri="{BB962C8B-B14F-4D97-AF65-F5344CB8AC3E}">
        <p14:creationId xmlns:p14="http://schemas.microsoft.com/office/powerpoint/2010/main" xmlns="" val="2158558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3418F49-DA71-452B-BF74-D0350230FF82}" type="datetimeFigureOut">
              <a:rPr lang="en-IN" smtClean="0"/>
              <a:pPr/>
              <a:t>12-01-2022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34E225C-41EE-469E-995A-2D2A83AF6B28}" type="slidenum">
              <a:rPr lang="en-IN" smtClean="0"/>
              <a:pPr/>
              <a:t>‹#›</a:t>
            </a:fld>
            <a:endParaRPr lang="en-IN"/>
          </a:p>
        </p:txBody>
      </p:sp>
    </p:spTree>
    <p:extLst>
      <p:ext uri="{BB962C8B-B14F-4D97-AF65-F5344CB8AC3E}">
        <p14:creationId xmlns:p14="http://schemas.microsoft.com/office/powerpoint/2010/main" xmlns="" val="2024948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3418F49-DA71-452B-BF74-D0350230FF82}" type="datetimeFigureOut">
              <a:rPr lang="en-IN" smtClean="0"/>
              <a:pPr/>
              <a:t>12-01-2022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34E225C-41EE-469E-995A-2D2A83AF6B28}" type="slidenum">
              <a:rPr lang="en-IN" smtClean="0"/>
              <a:pPr/>
              <a:t>‹#›</a:t>
            </a:fld>
            <a:endParaRPr lang="en-IN"/>
          </a:p>
        </p:txBody>
      </p:sp>
    </p:spTree>
    <p:extLst>
      <p:ext uri="{BB962C8B-B14F-4D97-AF65-F5344CB8AC3E}">
        <p14:creationId xmlns:p14="http://schemas.microsoft.com/office/powerpoint/2010/main" xmlns="" val="4094879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418F49-DA71-452B-BF74-D0350230FF82}" type="datetimeFigureOut">
              <a:rPr lang="en-IN" smtClean="0"/>
              <a:pPr/>
              <a:t>12-01-2022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34E225C-41EE-469E-995A-2D2A83AF6B28}" type="slidenum">
              <a:rPr lang="en-IN" smtClean="0"/>
              <a:pPr/>
              <a:t>‹#›</a:t>
            </a:fld>
            <a:endParaRPr lang="en-IN"/>
          </a:p>
        </p:txBody>
      </p:sp>
    </p:spTree>
    <p:extLst>
      <p:ext uri="{BB962C8B-B14F-4D97-AF65-F5344CB8AC3E}">
        <p14:creationId xmlns:p14="http://schemas.microsoft.com/office/powerpoint/2010/main" xmlns="" val="4223984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418F49-DA71-452B-BF74-D0350230FF82}" type="datetimeFigureOut">
              <a:rPr lang="en-IN" smtClean="0"/>
              <a:pPr/>
              <a:t>12-01-2022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34E225C-41EE-469E-995A-2D2A83AF6B28}" type="slidenum">
              <a:rPr lang="en-IN" smtClean="0"/>
              <a:pPr/>
              <a:t>‹#›</a:t>
            </a:fld>
            <a:endParaRPr lang="en-IN"/>
          </a:p>
        </p:txBody>
      </p:sp>
    </p:spTree>
    <p:extLst>
      <p:ext uri="{BB962C8B-B14F-4D97-AF65-F5344CB8AC3E}">
        <p14:creationId xmlns:p14="http://schemas.microsoft.com/office/powerpoint/2010/main" xmlns="" val="2144159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418F49-DA71-452B-BF74-D0350230FF82}" type="datetimeFigureOut">
              <a:rPr lang="en-IN" smtClean="0"/>
              <a:pPr/>
              <a:t>12-01-2022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34E225C-41EE-469E-995A-2D2A83AF6B28}" type="slidenum">
              <a:rPr lang="en-IN" smtClean="0"/>
              <a:pPr/>
              <a:t>‹#›</a:t>
            </a:fld>
            <a:endParaRPr lang="en-IN"/>
          </a:p>
        </p:txBody>
      </p:sp>
    </p:spTree>
    <p:extLst>
      <p:ext uri="{BB962C8B-B14F-4D97-AF65-F5344CB8AC3E}">
        <p14:creationId xmlns:p14="http://schemas.microsoft.com/office/powerpoint/2010/main" xmlns="" val="4163348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418F49-DA71-452B-BF74-D0350230FF82}" type="datetimeFigureOut">
              <a:rPr lang="en-IN" smtClean="0"/>
              <a:pPr/>
              <a:t>12-01-2022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34E225C-41EE-469E-995A-2D2A83AF6B28}" type="slidenum">
              <a:rPr lang="en-IN" smtClean="0"/>
              <a:pPr/>
              <a:t>‹#›</a:t>
            </a:fld>
            <a:endParaRPr lang="en-IN"/>
          </a:p>
        </p:txBody>
      </p:sp>
    </p:spTree>
    <p:extLst>
      <p:ext uri="{BB962C8B-B14F-4D97-AF65-F5344CB8AC3E}">
        <p14:creationId xmlns:p14="http://schemas.microsoft.com/office/powerpoint/2010/main" xmlns="" val="1601332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F3418F49-DA71-452B-BF74-D0350230FF82}" type="datetimeFigureOut">
              <a:rPr lang="en-IN" smtClean="0"/>
              <a:pPr/>
              <a:t>12-01-2022</a:t>
            </a:fld>
            <a:endParaRPr lang="en-IN"/>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IN"/>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834E225C-41EE-469E-995A-2D2A83AF6B28}" type="slidenum">
              <a:rPr lang="en-IN" smtClean="0"/>
              <a:pPr/>
              <a:t>‹#›</a:t>
            </a:fld>
            <a:endParaRPr lang="en-IN"/>
          </a:p>
        </p:txBody>
      </p:sp>
    </p:spTree>
    <p:extLst>
      <p:ext uri="{BB962C8B-B14F-4D97-AF65-F5344CB8AC3E}">
        <p14:creationId xmlns:p14="http://schemas.microsoft.com/office/powerpoint/2010/main" xmlns="" val="1684556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physio-pedia.com/Role_o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D49F38-33E8-4D6C-A590-281DE7517667}"/>
              </a:ext>
            </a:extLst>
          </p:cNvPr>
          <p:cNvSpPr>
            <a:spLocks noGrp="1"/>
          </p:cNvSpPr>
          <p:nvPr>
            <p:ph type="ctrTitle"/>
          </p:nvPr>
        </p:nvSpPr>
        <p:spPr>
          <a:xfrm>
            <a:off x="668866" y="1363133"/>
            <a:ext cx="7806267" cy="1854199"/>
          </a:xfrm>
        </p:spPr>
        <p:txBody>
          <a:bodyPr/>
          <a:lstStyle/>
          <a:p>
            <a:r>
              <a:rPr lang="en-GB" b="1" dirty="0"/>
              <a:t>ROLE OF PHYSIOTHERAPY IN REHABILITATION </a:t>
            </a:r>
            <a:endParaRPr lang="en-IN" b="1" dirty="0"/>
          </a:p>
        </p:txBody>
      </p:sp>
    </p:spTree>
    <p:extLst>
      <p:ext uri="{BB962C8B-B14F-4D97-AF65-F5344CB8AC3E}">
        <p14:creationId xmlns:p14="http://schemas.microsoft.com/office/powerpoint/2010/main" xmlns="" val="17919992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1E4EBA-B656-4328-BF14-62DEF4F66A97}"/>
              </a:ext>
            </a:extLst>
          </p:cNvPr>
          <p:cNvSpPr>
            <a:spLocks noGrp="1"/>
          </p:cNvSpPr>
          <p:nvPr>
            <p:ph type="title"/>
          </p:nvPr>
        </p:nvSpPr>
        <p:spPr>
          <a:xfrm>
            <a:off x="912812" y="152400"/>
            <a:ext cx="9221788" cy="1109133"/>
          </a:xfrm>
        </p:spPr>
        <p:txBody>
          <a:bodyPr>
            <a:noAutofit/>
          </a:bodyPr>
          <a:lstStyle/>
          <a:p>
            <a:r>
              <a:rPr lang="en-GB" b="1" u="sng" dirty="0"/>
              <a:t>ROLE OF PHYSIOTHERAPY IN TREATMENT </a:t>
            </a:r>
            <a:endParaRPr lang="en-IN" b="1" u="sng" dirty="0"/>
          </a:p>
        </p:txBody>
      </p:sp>
      <p:sp>
        <p:nvSpPr>
          <p:cNvPr id="3" name="Content Placeholder 2">
            <a:extLst>
              <a:ext uri="{FF2B5EF4-FFF2-40B4-BE49-F238E27FC236}">
                <a16:creationId xmlns:a16="http://schemas.microsoft.com/office/drawing/2014/main" xmlns="" id="{B54571F8-DFA2-494C-A538-054E7C8C8593}"/>
              </a:ext>
            </a:extLst>
          </p:cNvPr>
          <p:cNvSpPr>
            <a:spLocks noGrp="1"/>
          </p:cNvSpPr>
          <p:nvPr>
            <p:ph idx="1"/>
          </p:nvPr>
        </p:nvSpPr>
        <p:spPr>
          <a:xfrm>
            <a:off x="658811" y="1447801"/>
            <a:ext cx="9763655" cy="5537199"/>
          </a:xfrm>
        </p:spPr>
        <p:txBody>
          <a:bodyPr>
            <a:normAutofit/>
          </a:bodyPr>
          <a:lstStyle/>
          <a:p>
            <a:pPr algn="l"/>
            <a:r>
              <a:rPr lang="en-GB" sz="2800" b="0" i="0" dirty="0">
                <a:solidFill>
                  <a:schemeClr val="tx1"/>
                </a:solidFill>
                <a:effectLst/>
              </a:rPr>
              <a:t>Physiotherapists focus on both prevention and rehabilitation. Treatment can be for problems caused by injury, disease, or disability. Here are some examples:</a:t>
            </a:r>
          </a:p>
          <a:p>
            <a:pPr algn="l">
              <a:buFont typeface="Arial" panose="020B0604020202020204" pitchFamily="34" charset="0"/>
              <a:buChar char="•"/>
            </a:pPr>
            <a:r>
              <a:rPr lang="en-GB" sz="2800" b="0" i="0" dirty="0">
                <a:solidFill>
                  <a:schemeClr val="tx1"/>
                </a:solidFill>
                <a:effectLst/>
              </a:rPr>
              <a:t>Neck and back pain caused by problems in the muscles and skeleton.</a:t>
            </a:r>
          </a:p>
          <a:p>
            <a:pPr algn="l">
              <a:buFont typeface="Arial" panose="020B0604020202020204" pitchFamily="34" charset="0"/>
              <a:buChar char="•"/>
            </a:pPr>
            <a:r>
              <a:rPr lang="en-GB" sz="2800" b="0" i="0" dirty="0">
                <a:solidFill>
                  <a:schemeClr val="tx1"/>
                </a:solidFill>
                <a:effectLst/>
              </a:rPr>
              <a:t>Problems in the bones, joints, muscles, and ligaments, such as arthritis, sprain,</a:t>
            </a:r>
            <a:r>
              <a:rPr lang="en-GB" sz="2800" dirty="0">
                <a:solidFill>
                  <a:schemeClr val="tx1"/>
                </a:solidFill>
              </a:rPr>
              <a:t> strain, rupture, fracture, dislocation, etc.</a:t>
            </a:r>
            <a:endParaRPr lang="en-GB" sz="2800" b="0" i="0" dirty="0">
              <a:solidFill>
                <a:schemeClr val="tx1"/>
              </a:solidFill>
              <a:effectLst/>
            </a:endParaRPr>
          </a:p>
          <a:p>
            <a:pPr algn="l">
              <a:buFont typeface="Arial" panose="020B0604020202020204" pitchFamily="34" charset="0"/>
              <a:buChar char="•"/>
            </a:pPr>
            <a:r>
              <a:rPr lang="en-GB" sz="2800" b="0" i="0" dirty="0">
                <a:solidFill>
                  <a:schemeClr val="tx1"/>
                </a:solidFill>
                <a:effectLst/>
              </a:rPr>
              <a:t>Respiratory problems such as asthma, bronchiectasis, bronchitis, COPD, etc.</a:t>
            </a:r>
          </a:p>
          <a:p>
            <a:pPr marL="0" indent="0">
              <a:buNone/>
            </a:pPr>
            <a:endParaRPr lang="en-IN" dirty="0"/>
          </a:p>
        </p:txBody>
      </p:sp>
    </p:spTree>
    <p:extLst>
      <p:ext uri="{BB962C8B-B14F-4D97-AF65-F5344CB8AC3E}">
        <p14:creationId xmlns:p14="http://schemas.microsoft.com/office/powerpoint/2010/main" xmlns="" val="1527316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20F4C11-CA37-4CD6-A316-DAF26EE229EF}"/>
              </a:ext>
            </a:extLst>
          </p:cNvPr>
          <p:cNvSpPr>
            <a:spLocks noGrp="1"/>
          </p:cNvSpPr>
          <p:nvPr>
            <p:ph idx="1"/>
          </p:nvPr>
        </p:nvSpPr>
        <p:spPr>
          <a:xfrm>
            <a:off x="684211" y="685800"/>
            <a:ext cx="10500255" cy="5105400"/>
          </a:xfrm>
        </p:spPr>
        <p:txBody>
          <a:bodyPr>
            <a:normAutofit/>
          </a:bodyPr>
          <a:lstStyle/>
          <a:p>
            <a:pPr algn="l">
              <a:buFont typeface="Arial" panose="020B0604020202020204" pitchFamily="34" charset="0"/>
              <a:buChar char="•"/>
            </a:pPr>
            <a:r>
              <a:rPr lang="en-GB" sz="2400" dirty="0">
                <a:solidFill>
                  <a:schemeClr val="tx1"/>
                </a:solidFill>
              </a:rPr>
              <a:t>Heart problems or post-operative cardiac rehab such as </a:t>
            </a:r>
            <a:r>
              <a:rPr lang="en-GB" sz="2400" b="0" i="0" dirty="0">
                <a:solidFill>
                  <a:schemeClr val="tx1"/>
                </a:solidFill>
                <a:effectLst/>
              </a:rPr>
              <a:t>Heart attack, Coronary artery disease, Heart failure, Peripheral artery disease, Chest pain (angina), CABG, PTCA, Angioplasty etc</a:t>
            </a:r>
          </a:p>
          <a:p>
            <a:pPr algn="l">
              <a:buFont typeface="Arial" panose="020B0604020202020204" pitchFamily="34" charset="0"/>
              <a:buChar char="•"/>
            </a:pPr>
            <a:r>
              <a:rPr lang="en-GB" sz="2400" b="0" i="0" dirty="0">
                <a:solidFill>
                  <a:schemeClr val="tx1"/>
                </a:solidFill>
                <a:effectLst/>
              </a:rPr>
              <a:t>Pelvic issues, such as bladder and bowel problems related to childbirth or any other cause.</a:t>
            </a:r>
          </a:p>
          <a:p>
            <a:pPr algn="l">
              <a:buFont typeface="Arial" panose="020B0604020202020204" pitchFamily="34" charset="0"/>
              <a:buChar char="•"/>
            </a:pPr>
            <a:r>
              <a:rPr lang="en-GB" sz="2400" b="0" i="0" dirty="0">
                <a:solidFill>
                  <a:schemeClr val="tx1"/>
                </a:solidFill>
                <a:effectLst/>
              </a:rPr>
              <a:t>Loss of mobility because of trauma to the brain or spine, or due to diseases such as Parkinson’s disease and multiple sclerosis.</a:t>
            </a:r>
          </a:p>
          <a:p>
            <a:pPr algn="l">
              <a:buFont typeface="Arial" panose="020B0604020202020204" pitchFamily="34" charset="0"/>
              <a:buChar char="•"/>
            </a:pPr>
            <a:r>
              <a:rPr lang="en-GB" sz="2400" b="0" i="0" dirty="0">
                <a:solidFill>
                  <a:schemeClr val="tx1"/>
                </a:solidFill>
                <a:effectLst/>
              </a:rPr>
              <a:t>Fatigue, pain, swelling, stiffness, and loss of muscle strength, for example during cancer treatment, or palliative care.</a:t>
            </a:r>
            <a:endParaRPr lang="en-GB" b="0" i="0" dirty="0">
              <a:solidFill>
                <a:schemeClr val="tx1"/>
              </a:solidFill>
              <a:effectLst/>
              <a:latin typeface="merriweather" panose="020B0604020202020204" pitchFamily="2" charset="0"/>
            </a:endParaRPr>
          </a:p>
          <a:p>
            <a:pPr algn="l">
              <a:buFont typeface="Arial" panose="020B0604020202020204" pitchFamily="34" charset="0"/>
              <a:buChar char="•"/>
            </a:pPr>
            <a:endParaRPr lang="en-GB" b="0" i="0" dirty="0">
              <a:solidFill>
                <a:schemeClr val="tx1"/>
              </a:solidFill>
              <a:effectLst/>
              <a:latin typeface="merriweather" panose="020B0604020202020204" pitchFamily="2" charset="0"/>
            </a:endParaRPr>
          </a:p>
          <a:p>
            <a:endParaRPr lang="en-IN" dirty="0"/>
          </a:p>
        </p:txBody>
      </p:sp>
    </p:spTree>
    <p:extLst>
      <p:ext uri="{BB962C8B-B14F-4D97-AF65-F5344CB8AC3E}">
        <p14:creationId xmlns:p14="http://schemas.microsoft.com/office/powerpoint/2010/main" xmlns="" val="203590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515B89-BEEB-4B8D-B9C6-B3ECCEED20FD}"/>
              </a:ext>
            </a:extLst>
          </p:cNvPr>
          <p:cNvSpPr>
            <a:spLocks noGrp="1"/>
          </p:cNvSpPr>
          <p:nvPr>
            <p:ph type="title"/>
          </p:nvPr>
        </p:nvSpPr>
        <p:spPr>
          <a:xfrm>
            <a:off x="624944" y="406399"/>
            <a:ext cx="9306455" cy="1100667"/>
          </a:xfrm>
        </p:spPr>
        <p:txBody>
          <a:bodyPr>
            <a:noAutofit/>
          </a:bodyPr>
          <a:lstStyle/>
          <a:p>
            <a:r>
              <a:rPr lang="en-GB" b="1" u="sng" dirty="0"/>
              <a:t>Role of physiotherapy in restoration </a:t>
            </a:r>
            <a:endParaRPr lang="en-IN" b="1" u="sng" dirty="0"/>
          </a:p>
        </p:txBody>
      </p:sp>
      <p:sp>
        <p:nvSpPr>
          <p:cNvPr id="3" name="Content Placeholder 2">
            <a:extLst>
              <a:ext uri="{FF2B5EF4-FFF2-40B4-BE49-F238E27FC236}">
                <a16:creationId xmlns:a16="http://schemas.microsoft.com/office/drawing/2014/main" xmlns="" id="{FE8347FB-6B0C-4189-8688-811CA89BD0F1}"/>
              </a:ext>
            </a:extLst>
          </p:cNvPr>
          <p:cNvSpPr>
            <a:spLocks noGrp="1"/>
          </p:cNvSpPr>
          <p:nvPr>
            <p:ph idx="1"/>
          </p:nvPr>
        </p:nvSpPr>
        <p:spPr>
          <a:xfrm>
            <a:off x="624945" y="1659467"/>
            <a:ext cx="9137122" cy="5096932"/>
          </a:xfrm>
        </p:spPr>
        <p:txBody>
          <a:bodyPr>
            <a:normAutofit fontScale="92500" lnSpcReduction="20000"/>
          </a:bodyPr>
          <a:lstStyle/>
          <a:p>
            <a:endParaRPr lang="en-GB" sz="2400" b="1" i="0" dirty="0">
              <a:solidFill>
                <a:srgbClr val="212B32"/>
              </a:solidFill>
              <a:effectLst/>
            </a:endParaRPr>
          </a:p>
          <a:p>
            <a:pPr marL="0" indent="0">
              <a:buNone/>
            </a:pPr>
            <a:endParaRPr lang="en-GB" sz="2600" b="1" i="0" dirty="0">
              <a:solidFill>
                <a:schemeClr val="tx1"/>
              </a:solidFill>
              <a:effectLst/>
            </a:endParaRPr>
          </a:p>
          <a:p>
            <a:r>
              <a:rPr lang="en-GB" sz="2600" i="0" dirty="0">
                <a:solidFill>
                  <a:schemeClr val="tx1"/>
                </a:solidFill>
                <a:effectLst/>
              </a:rPr>
              <a:t>Physiotherapy helps to restore movement and function when someone is affected by injury, illness, or disability.</a:t>
            </a:r>
            <a:endParaRPr lang="en-GB" sz="2600" dirty="0">
              <a:solidFill>
                <a:schemeClr val="tx1"/>
              </a:solidFill>
            </a:endParaRPr>
          </a:p>
          <a:p>
            <a:r>
              <a:rPr lang="en-US" sz="2600" dirty="0">
                <a:solidFill>
                  <a:schemeClr val="tx1"/>
                </a:solidFill>
              </a:rPr>
              <a:t>The physical therapist helps the patient to restore the independence or pre-illness or pre-injuries level of function in a short time as possible.</a:t>
            </a:r>
          </a:p>
          <a:p>
            <a:r>
              <a:rPr lang="en-US" sz="2600" dirty="0">
                <a:solidFill>
                  <a:schemeClr val="tx1"/>
                </a:solidFill>
              </a:rPr>
              <a:t>He has to perform a thorough muscle strength evaluation and quantification, spasticity assessment, and measurement of joint range. On the therapeutic side he would have to perform exercises to maintain and increase joint range of motion, train sitting and standing balance, or increase strength, endurance, and coordination for specific muscle groups or the entire body.</a:t>
            </a:r>
          </a:p>
          <a:p>
            <a:endParaRPr lang="en-US" sz="2000" dirty="0">
              <a:latin typeface="Bahnschrift" panose="020B0502040204020203" pitchFamily="34" charset="0"/>
            </a:endParaRPr>
          </a:p>
          <a:p>
            <a:endParaRPr lang="en-GB" dirty="0"/>
          </a:p>
          <a:p>
            <a:endParaRPr lang="en-GB" dirty="0"/>
          </a:p>
        </p:txBody>
      </p:sp>
    </p:spTree>
    <p:extLst>
      <p:ext uri="{BB962C8B-B14F-4D97-AF65-F5344CB8AC3E}">
        <p14:creationId xmlns:p14="http://schemas.microsoft.com/office/powerpoint/2010/main" xmlns="" val="616177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50085FF-BB09-4646-ACF6-5F17E93ED6B9}"/>
              </a:ext>
            </a:extLst>
          </p:cNvPr>
          <p:cNvSpPr>
            <a:spLocks noGrp="1"/>
          </p:cNvSpPr>
          <p:nvPr>
            <p:ph idx="1"/>
          </p:nvPr>
        </p:nvSpPr>
        <p:spPr>
          <a:xfrm>
            <a:off x="684211" y="1083733"/>
            <a:ext cx="10034589" cy="5503333"/>
          </a:xfrm>
        </p:spPr>
        <p:txBody>
          <a:bodyPr/>
          <a:lstStyle/>
          <a:p>
            <a:endParaRPr lang="en-US" sz="2400" dirty="0">
              <a:solidFill>
                <a:schemeClr val="tx1"/>
              </a:solidFill>
            </a:endParaRPr>
          </a:p>
          <a:p>
            <a:r>
              <a:rPr lang="en-US" sz="2400" dirty="0">
                <a:solidFill>
                  <a:schemeClr val="tx1"/>
                </a:solidFill>
              </a:rPr>
              <a:t>Sundar S, textbook of rehabilitation, Delivery of Rehabilitation Care: The Team, 2010;3:16-32.</a:t>
            </a:r>
          </a:p>
          <a:p>
            <a:r>
              <a:rPr lang="en-GB" sz="2400" dirty="0" err="1">
                <a:solidFill>
                  <a:schemeClr val="tx1"/>
                </a:solidFill>
                <a:hlinkClick r:id="rId2">
                  <a:extLst>
                    <a:ext uri="{A12FA001-AC4F-418D-AE19-62706E023703}">
                      <ahyp:hlinkClr xmlns:ahyp="http://schemas.microsoft.com/office/drawing/2018/hyperlinkcolor" xmlns="" val="tx"/>
                    </a:ext>
                  </a:extLst>
                </a:hlinkClick>
              </a:rPr>
              <a:t>P</a:t>
            </a:r>
            <a:r>
              <a:rPr lang="en-GB" sz="2400" b="0" i="0" dirty="0" err="1">
                <a:solidFill>
                  <a:schemeClr val="tx1"/>
                </a:solidFill>
                <a:effectLst/>
                <a:hlinkClick r:id="rId2">
                  <a:extLst>
                    <a:ext uri="{A12FA001-AC4F-418D-AE19-62706E023703}">
                      <ahyp:hlinkClr xmlns:ahyp="http://schemas.microsoft.com/office/drawing/2018/hyperlinkcolor" xmlns="" val="tx"/>
                    </a:ext>
                  </a:extLst>
                </a:hlinkClick>
              </a:rPr>
              <a:t>hysio-pedia.com:Role_of</a:t>
            </a:r>
            <a:r>
              <a:rPr lang="en-GB" sz="2400" b="0" i="0" dirty="0">
                <a:solidFill>
                  <a:schemeClr val="tx1"/>
                </a:solidFill>
                <a:effectLst/>
              </a:rPr>
              <a:t> Physiotherapist</a:t>
            </a:r>
            <a:r>
              <a:rPr lang="en-GB" sz="2400" dirty="0">
                <a:solidFill>
                  <a:schemeClr val="tx1"/>
                </a:solidFill>
              </a:rPr>
              <a:t> </a:t>
            </a:r>
            <a:r>
              <a:rPr lang="en-GB" sz="2400" b="0" i="0" dirty="0">
                <a:solidFill>
                  <a:schemeClr val="tx1"/>
                </a:solidFill>
                <a:effectLst/>
              </a:rPr>
              <a:t>in</a:t>
            </a:r>
            <a:r>
              <a:rPr lang="en-GB" sz="2400" dirty="0">
                <a:solidFill>
                  <a:schemeClr val="tx1"/>
                </a:solidFill>
              </a:rPr>
              <a:t> </a:t>
            </a:r>
            <a:r>
              <a:rPr lang="en-GB" sz="2400" b="0" i="0" dirty="0">
                <a:solidFill>
                  <a:schemeClr val="tx1"/>
                </a:solidFill>
                <a:effectLst/>
              </a:rPr>
              <a:t>a</a:t>
            </a:r>
            <a:r>
              <a:rPr lang="en-GB" sz="2400" dirty="0">
                <a:solidFill>
                  <a:schemeClr val="tx1"/>
                </a:solidFill>
              </a:rPr>
              <a:t> </a:t>
            </a:r>
            <a:r>
              <a:rPr lang="en-GB" sz="2400" b="0" i="0" dirty="0">
                <a:solidFill>
                  <a:schemeClr val="tx1"/>
                </a:solidFill>
                <a:effectLst/>
              </a:rPr>
              <a:t>Rehabilitation</a:t>
            </a:r>
            <a:r>
              <a:rPr lang="en-GB" sz="2400" dirty="0">
                <a:solidFill>
                  <a:schemeClr val="tx1"/>
                </a:solidFill>
              </a:rPr>
              <a:t> </a:t>
            </a:r>
            <a:r>
              <a:rPr lang="en-GB" sz="2400" b="0" i="0" dirty="0">
                <a:solidFill>
                  <a:schemeClr val="tx1"/>
                </a:solidFill>
                <a:effectLst/>
              </a:rPr>
              <a:t>Team</a:t>
            </a:r>
          </a:p>
          <a:p>
            <a:r>
              <a:rPr lang="en-GB" sz="2400" b="0" i="0" dirty="0">
                <a:solidFill>
                  <a:schemeClr val="tx1"/>
                </a:solidFill>
                <a:effectLst/>
              </a:rPr>
              <a:t>Maher, C. (2000). A systematic review of workplace interventions to prevent low back pain. Australian Journal of Physiotherapy, 46: 259-269</a:t>
            </a:r>
          </a:p>
          <a:p>
            <a:r>
              <a:rPr lang="en-GB" sz="2400" b="0" i="0" dirty="0" err="1">
                <a:solidFill>
                  <a:schemeClr val="tx1"/>
                </a:solidFill>
                <a:effectLst/>
              </a:rPr>
              <a:t>Barengo</a:t>
            </a:r>
            <a:r>
              <a:rPr lang="en-GB" sz="2400" b="0" i="0" dirty="0">
                <a:solidFill>
                  <a:schemeClr val="tx1"/>
                </a:solidFill>
                <a:effectLst/>
              </a:rPr>
              <a:t>, Noel C. (2014). The Impact of the FIFA 11+ Training Program on Injury Prevention in Football Players: A Systematic Review. International Journal of Environmental Research and Public Health, 11: 11986-12000</a:t>
            </a:r>
          </a:p>
          <a:p>
            <a:pPr marL="0" indent="0" algn="l">
              <a:buNone/>
            </a:pPr>
            <a:endParaRPr lang="en-GB" b="0" i="0" dirty="0">
              <a:solidFill>
                <a:schemeClr val="tx1"/>
              </a:solidFill>
              <a:effectLst/>
              <a:latin typeface="Montserrat" panose="00000500000000000000" pitchFamily="2" charset="0"/>
            </a:endParaRPr>
          </a:p>
          <a:p>
            <a:pPr marL="0" indent="0">
              <a:buNone/>
            </a:pPr>
            <a:endParaRPr lang="en-IN" dirty="0"/>
          </a:p>
        </p:txBody>
      </p:sp>
      <p:sp>
        <p:nvSpPr>
          <p:cNvPr id="4" name="TextBox 3">
            <a:extLst>
              <a:ext uri="{FF2B5EF4-FFF2-40B4-BE49-F238E27FC236}">
                <a16:creationId xmlns:a16="http://schemas.microsoft.com/office/drawing/2014/main" xmlns="" id="{225E6BD0-7BE6-41E4-A51C-40C8538E16E8}"/>
              </a:ext>
            </a:extLst>
          </p:cNvPr>
          <p:cNvSpPr txBox="1"/>
          <p:nvPr/>
        </p:nvSpPr>
        <p:spPr>
          <a:xfrm>
            <a:off x="939800" y="416580"/>
            <a:ext cx="5706533" cy="646331"/>
          </a:xfrm>
          <a:prstGeom prst="rect">
            <a:avLst/>
          </a:prstGeom>
          <a:noFill/>
        </p:spPr>
        <p:txBody>
          <a:bodyPr wrap="square" rtlCol="0">
            <a:spAutoFit/>
          </a:bodyPr>
          <a:lstStyle/>
          <a:p>
            <a:r>
              <a:rPr lang="en-GB" sz="3600" b="1" u="sng" dirty="0"/>
              <a:t>REFERENCES</a:t>
            </a:r>
            <a:r>
              <a:rPr lang="en-GB" sz="2800" b="1" u="sng" dirty="0"/>
              <a:t>:</a:t>
            </a:r>
            <a:endParaRPr lang="en-IN" sz="2800" b="1" u="sng" dirty="0"/>
          </a:p>
        </p:txBody>
      </p:sp>
    </p:spTree>
    <p:extLst>
      <p:ext uri="{BB962C8B-B14F-4D97-AF65-F5344CB8AC3E}">
        <p14:creationId xmlns:p14="http://schemas.microsoft.com/office/powerpoint/2010/main" xmlns="" val="2924433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D3A32D-63BE-4791-99D0-F020D5905479}"/>
              </a:ext>
            </a:extLst>
          </p:cNvPr>
          <p:cNvSpPr>
            <a:spLocks noGrp="1"/>
          </p:cNvSpPr>
          <p:nvPr>
            <p:ph type="title"/>
          </p:nvPr>
        </p:nvSpPr>
        <p:spPr>
          <a:xfrm>
            <a:off x="878945" y="550333"/>
            <a:ext cx="8534400" cy="829732"/>
          </a:xfrm>
        </p:spPr>
        <p:txBody>
          <a:bodyPr/>
          <a:lstStyle/>
          <a:p>
            <a:r>
              <a:rPr lang="en-GB" b="1" u="sng" dirty="0"/>
              <a:t>Rehabilitation</a:t>
            </a:r>
            <a:endParaRPr lang="en-IN" b="1" u="sng" dirty="0"/>
          </a:p>
        </p:txBody>
      </p:sp>
      <p:sp>
        <p:nvSpPr>
          <p:cNvPr id="3" name="Content Placeholder 2">
            <a:extLst>
              <a:ext uri="{FF2B5EF4-FFF2-40B4-BE49-F238E27FC236}">
                <a16:creationId xmlns:a16="http://schemas.microsoft.com/office/drawing/2014/main" xmlns="" id="{5BD952C9-60D9-48D8-8880-711067475CD2}"/>
              </a:ext>
            </a:extLst>
          </p:cNvPr>
          <p:cNvSpPr>
            <a:spLocks noGrp="1"/>
          </p:cNvSpPr>
          <p:nvPr>
            <p:ph idx="1"/>
          </p:nvPr>
        </p:nvSpPr>
        <p:spPr>
          <a:xfrm>
            <a:off x="878945" y="1507065"/>
            <a:ext cx="9323388" cy="4529667"/>
          </a:xfrm>
        </p:spPr>
        <p:txBody>
          <a:bodyPr>
            <a:noAutofit/>
          </a:bodyPr>
          <a:lstStyle/>
          <a:p>
            <a:r>
              <a:rPr lang="en-GB" sz="2800" dirty="0">
                <a:solidFill>
                  <a:schemeClr val="tx1"/>
                </a:solidFill>
              </a:rPr>
              <a:t>Rehabilitation focuses on the existing capacities of the handicapped person; and brings him to the optimum level of his or her functional ability by the combined and coordinated use of medical, social, educational, and vocational measures.</a:t>
            </a:r>
          </a:p>
          <a:p>
            <a:r>
              <a:rPr lang="en-GB" sz="2800" dirty="0">
                <a:solidFill>
                  <a:schemeClr val="tx1"/>
                </a:solidFill>
              </a:rPr>
              <a:t>The aim of rehabilitation is "to take the patient from the bed to the job".</a:t>
            </a:r>
            <a:endParaRPr lang="en-IN" sz="2800" dirty="0">
              <a:solidFill>
                <a:schemeClr val="tx1"/>
              </a:solidFill>
            </a:endParaRPr>
          </a:p>
        </p:txBody>
      </p:sp>
    </p:spTree>
    <p:extLst>
      <p:ext uri="{BB962C8B-B14F-4D97-AF65-F5344CB8AC3E}">
        <p14:creationId xmlns:p14="http://schemas.microsoft.com/office/powerpoint/2010/main" xmlns="" val="1879861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xmlns="" id="{58D19401-7BED-4D78-9235-184BBA371E61}"/>
              </a:ext>
            </a:extLst>
          </p:cNvPr>
          <p:cNvSpPr>
            <a:spLocks noGrp="1"/>
          </p:cNvSpPr>
          <p:nvPr>
            <p:ph type="title"/>
          </p:nvPr>
        </p:nvSpPr>
        <p:spPr>
          <a:xfrm>
            <a:off x="684211" y="364066"/>
            <a:ext cx="8874656" cy="880534"/>
          </a:xfrm>
        </p:spPr>
        <p:txBody>
          <a:bodyPr>
            <a:normAutofit/>
          </a:bodyPr>
          <a:lstStyle/>
          <a:p>
            <a:r>
              <a:rPr lang="en-GB" b="1" u="sng" dirty="0"/>
              <a:t>PHYSIOTHERAPIST/physical therapist</a:t>
            </a:r>
            <a:endParaRPr lang="en-IN" b="1" u="sng" dirty="0"/>
          </a:p>
        </p:txBody>
      </p:sp>
      <p:sp>
        <p:nvSpPr>
          <p:cNvPr id="10" name="Content Placeholder 9">
            <a:extLst>
              <a:ext uri="{FF2B5EF4-FFF2-40B4-BE49-F238E27FC236}">
                <a16:creationId xmlns:a16="http://schemas.microsoft.com/office/drawing/2014/main" xmlns="" id="{16F1E60D-EB68-45C2-9ED2-C8C829085E8E}"/>
              </a:ext>
            </a:extLst>
          </p:cNvPr>
          <p:cNvSpPr>
            <a:spLocks noGrp="1"/>
          </p:cNvSpPr>
          <p:nvPr>
            <p:ph idx="1"/>
          </p:nvPr>
        </p:nvSpPr>
        <p:spPr>
          <a:xfrm>
            <a:off x="684211" y="1244600"/>
            <a:ext cx="10110789" cy="5334000"/>
          </a:xfrm>
        </p:spPr>
        <p:txBody>
          <a:bodyPr>
            <a:noAutofit/>
          </a:bodyPr>
          <a:lstStyle/>
          <a:p>
            <a:r>
              <a:rPr lang="en-GB" sz="2800" dirty="0">
                <a:solidFill>
                  <a:schemeClr val="tx1"/>
                </a:solidFill>
                <a:latin typeface="+mj-lt"/>
              </a:rPr>
              <a:t>According to WHO </a:t>
            </a:r>
            <a:r>
              <a:rPr lang="en-GB" sz="2800" b="0" dirty="0">
                <a:solidFill>
                  <a:schemeClr val="tx1"/>
                </a:solidFill>
                <a:effectLst/>
                <a:latin typeface="+mj-lt"/>
              </a:rPr>
              <a:t>"Physiotherapists assess, plan and implement rehabilitative programs that improve or restore human motor functions, maximize movement ability, relieve pain syndromes, and treat or prevent physical challenges associated with injuries, diseases, and other impairments. They apply a broad range of physical therapies and techniques such as movement, ultrasound, heating, laser, and other techniques. They may develop and implement programs for screening and prevention of common physical ailments and disorders”.</a:t>
            </a:r>
            <a:endParaRPr lang="en-IN" sz="2800" dirty="0">
              <a:solidFill>
                <a:schemeClr val="tx1"/>
              </a:solidFill>
              <a:latin typeface="+mj-lt"/>
            </a:endParaRPr>
          </a:p>
        </p:txBody>
      </p:sp>
    </p:spTree>
    <p:extLst>
      <p:ext uri="{BB962C8B-B14F-4D97-AF65-F5344CB8AC3E}">
        <p14:creationId xmlns:p14="http://schemas.microsoft.com/office/powerpoint/2010/main" xmlns="" val="4211189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2DF4B1-4639-4C08-912C-379732D82B2D}"/>
              </a:ext>
            </a:extLst>
          </p:cNvPr>
          <p:cNvSpPr>
            <a:spLocks noGrp="1"/>
          </p:cNvSpPr>
          <p:nvPr>
            <p:ph type="title"/>
          </p:nvPr>
        </p:nvSpPr>
        <p:spPr>
          <a:xfrm>
            <a:off x="668866" y="584200"/>
            <a:ext cx="9111722" cy="694267"/>
          </a:xfrm>
        </p:spPr>
        <p:txBody>
          <a:bodyPr>
            <a:normAutofit fontScale="90000"/>
          </a:bodyPr>
          <a:lstStyle/>
          <a:p>
            <a:r>
              <a:rPr lang="en-GB" b="0" i="0" u="sng" dirty="0">
                <a:solidFill>
                  <a:srgbClr val="2D3238"/>
                </a:solidFill>
                <a:effectLst/>
                <a:latin typeface="f37-ginger-bold"/>
              </a:rPr>
              <a:t>  </a:t>
            </a:r>
            <a:r>
              <a:rPr lang="en-GB" sz="4000" b="1" i="0" u="sng" dirty="0">
                <a:effectLst/>
                <a:latin typeface="+mn-lt"/>
              </a:rPr>
              <a:t>Where Physiotherapists Work</a:t>
            </a:r>
            <a:r>
              <a:rPr lang="en-GB" b="0" i="0" u="sng" dirty="0">
                <a:solidFill>
                  <a:srgbClr val="2D3238"/>
                </a:solidFill>
                <a:effectLst/>
                <a:latin typeface="f37-ginger-bold"/>
              </a:rPr>
              <a:t/>
            </a:r>
            <a:br>
              <a:rPr lang="en-GB" b="0" i="0" u="sng" dirty="0">
                <a:solidFill>
                  <a:srgbClr val="2D3238"/>
                </a:solidFill>
                <a:effectLst/>
                <a:latin typeface="f37-ginger-bold"/>
              </a:rPr>
            </a:br>
            <a:endParaRPr lang="en-IN" u="sng" dirty="0"/>
          </a:p>
        </p:txBody>
      </p:sp>
      <p:sp>
        <p:nvSpPr>
          <p:cNvPr id="3" name="Content Placeholder 2">
            <a:extLst>
              <a:ext uri="{FF2B5EF4-FFF2-40B4-BE49-F238E27FC236}">
                <a16:creationId xmlns:a16="http://schemas.microsoft.com/office/drawing/2014/main" xmlns="" id="{C64B3B45-B27A-45D2-BCFE-1255888DD6C1}"/>
              </a:ext>
            </a:extLst>
          </p:cNvPr>
          <p:cNvSpPr>
            <a:spLocks noGrp="1"/>
          </p:cNvSpPr>
          <p:nvPr>
            <p:ph idx="1"/>
          </p:nvPr>
        </p:nvSpPr>
        <p:spPr>
          <a:xfrm>
            <a:off x="668866" y="1278467"/>
            <a:ext cx="9668934" cy="5486401"/>
          </a:xfrm>
        </p:spPr>
        <p:txBody>
          <a:bodyPr>
            <a:normAutofit fontScale="92500" lnSpcReduction="10000"/>
          </a:bodyPr>
          <a:lstStyle/>
          <a:p>
            <a:pPr algn="l"/>
            <a:r>
              <a:rPr lang="en-GB" sz="3000" b="0" i="0" dirty="0">
                <a:solidFill>
                  <a:schemeClr val="tx1"/>
                </a:solidFill>
                <a:effectLst/>
              </a:rPr>
              <a:t>Physiotherapy is practiced in a wide range of public, private and voluntary sector settings;</a:t>
            </a:r>
          </a:p>
          <a:p>
            <a:pPr algn="l">
              <a:buFont typeface="Arial" panose="020B0604020202020204" pitchFamily="34" charset="0"/>
              <a:buChar char="•"/>
            </a:pPr>
            <a:r>
              <a:rPr lang="en-GB" sz="3000" b="0" i="0" u="sng" dirty="0">
                <a:solidFill>
                  <a:schemeClr val="tx1"/>
                </a:solidFill>
                <a:effectLst/>
              </a:rPr>
              <a:t>Hospitals</a:t>
            </a:r>
            <a:r>
              <a:rPr lang="en-GB" sz="3000" b="0" i="0" dirty="0">
                <a:solidFill>
                  <a:schemeClr val="tx1"/>
                </a:solidFill>
                <a:effectLst/>
              </a:rPr>
              <a:t> - in outpatients, on medical and surgical wards and in specialized units such as intensive care, coronary care, burns, and rehabilitation </a:t>
            </a:r>
            <a:r>
              <a:rPr lang="en-GB" sz="3000" b="0" i="0" dirty="0" err="1">
                <a:solidFill>
                  <a:schemeClr val="tx1"/>
                </a:solidFill>
                <a:effectLst/>
              </a:rPr>
              <a:t>centers</a:t>
            </a:r>
            <a:r>
              <a:rPr lang="en-GB" sz="3000" b="0" i="0" dirty="0">
                <a:solidFill>
                  <a:schemeClr val="tx1"/>
                </a:solidFill>
                <a:effectLst/>
              </a:rPr>
              <a:t>;</a:t>
            </a:r>
          </a:p>
          <a:p>
            <a:pPr algn="l">
              <a:buFont typeface="Arial" panose="020B0604020202020204" pitchFamily="34" charset="0"/>
              <a:buChar char="•"/>
            </a:pPr>
            <a:r>
              <a:rPr lang="en-GB" sz="3000" b="0" i="0" u="sng" dirty="0">
                <a:solidFill>
                  <a:schemeClr val="tx1"/>
                </a:solidFill>
                <a:effectLst/>
              </a:rPr>
              <a:t>Community and Primary Care Health Centres </a:t>
            </a:r>
            <a:r>
              <a:rPr lang="en-GB" sz="3000" b="0" i="0" dirty="0">
                <a:solidFill>
                  <a:schemeClr val="tx1"/>
                </a:solidFill>
                <a:effectLst/>
              </a:rPr>
              <a:t>either in dedicated Health Centres or visiting people in their homes, assessing and treating a wide variety of muscle, joint, and ligament problems as well as women’s health, neurological, respiratory conditions, and many more. Giving treatment, advice, and appliances to help improve independence;</a:t>
            </a:r>
          </a:p>
        </p:txBody>
      </p:sp>
    </p:spTree>
    <p:extLst>
      <p:ext uri="{BB962C8B-B14F-4D97-AF65-F5344CB8AC3E}">
        <p14:creationId xmlns:p14="http://schemas.microsoft.com/office/powerpoint/2010/main" xmlns="" val="2138904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57E8CB5-922C-402D-BEA9-CA59EB7A0FB6}"/>
              </a:ext>
            </a:extLst>
          </p:cNvPr>
          <p:cNvSpPr>
            <a:spLocks noGrp="1"/>
          </p:cNvSpPr>
          <p:nvPr>
            <p:ph idx="1"/>
          </p:nvPr>
        </p:nvSpPr>
        <p:spPr>
          <a:xfrm>
            <a:off x="684211" y="685800"/>
            <a:ext cx="9509655" cy="5875867"/>
          </a:xfrm>
        </p:spPr>
        <p:txBody>
          <a:bodyPr>
            <a:normAutofit/>
          </a:bodyPr>
          <a:lstStyle/>
          <a:p>
            <a:pPr algn="l">
              <a:buFont typeface="Arial" panose="020B0604020202020204" pitchFamily="34" charset="0"/>
              <a:buChar char="•"/>
            </a:pPr>
            <a:r>
              <a:rPr lang="en-GB" sz="2800" b="0" i="0" u="sng" dirty="0">
                <a:solidFill>
                  <a:schemeClr val="tx1"/>
                </a:solidFill>
                <a:effectLst/>
              </a:rPr>
              <a:t>Schools</a:t>
            </a:r>
            <a:r>
              <a:rPr lang="en-GB" sz="2800" b="0" i="0" dirty="0">
                <a:solidFill>
                  <a:schemeClr val="tx1"/>
                </a:solidFill>
                <a:effectLst/>
              </a:rPr>
              <a:t> - helping children achieve their full potential;</a:t>
            </a:r>
          </a:p>
          <a:p>
            <a:pPr algn="l">
              <a:buFont typeface="Arial" panose="020B0604020202020204" pitchFamily="34" charset="0"/>
              <a:buChar char="•"/>
            </a:pPr>
            <a:r>
              <a:rPr lang="en-GB" sz="2800" b="0" i="0" u="sng" dirty="0">
                <a:solidFill>
                  <a:schemeClr val="tx1"/>
                </a:solidFill>
                <a:effectLst/>
              </a:rPr>
              <a:t>Workplace </a:t>
            </a:r>
            <a:r>
              <a:rPr lang="en-GB" sz="2800" b="0" i="0" dirty="0">
                <a:solidFill>
                  <a:schemeClr val="tx1"/>
                </a:solidFill>
                <a:effectLst/>
              </a:rPr>
              <a:t>- providing ergonomic assessments, pre-employment screening, risk management, and educating workers incorrect lifting and handling techniques;</a:t>
            </a:r>
          </a:p>
          <a:p>
            <a:pPr algn="l">
              <a:buFont typeface="Arial" panose="020B0604020202020204" pitchFamily="34" charset="0"/>
              <a:buChar char="•"/>
            </a:pPr>
            <a:r>
              <a:rPr lang="en-GB" sz="2800" b="0" i="0" u="sng" dirty="0">
                <a:solidFill>
                  <a:schemeClr val="tx1"/>
                </a:solidFill>
                <a:effectLst/>
              </a:rPr>
              <a:t>Private Practice </a:t>
            </a:r>
            <a:r>
              <a:rPr lang="en-GB" sz="2800" b="0" i="0" dirty="0">
                <a:solidFill>
                  <a:schemeClr val="tx1"/>
                </a:solidFill>
                <a:effectLst/>
              </a:rPr>
              <a:t>– assessing and treating a wide variety of muscle, joint, and ligament problems as well as women’s health, neurological, respiratory conditions, and many more.</a:t>
            </a:r>
          </a:p>
          <a:p>
            <a:pPr marL="0" indent="0">
              <a:buNone/>
            </a:pPr>
            <a:r>
              <a:rPr lang="en-GB" b="0" i="0" dirty="0">
                <a:solidFill>
                  <a:srgbClr val="020621"/>
                </a:solidFill>
                <a:effectLst/>
                <a:latin typeface="tisapro-regular"/>
              </a:rPr>
              <a:t/>
            </a:r>
            <a:br>
              <a:rPr lang="en-GB" b="0" i="0" dirty="0">
                <a:solidFill>
                  <a:srgbClr val="020621"/>
                </a:solidFill>
                <a:effectLst/>
                <a:latin typeface="tisapro-regular"/>
              </a:rPr>
            </a:br>
            <a:endParaRPr lang="en-IN" dirty="0"/>
          </a:p>
          <a:p>
            <a:endParaRPr lang="en-IN" dirty="0"/>
          </a:p>
        </p:txBody>
      </p:sp>
    </p:spTree>
    <p:extLst>
      <p:ext uri="{BB962C8B-B14F-4D97-AF65-F5344CB8AC3E}">
        <p14:creationId xmlns:p14="http://schemas.microsoft.com/office/powerpoint/2010/main" xmlns="" val="2611501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75B271-5300-4F58-B97F-56786BBD7BC9}"/>
              </a:ext>
            </a:extLst>
          </p:cNvPr>
          <p:cNvSpPr>
            <a:spLocks noGrp="1"/>
          </p:cNvSpPr>
          <p:nvPr>
            <p:ph type="title"/>
          </p:nvPr>
        </p:nvSpPr>
        <p:spPr>
          <a:xfrm>
            <a:off x="684211" y="270934"/>
            <a:ext cx="8534400" cy="1058333"/>
          </a:xfrm>
        </p:spPr>
        <p:txBody>
          <a:bodyPr/>
          <a:lstStyle/>
          <a:p>
            <a:r>
              <a:rPr lang="en-GB" b="1" u="sng" dirty="0" err="1"/>
              <a:t>pHysio</a:t>
            </a:r>
            <a:r>
              <a:rPr lang="en-GB" b="1" u="sng" dirty="0"/>
              <a:t>-therapy specialities</a:t>
            </a:r>
            <a:endParaRPr lang="en-IN" b="1" u="sng" dirty="0"/>
          </a:p>
        </p:txBody>
      </p:sp>
      <p:sp>
        <p:nvSpPr>
          <p:cNvPr id="3" name="Content Placeholder 2">
            <a:extLst>
              <a:ext uri="{FF2B5EF4-FFF2-40B4-BE49-F238E27FC236}">
                <a16:creationId xmlns:a16="http://schemas.microsoft.com/office/drawing/2014/main" xmlns="" id="{91F14CD7-3D38-47F7-85F8-727F394631A7}"/>
              </a:ext>
            </a:extLst>
          </p:cNvPr>
          <p:cNvSpPr>
            <a:spLocks noGrp="1"/>
          </p:cNvSpPr>
          <p:nvPr>
            <p:ph idx="1"/>
          </p:nvPr>
        </p:nvSpPr>
        <p:spPr>
          <a:xfrm>
            <a:off x="684211" y="1270001"/>
            <a:ext cx="9230255" cy="4953000"/>
          </a:xfrm>
        </p:spPr>
        <p:txBody>
          <a:bodyPr>
            <a:normAutofit/>
          </a:bodyPr>
          <a:lstStyle/>
          <a:p>
            <a:pPr marL="0" indent="0">
              <a:buNone/>
            </a:pPr>
            <a:endParaRPr lang="en-GB" sz="2800" dirty="0">
              <a:solidFill>
                <a:schemeClr val="tx1"/>
              </a:solidFill>
            </a:endParaRPr>
          </a:p>
          <a:p>
            <a:r>
              <a:rPr lang="en-GB" sz="2800" dirty="0">
                <a:solidFill>
                  <a:schemeClr val="tx1"/>
                </a:solidFill>
              </a:rPr>
              <a:t>Cardio-thoracic Physiotherapy</a:t>
            </a:r>
          </a:p>
          <a:p>
            <a:r>
              <a:rPr lang="en-GB" sz="2800" dirty="0" err="1">
                <a:solidFill>
                  <a:schemeClr val="tx1"/>
                </a:solidFill>
              </a:rPr>
              <a:t>Pediatric</a:t>
            </a:r>
            <a:r>
              <a:rPr lang="en-GB" sz="2800" dirty="0">
                <a:solidFill>
                  <a:schemeClr val="tx1"/>
                </a:solidFill>
              </a:rPr>
              <a:t> Physiotherapy</a:t>
            </a:r>
          </a:p>
          <a:p>
            <a:r>
              <a:rPr lang="en-GB" sz="2800" dirty="0">
                <a:solidFill>
                  <a:schemeClr val="tx1"/>
                </a:solidFill>
              </a:rPr>
              <a:t>Orthopaedic / Musculoskeletal Physiotherapy</a:t>
            </a:r>
          </a:p>
          <a:p>
            <a:r>
              <a:rPr lang="en-GB" sz="2800" dirty="0">
                <a:solidFill>
                  <a:schemeClr val="tx1"/>
                </a:solidFill>
              </a:rPr>
              <a:t>Sport Physiotherapy</a:t>
            </a:r>
          </a:p>
          <a:p>
            <a:r>
              <a:rPr lang="en-GB" sz="2800" dirty="0">
                <a:solidFill>
                  <a:schemeClr val="tx1"/>
                </a:solidFill>
              </a:rPr>
              <a:t>Neurology </a:t>
            </a:r>
          </a:p>
          <a:p>
            <a:r>
              <a:rPr lang="en-GB" sz="2800" dirty="0">
                <a:solidFill>
                  <a:schemeClr val="tx1"/>
                </a:solidFill>
              </a:rPr>
              <a:t>Geriatric Physiotherapy </a:t>
            </a:r>
          </a:p>
          <a:p>
            <a:pPr marL="0" indent="0">
              <a:buNone/>
            </a:pPr>
            <a:endParaRPr lang="en-GB" sz="2400" dirty="0">
              <a:solidFill>
                <a:schemeClr val="tx1"/>
              </a:solidFill>
              <a:latin typeface="+mj-lt"/>
            </a:endParaRPr>
          </a:p>
          <a:p>
            <a:pPr marL="0" indent="0">
              <a:buNone/>
            </a:pPr>
            <a:endParaRPr lang="en-GB" b="1" dirty="0">
              <a:solidFill>
                <a:schemeClr val="tx1"/>
              </a:solidFill>
            </a:endParaRPr>
          </a:p>
          <a:p>
            <a:pPr marL="0" indent="0">
              <a:buNone/>
            </a:pPr>
            <a:endParaRPr lang="en-GB" sz="2000" b="1" u="sng" dirty="0">
              <a:solidFill>
                <a:schemeClr val="tx1"/>
              </a:solidFill>
            </a:endParaRPr>
          </a:p>
          <a:p>
            <a:pPr marL="0" indent="0">
              <a:buNone/>
            </a:pPr>
            <a:endParaRPr lang="en-IN" dirty="0"/>
          </a:p>
        </p:txBody>
      </p:sp>
    </p:spTree>
    <p:extLst>
      <p:ext uri="{BB962C8B-B14F-4D97-AF65-F5344CB8AC3E}">
        <p14:creationId xmlns:p14="http://schemas.microsoft.com/office/powerpoint/2010/main" xmlns="" val="303908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F804C6C-4941-4190-8416-389612A7999E}"/>
              </a:ext>
            </a:extLst>
          </p:cNvPr>
          <p:cNvSpPr>
            <a:spLocks noGrp="1"/>
          </p:cNvSpPr>
          <p:nvPr>
            <p:ph idx="1"/>
          </p:nvPr>
        </p:nvSpPr>
        <p:spPr>
          <a:xfrm>
            <a:off x="684212" y="1185333"/>
            <a:ext cx="10491788" cy="5782733"/>
          </a:xfrm>
        </p:spPr>
        <p:txBody>
          <a:bodyPr>
            <a:noAutofit/>
          </a:bodyPr>
          <a:lstStyle/>
          <a:p>
            <a:pPr marL="0" indent="0">
              <a:buNone/>
            </a:pPr>
            <a:r>
              <a:rPr lang="en-GB" sz="2800" dirty="0">
                <a:solidFill>
                  <a:schemeClr val="tx1"/>
                </a:solidFill>
                <a:latin typeface="Montserrat" panose="020B0604020202020204" pitchFamily="2" charset="0"/>
              </a:rPr>
              <a:t>In prevention the physiotherapist provides services designed to prevent, limit, or reduce pain and dysfunction.</a:t>
            </a:r>
            <a:endParaRPr lang="en-GB" sz="2800" b="0" i="0" dirty="0">
              <a:solidFill>
                <a:schemeClr val="tx1"/>
              </a:solidFill>
              <a:effectLst/>
              <a:latin typeface="Montserrat" panose="020B0604020202020204" pitchFamily="2" charset="0"/>
            </a:endParaRPr>
          </a:p>
          <a:p>
            <a:r>
              <a:rPr lang="en-GB" sz="2800" b="0" i="0" dirty="0">
                <a:solidFill>
                  <a:schemeClr val="tx1"/>
                </a:solidFill>
                <a:effectLst/>
                <a:latin typeface="Montserrat" panose="020B0604020202020204" pitchFamily="2" charset="0"/>
              </a:rPr>
              <a:t>Compelling evidence suggests that physiotherapy interventions demonstrate the ability to prevent future injuries from occurring. In other words, we could take better care of our physical well-being by avoiding injury altogether.</a:t>
            </a:r>
          </a:p>
        </p:txBody>
      </p:sp>
      <p:sp>
        <p:nvSpPr>
          <p:cNvPr id="4" name="TextBox 3">
            <a:extLst>
              <a:ext uri="{FF2B5EF4-FFF2-40B4-BE49-F238E27FC236}">
                <a16:creationId xmlns:a16="http://schemas.microsoft.com/office/drawing/2014/main" xmlns="" id="{C3D2536D-B478-4E00-BFA3-3CCFA508EF74}"/>
              </a:ext>
            </a:extLst>
          </p:cNvPr>
          <p:cNvSpPr txBox="1"/>
          <p:nvPr/>
        </p:nvSpPr>
        <p:spPr>
          <a:xfrm>
            <a:off x="684212" y="474133"/>
            <a:ext cx="8534400" cy="1200329"/>
          </a:xfrm>
          <a:prstGeom prst="rect">
            <a:avLst/>
          </a:prstGeom>
          <a:noFill/>
        </p:spPr>
        <p:txBody>
          <a:bodyPr wrap="square" rtlCol="0">
            <a:spAutoFit/>
          </a:bodyPr>
          <a:lstStyle/>
          <a:p>
            <a:r>
              <a:rPr lang="en-GB" sz="3600" b="1" u="sng" dirty="0">
                <a:latin typeface="+mj-lt"/>
              </a:rPr>
              <a:t>ROLE OF PHYSIOTHERAPY IN PREVENTIVE CARE</a:t>
            </a:r>
            <a:endParaRPr lang="en-IN" sz="3600" b="1" u="sng" dirty="0">
              <a:latin typeface="+mj-lt"/>
            </a:endParaRPr>
          </a:p>
        </p:txBody>
      </p:sp>
    </p:spTree>
    <p:extLst>
      <p:ext uri="{BB962C8B-B14F-4D97-AF65-F5344CB8AC3E}">
        <p14:creationId xmlns:p14="http://schemas.microsoft.com/office/powerpoint/2010/main" xmlns="" val="1933258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C87262B-6AF1-4960-8BF9-F0C9797B49BE}"/>
              </a:ext>
            </a:extLst>
          </p:cNvPr>
          <p:cNvSpPr>
            <a:spLocks noGrp="1"/>
          </p:cNvSpPr>
          <p:nvPr>
            <p:ph idx="1"/>
          </p:nvPr>
        </p:nvSpPr>
        <p:spPr>
          <a:xfrm>
            <a:off x="684211" y="211668"/>
            <a:ext cx="9873721" cy="6536266"/>
          </a:xfrm>
        </p:spPr>
        <p:txBody>
          <a:bodyPr>
            <a:normAutofit/>
          </a:bodyPr>
          <a:lstStyle/>
          <a:p>
            <a:pPr marL="0" indent="0">
              <a:buNone/>
            </a:pPr>
            <a:endParaRPr lang="en-GB" sz="2000" b="1" dirty="0">
              <a:solidFill>
                <a:schemeClr val="tx1"/>
              </a:solidFill>
            </a:endParaRPr>
          </a:p>
          <a:p>
            <a:pPr marL="0" indent="0">
              <a:buNone/>
            </a:pPr>
            <a:endParaRPr lang="en-GB" b="1" dirty="0">
              <a:solidFill>
                <a:schemeClr val="tx1"/>
              </a:solidFill>
            </a:endParaRPr>
          </a:p>
          <a:p>
            <a:pPr marL="0" indent="0">
              <a:buNone/>
            </a:pPr>
            <a:endParaRPr lang="en-GB" sz="2000" b="1" dirty="0">
              <a:solidFill>
                <a:schemeClr val="tx1"/>
              </a:solidFill>
            </a:endParaRPr>
          </a:p>
          <a:p>
            <a:pPr marL="0" indent="0">
              <a:buNone/>
            </a:pPr>
            <a:endParaRPr lang="en-GB" b="1" dirty="0">
              <a:solidFill>
                <a:schemeClr val="tx1"/>
              </a:solidFill>
            </a:endParaRPr>
          </a:p>
          <a:p>
            <a:pPr marL="0" indent="0">
              <a:buNone/>
            </a:pPr>
            <a:endParaRPr lang="en-GB" sz="2000" b="1" dirty="0">
              <a:solidFill>
                <a:schemeClr val="tx1"/>
              </a:solidFill>
            </a:endParaRPr>
          </a:p>
          <a:p>
            <a:pPr marL="0" indent="0">
              <a:buNone/>
            </a:pPr>
            <a:endParaRPr lang="en-GB" sz="2000" b="1" dirty="0">
              <a:solidFill>
                <a:schemeClr val="tx1"/>
              </a:solidFill>
            </a:endParaRPr>
          </a:p>
          <a:p>
            <a:endParaRPr lang="en-IN" dirty="0"/>
          </a:p>
        </p:txBody>
      </p:sp>
      <p:sp>
        <p:nvSpPr>
          <p:cNvPr id="2" name="TextBox 1">
            <a:extLst>
              <a:ext uri="{FF2B5EF4-FFF2-40B4-BE49-F238E27FC236}">
                <a16:creationId xmlns:a16="http://schemas.microsoft.com/office/drawing/2014/main" xmlns="" id="{E1974929-1867-4157-98BC-3B2D9997E7BE}"/>
              </a:ext>
            </a:extLst>
          </p:cNvPr>
          <p:cNvSpPr txBox="1"/>
          <p:nvPr/>
        </p:nvSpPr>
        <p:spPr>
          <a:xfrm>
            <a:off x="684211" y="296333"/>
            <a:ext cx="9645122" cy="7048083"/>
          </a:xfrm>
          <a:prstGeom prst="rect">
            <a:avLst/>
          </a:prstGeom>
          <a:noFill/>
        </p:spPr>
        <p:txBody>
          <a:bodyPr wrap="square" rtlCol="0">
            <a:spAutoFit/>
          </a:bodyPr>
          <a:lstStyle/>
          <a:p>
            <a:pPr marL="285750" indent="-285750">
              <a:buFont typeface="Wingdings" panose="05000000000000000000" pitchFamily="2" charset="2"/>
              <a:buChar char="Ø"/>
            </a:pPr>
            <a:endParaRPr lang="en-GB" sz="2400" b="0" i="0" dirty="0">
              <a:solidFill>
                <a:schemeClr val="tx1"/>
              </a:solidFill>
              <a:effectLst/>
            </a:endParaRPr>
          </a:p>
          <a:p>
            <a:pPr marL="285750" indent="-285750">
              <a:buFont typeface="Wingdings" panose="05000000000000000000" pitchFamily="2" charset="2"/>
              <a:buChar char="Ø"/>
            </a:pPr>
            <a:r>
              <a:rPr lang="en-GB" sz="2400" b="0" i="0" dirty="0">
                <a:solidFill>
                  <a:schemeClr val="tx1"/>
                </a:solidFill>
                <a:effectLst/>
              </a:rPr>
              <a:t>A systematic review of workplace interventions to prevent low back pain conducted by the University of Sydney’s Christopher G. Mayer has shown that physiotherapy interventions applied to people who work in manual </a:t>
            </a:r>
            <a:r>
              <a:rPr lang="en-GB" sz="2400" b="0" i="0" dirty="0" err="1">
                <a:solidFill>
                  <a:schemeClr val="tx1"/>
                </a:solidFill>
                <a:effectLst/>
              </a:rPr>
              <a:t>labor</a:t>
            </a:r>
            <a:r>
              <a:rPr lang="en-GB" sz="2400" b="0" i="0" dirty="0">
                <a:solidFill>
                  <a:schemeClr val="tx1"/>
                </a:solidFill>
                <a:effectLst/>
              </a:rPr>
              <a:t> settings (e.g., lifting, bending, carrying items) decrease the likelihood of having a back-related injury during their employment. In addition, if the person were to suffer from a back injury, the level of severity is often less and recovery times are shorter.</a:t>
            </a:r>
          </a:p>
          <a:p>
            <a:endParaRPr lang="en-GB" sz="2400" b="0" i="0" dirty="0">
              <a:solidFill>
                <a:schemeClr val="tx1"/>
              </a:solidFill>
              <a:effectLst/>
            </a:endParaRPr>
          </a:p>
          <a:p>
            <a:pPr marL="285750" indent="-285750">
              <a:buFont typeface="Wingdings" panose="05000000000000000000" pitchFamily="2" charset="2"/>
              <a:buChar char="Ø"/>
            </a:pPr>
            <a:r>
              <a:rPr lang="en-GB" sz="2400" b="0" i="0" dirty="0">
                <a:solidFill>
                  <a:schemeClr val="tx1"/>
                </a:solidFill>
                <a:effectLst/>
              </a:rPr>
              <a:t>Many of us work at an office setting with an abundance of screen-time (e.g. computer, tablet, smartphone, television/display), limiting our abilities to move around. This type of confinement can lead to learned-dysfunctional posture and pain or soreness at the end of a long day.</a:t>
            </a:r>
            <a:endParaRPr lang="en-IN" sz="2400" dirty="0">
              <a:solidFill>
                <a:schemeClr val="tx1"/>
              </a:solidFill>
            </a:endParaRPr>
          </a:p>
          <a:p>
            <a:pPr marL="285750" indent="-285750">
              <a:buFont typeface="Wingdings" panose="05000000000000000000" pitchFamily="2" charset="2"/>
              <a:buChar char="Ø"/>
            </a:pPr>
            <a:endParaRPr lang="en-GB" sz="2400" b="0" i="0" dirty="0">
              <a:solidFill>
                <a:schemeClr val="tx1"/>
              </a:solidFill>
              <a:effectLst/>
            </a:endParaRPr>
          </a:p>
          <a:p>
            <a:endParaRPr lang="en-GB" sz="2400" b="0" i="0" dirty="0">
              <a:effectLst/>
              <a:latin typeface="Montserrat" panose="00000500000000000000" pitchFamily="2" charset="0"/>
            </a:endParaRPr>
          </a:p>
          <a:p>
            <a:pPr marL="285750" indent="-285750">
              <a:buFont typeface="Wingdings" panose="05000000000000000000" pitchFamily="2" charset="2"/>
              <a:buChar char="Ø"/>
            </a:pPr>
            <a:endParaRPr lang="en-GB" sz="2000" dirty="0">
              <a:latin typeface="Montserrat" panose="00000500000000000000" pitchFamily="2" charset="0"/>
            </a:endParaRPr>
          </a:p>
        </p:txBody>
      </p:sp>
    </p:spTree>
    <p:extLst>
      <p:ext uri="{BB962C8B-B14F-4D97-AF65-F5344CB8AC3E}">
        <p14:creationId xmlns:p14="http://schemas.microsoft.com/office/powerpoint/2010/main" xmlns="" val="2511582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CDBA830-1E4D-44FC-AFA2-DECEF6106F4E}"/>
              </a:ext>
            </a:extLst>
          </p:cNvPr>
          <p:cNvSpPr>
            <a:spLocks noGrp="1"/>
          </p:cNvSpPr>
          <p:nvPr>
            <p:ph idx="1"/>
          </p:nvPr>
        </p:nvSpPr>
        <p:spPr>
          <a:xfrm>
            <a:off x="684211" y="406400"/>
            <a:ext cx="9763655" cy="6544733"/>
          </a:xfrm>
        </p:spPr>
        <p:txBody>
          <a:bodyPr>
            <a:normAutofit fontScale="85000" lnSpcReduction="10000"/>
          </a:bodyPr>
          <a:lstStyle/>
          <a:p>
            <a:pPr marL="285750" indent="-285750">
              <a:buFont typeface="Wingdings" panose="05000000000000000000" pitchFamily="2" charset="2"/>
              <a:buChar char="Ø"/>
            </a:pPr>
            <a:r>
              <a:rPr lang="en-GB" sz="3100" b="0" i="0" dirty="0">
                <a:solidFill>
                  <a:schemeClr val="tx1"/>
                </a:solidFill>
                <a:effectLst/>
              </a:rPr>
              <a:t>The same study also showed that physiotherapy interventions, including postural correction exercises, biofeedback to specific musculature, manual therapy (e.g., soft tissue massage, cross friction massage), help to prevent strain and injury to neck and shoulder muscles.</a:t>
            </a:r>
            <a:endParaRPr lang="en-GB" sz="3100" dirty="0">
              <a:solidFill>
                <a:schemeClr val="tx1"/>
              </a:solidFill>
            </a:endParaRPr>
          </a:p>
          <a:p>
            <a:pPr marL="285750" indent="-285750">
              <a:buFont typeface="Wingdings" panose="05000000000000000000" pitchFamily="2" charset="2"/>
              <a:buChar char="Ø"/>
            </a:pPr>
            <a:r>
              <a:rPr lang="en-GB" sz="3100" b="0" i="0" dirty="0">
                <a:solidFill>
                  <a:schemeClr val="tx1"/>
                </a:solidFill>
                <a:effectLst/>
              </a:rPr>
              <a:t>Physiotherapy-related warm-up routines and exercises have also been shown to reduce the likelihood of athletics and sports injury occurrence and time-off from injuries after they have occurred.</a:t>
            </a:r>
          </a:p>
          <a:p>
            <a:r>
              <a:rPr lang="en-GB" sz="3100" b="0" i="0" dirty="0">
                <a:solidFill>
                  <a:schemeClr val="tx1"/>
                </a:solidFill>
                <a:effectLst/>
              </a:rPr>
              <a:t>A systematic review by Noel </a:t>
            </a:r>
            <a:r>
              <a:rPr lang="en-GB" sz="3100" b="0" i="0" dirty="0" err="1">
                <a:solidFill>
                  <a:schemeClr val="tx1"/>
                </a:solidFill>
                <a:effectLst/>
              </a:rPr>
              <a:t>Barengo</a:t>
            </a:r>
            <a:r>
              <a:rPr lang="en-GB" sz="3100" b="0" i="0" dirty="0">
                <a:solidFill>
                  <a:schemeClr val="tx1"/>
                </a:solidFill>
                <a:effectLst/>
              </a:rPr>
              <a:t> (2014) from the </a:t>
            </a:r>
            <a:r>
              <a:rPr lang="en-GB" sz="3100" b="0" i="0" dirty="0" err="1">
                <a:solidFill>
                  <a:schemeClr val="tx1"/>
                </a:solidFill>
                <a:effectLst/>
              </a:rPr>
              <a:t>Center</a:t>
            </a:r>
            <a:r>
              <a:rPr lang="en-GB" sz="3100" b="0" i="0" dirty="0">
                <a:solidFill>
                  <a:schemeClr val="tx1"/>
                </a:solidFill>
                <a:effectLst/>
              </a:rPr>
              <a:t> of Studies in Physical Activity Measurements, School of Medicine and Health Sciences, University of Rosario, Bogotá (District of Columbia), shows that the proper application and follow-through of an appropriate warm-up routine can significantly decrease the likelihood of injuries to both male and female athletes.</a:t>
            </a:r>
            <a:endParaRPr lang="en-IN" sz="3100" dirty="0">
              <a:solidFill>
                <a:schemeClr val="tx1"/>
              </a:solidFill>
            </a:endParaRPr>
          </a:p>
          <a:p>
            <a:endParaRPr lang="en-IN" dirty="0"/>
          </a:p>
        </p:txBody>
      </p:sp>
    </p:spTree>
    <p:extLst>
      <p:ext uri="{BB962C8B-B14F-4D97-AF65-F5344CB8AC3E}">
        <p14:creationId xmlns:p14="http://schemas.microsoft.com/office/powerpoint/2010/main" xmlns="" val="2718770590"/>
      </p:ext>
    </p:extLst>
  </p:cSld>
  <p:clrMapOvr>
    <a:masterClrMapping/>
  </p:clrMapOvr>
</p:sld>
</file>

<file path=ppt/theme/theme1.xml><?xml version="1.0" encoding="utf-8"?>
<a:theme xmlns:a="http://schemas.openxmlformats.org/drawingml/2006/main" name="Slice">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322</TotalTime>
  <Words>1051</Words>
  <Application>Microsoft Office PowerPoint</Application>
  <PresentationFormat>Custom</PresentationFormat>
  <Paragraphs>62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Slice</vt:lpstr>
      <vt:lpstr>ROLE OF PHYSIOTHERAPY IN REHABILITATION </vt:lpstr>
      <vt:lpstr>Rehabilitation</vt:lpstr>
      <vt:lpstr>PHYSIOTHERAPIST/physical therapist</vt:lpstr>
      <vt:lpstr>  Where Physiotherapists Work </vt:lpstr>
      <vt:lpstr>Slide 5</vt:lpstr>
      <vt:lpstr>pHysio-therapy specialities</vt:lpstr>
      <vt:lpstr>Slide 7</vt:lpstr>
      <vt:lpstr>Slide 8</vt:lpstr>
      <vt:lpstr>Slide 9</vt:lpstr>
      <vt:lpstr>ROLE OF PHYSIOTHERAPY IN TREATMENT </vt:lpstr>
      <vt:lpstr>Slide 11</vt:lpstr>
      <vt:lpstr>Role of physiotherapy in restoration </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PHYSIOTHERAPY IN REHABILITATION</dc:title>
  <dc:creator>Dr. S Rafat</dc:creator>
  <cp:lastModifiedBy>Hp</cp:lastModifiedBy>
  <cp:revision>6</cp:revision>
  <dcterms:created xsi:type="dcterms:W3CDTF">2022-01-09T01:57:50Z</dcterms:created>
  <dcterms:modified xsi:type="dcterms:W3CDTF">2022-01-12T05:29:42Z</dcterms:modified>
</cp:coreProperties>
</file>