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 id="294" r:id="rId35"/>
    <p:sldId id="281"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ismartrecruit.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Recruitment and selection</a:t>
            </a:r>
            <a:br>
              <a:rPr lang="en-US" dirty="0" smtClean="0"/>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Stages of Recruitment Process</a:t>
            </a:r>
            <a:br>
              <a:rPr lang="en-US" b="1" dirty="0" smtClean="0"/>
            </a:br>
            <a:endParaRPr lang="en-US" dirty="0"/>
          </a:p>
        </p:txBody>
      </p:sp>
      <p:sp>
        <p:nvSpPr>
          <p:cNvPr id="3" name="Content Placeholder 2"/>
          <p:cNvSpPr>
            <a:spLocks noGrp="1"/>
          </p:cNvSpPr>
          <p:nvPr>
            <p:ph idx="1"/>
          </p:nvPr>
        </p:nvSpPr>
        <p:spPr/>
        <p:txBody>
          <a:bodyPr>
            <a:normAutofit/>
          </a:bodyPr>
          <a:lstStyle/>
          <a:p>
            <a:r>
              <a:rPr lang="en-US" b="1" dirty="0" smtClean="0"/>
              <a:t>Here are the 7 recruitment stages that are the primary reason for successful hiring.</a:t>
            </a:r>
          </a:p>
          <a:p>
            <a:pPr>
              <a:buNone/>
            </a:pPr>
            <a:r>
              <a:rPr lang="en-US" b="1" dirty="0" smtClean="0"/>
              <a:t>1.Understanding </a:t>
            </a:r>
            <a:r>
              <a:rPr lang="en-US" b="1" dirty="0" smtClean="0"/>
              <a:t>and analyzing the requirements</a:t>
            </a:r>
          </a:p>
          <a:p>
            <a:pPr>
              <a:buNone/>
            </a:pPr>
            <a:r>
              <a:rPr lang="en-US" b="1" dirty="0" smtClean="0"/>
              <a:t>2.Preparing </a:t>
            </a:r>
            <a:r>
              <a:rPr lang="en-US" b="1" dirty="0" smtClean="0"/>
              <a:t>the job description</a:t>
            </a:r>
          </a:p>
          <a:p>
            <a:pPr>
              <a:buNone/>
            </a:pPr>
            <a:r>
              <a:rPr lang="en-US" b="1" dirty="0" smtClean="0"/>
              <a:t>3.Sourcing</a:t>
            </a:r>
            <a:endParaRPr lang="en-US" b="1" dirty="0" smtClean="0"/>
          </a:p>
          <a:p>
            <a:pPr>
              <a:buNone/>
            </a:pPr>
            <a:r>
              <a:rPr lang="en-US" b="1" dirty="0" smtClean="0"/>
              <a:t>4.</a:t>
            </a:r>
            <a:r>
              <a:rPr lang="en-US" b="1" dirty="0" smtClean="0"/>
              <a:t> Application screening</a:t>
            </a:r>
          </a:p>
          <a:p>
            <a:pPr>
              <a:buNone/>
            </a:pPr>
            <a:r>
              <a:rPr lang="en-US" b="1" dirty="0" smtClean="0"/>
              <a:t>5.Selection</a:t>
            </a:r>
            <a:endParaRPr lang="en-US" b="1" dirty="0" smtClean="0"/>
          </a:p>
          <a:p>
            <a:pPr>
              <a:buNone/>
            </a:pPr>
            <a:r>
              <a:rPr lang="en-US" b="1" dirty="0" smtClean="0"/>
              <a:t>6.Hiring</a:t>
            </a:r>
            <a:endParaRPr lang="en-US" b="1" dirty="0" smtClean="0"/>
          </a:p>
          <a:p>
            <a:pPr>
              <a:buNone/>
            </a:pPr>
            <a:r>
              <a:rPr lang="en-US" b="1" dirty="0" smtClean="0"/>
              <a:t>7.Onboarding</a:t>
            </a:r>
            <a:endParaRPr lang="en-US" b="1"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Understanding and analyzing the requirements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It</a:t>
            </a:r>
            <a:r>
              <a:rPr lang="en-US" b="1" dirty="0" smtClean="0"/>
              <a:t> is to gather the requirements from the client or hiring manager</a:t>
            </a:r>
            <a:r>
              <a:rPr lang="en-US" dirty="0" smtClean="0"/>
              <a:t> and conduct an examination (e.g., gap analysis) to identify what's the best way to meet their job position-related </a:t>
            </a:r>
            <a:r>
              <a:rPr lang="en-US" b="1" dirty="0" smtClean="0"/>
              <a:t>expectations and needs. </a:t>
            </a:r>
          </a:p>
          <a:p>
            <a:r>
              <a:rPr lang="en-US" dirty="0" smtClean="0"/>
              <a:t>If you want to </a:t>
            </a:r>
            <a:r>
              <a:rPr lang="en-US" dirty="0" smtClean="0"/>
              <a:t>ensure that </a:t>
            </a:r>
            <a:r>
              <a:rPr lang="en-US" dirty="0" smtClean="0"/>
              <a:t>you are on the right path, consider what kind of experience, qualifications, and education should that employee have. </a:t>
            </a:r>
            <a:endParaRPr lang="en-US" dirty="0" smtClean="0"/>
          </a:p>
          <a:p>
            <a:r>
              <a:rPr lang="en-US" dirty="0" smtClean="0"/>
              <a:t>Thus</a:t>
            </a:r>
            <a:r>
              <a:rPr lang="en-US" dirty="0" smtClean="0"/>
              <a:t>, think about whether they </a:t>
            </a:r>
            <a:r>
              <a:rPr lang="en-US" b="1" dirty="0" smtClean="0"/>
              <a:t>should be flexible and open to remote work</a:t>
            </a:r>
            <a:r>
              <a:rPr lang="en-US" dirty="0" smtClean="0"/>
              <a:t>, how much will they receive as compensation, and what will they get by working in your company.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Preparing the job description</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smtClean="0"/>
              <a:t>I</a:t>
            </a:r>
            <a:r>
              <a:rPr lang="en-US" dirty="0" smtClean="0"/>
              <a:t>t's </a:t>
            </a:r>
            <a:r>
              <a:rPr lang="en-US" dirty="0" smtClean="0"/>
              <a:t>time to create an engaging and accurate job description that will attract the candidate you need.</a:t>
            </a:r>
          </a:p>
          <a:p>
            <a:r>
              <a:rPr lang="en-US" dirty="0" smtClean="0"/>
              <a:t>Preparing the job description is another stage of the recruitment process. </a:t>
            </a:r>
            <a:r>
              <a:rPr lang="en-US" b="1" dirty="0" smtClean="0"/>
              <a:t>Once you discover all the requirements of an ideal employee such as qualification, experience, skills, etc., forming a good job description for potential candidates is not a hassle.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checklist of the perfect job description: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r>
              <a:rPr lang="en-US" sz="4900" dirty="0" smtClean="0"/>
              <a:t>Company name and detail</a:t>
            </a:r>
            <a:br>
              <a:rPr lang="en-US" sz="4900" dirty="0" smtClean="0"/>
            </a:br>
            <a:r>
              <a:rPr lang="en-US" sz="4900" dirty="0" smtClean="0"/>
              <a:t/>
            </a:r>
            <a:br>
              <a:rPr lang="en-US" sz="4900" dirty="0" smtClean="0"/>
            </a:br>
            <a:endParaRPr lang="en-US" sz="4900" dirty="0" smtClean="0"/>
          </a:p>
          <a:p>
            <a:r>
              <a:rPr lang="en-US" sz="4900" dirty="0" smtClean="0"/>
              <a:t>Type of job/ job title</a:t>
            </a:r>
            <a:br>
              <a:rPr lang="en-US" sz="4900" dirty="0" smtClean="0"/>
            </a:br>
            <a:r>
              <a:rPr lang="en-US" sz="4900" dirty="0" smtClean="0"/>
              <a:t/>
            </a:r>
            <a:br>
              <a:rPr lang="en-US" sz="4900" dirty="0" smtClean="0"/>
            </a:br>
            <a:endParaRPr lang="en-US" sz="4900" dirty="0" smtClean="0"/>
          </a:p>
          <a:p>
            <a:r>
              <a:rPr lang="en-US" sz="4900" dirty="0" smtClean="0"/>
              <a:t>Number of the open position</a:t>
            </a:r>
            <a:br>
              <a:rPr lang="en-US" sz="4900" dirty="0" smtClean="0"/>
            </a:br>
            <a:r>
              <a:rPr lang="en-US" sz="4900" dirty="0" smtClean="0"/>
              <a:t/>
            </a:r>
            <a:br>
              <a:rPr lang="en-US" sz="4900" dirty="0" smtClean="0"/>
            </a:br>
            <a:endParaRPr lang="en-US" sz="4900" dirty="0" smtClean="0"/>
          </a:p>
          <a:p>
            <a:r>
              <a:rPr lang="en-US" sz="4900" dirty="0" smtClean="0"/>
              <a:t>Salary structure</a:t>
            </a:r>
            <a:br>
              <a:rPr lang="en-US" sz="4900" dirty="0" smtClean="0"/>
            </a:br>
            <a:r>
              <a:rPr lang="en-US" sz="4900" dirty="0" smtClean="0"/>
              <a:t/>
            </a:r>
            <a:br>
              <a:rPr lang="en-US" sz="4900" dirty="0" smtClean="0"/>
            </a:br>
            <a:endParaRPr lang="en-US" sz="4900" dirty="0" smtClean="0"/>
          </a:p>
          <a:p>
            <a:r>
              <a:rPr lang="en-US" sz="4900" dirty="0" smtClean="0"/>
              <a:t>Location</a:t>
            </a:r>
            <a:br>
              <a:rPr lang="en-US" sz="4900" dirty="0" smtClean="0"/>
            </a:br>
            <a:r>
              <a:rPr lang="en-US" sz="4900" dirty="0" smtClean="0"/>
              <a:t/>
            </a:r>
            <a:br>
              <a:rPr lang="en-US" sz="4900" dirty="0" smtClean="0"/>
            </a:br>
            <a:endParaRPr lang="en-US" sz="4900" dirty="0" smtClean="0"/>
          </a:p>
          <a:p>
            <a:r>
              <a:rPr lang="en-US" sz="4900" dirty="0" smtClean="0"/>
              <a:t>Duties' description</a:t>
            </a:r>
            <a:br>
              <a:rPr lang="en-US" sz="4900" dirty="0" smtClean="0"/>
            </a:br>
            <a:r>
              <a:rPr lang="en-US" sz="4900" dirty="0" smtClean="0"/>
              <a:t/>
            </a:r>
            <a:br>
              <a:rPr lang="en-US" sz="4900" dirty="0" smtClean="0"/>
            </a:br>
            <a:endParaRPr lang="en-US" sz="4900" dirty="0" smtClean="0"/>
          </a:p>
          <a:p>
            <a:r>
              <a:rPr lang="en-US" sz="4900" dirty="0" smtClean="0"/>
              <a:t>Specific skill, knowledge and experience</a:t>
            </a:r>
            <a:br>
              <a:rPr lang="en-US" sz="4900" dirty="0" smtClean="0"/>
            </a:br>
            <a:r>
              <a:rPr lang="en-US" sz="4900" dirty="0" smtClean="0"/>
              <a:t/>
            </a:r>
            <a:br>
              <a:rPr lang="en-US" sz="4900" dirty="0" smtClean="0"/>
            </a:br>
            <a:endParaRPr lang="en-US" sz="4900" dirty="0" smtClean="0"/>
          </a:p>
          <a:p>
            <a:r>
              <a:rPr lang="en-US" sz="4900" dirty="0" smtClean="0"/>
              <a:t>Additional skills and knowledge that will add advantages</a:t>
            </a:r>
            <a:br>
              <a:rPr lang="en-US" sz="4900" dirty="0" smtClean="0"/>
            </a:br>
            <a:r>
              <a:rPr lang="en-US" sz="4900" dirty="0" smtClean="0"/>
              <a:t/>
            </a:r>
            <a:br>
              <a:rPr lang="en-US" sz="4900" dirty="0" smtClean="0"/>
            </a:br>
            <a:endParaRPr lang="en-US" sz="4900" dirty="0" smtClean="0"/>
          </a:p>
          <a:p>
            <a:r>
              <a:rPr lang="en-US" sz="4900" dirty="0" smtClean="0"/>
              <a:t>Benefit offers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Sourcing</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After creating a compelling and all-encompassing job ad, it's time to start sharing and advertising the job position. Another recruitment step of the full recruitment life cycle process. </a:t>
            </a:r>
            <a:r>
              <a:rPr lang="en-US" b="1" dirty="0" smtClean="0"/>
              <a:t>There are various ways and places for attracting the right candidate, but these are the most frequent forms:</a:t>
            </a:r>
            <a:r>
              <a:rPr lang="en-US" dirty="0" smtClean="0"/>
              <a:t/>
            </a:r>
            <a:br>
              <a:rPr lang="en-US" dirty="0" smtClean="0"/>
            </a:br>
            <a:r>
              <a:rPr lang="en-US" dirty="0" smtClean="0"/>
              <a:t/>
            </a:r>
            <a:br>
              <a:rPr lang="en-US" dirty="0" smtClean="0"/>
            </a:br>
            <a:endParaRPr lang="en-US" dirty="0" smtClean="0"/>
          </a:p>
          <a:p>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Searching the </a:t>
            </a:r>
            <a:r>
              <a:rPr lang="en-US" b="1" dirty="0" smtClean="0"/>
              <a:t>web</a:t>
            </a:r>
            <a:endParaRPr lang="en-US" dirty="0"/>
          </a:p>
        </p:txBody>
      </p:sp>
      <p:sp>
        <p:nvSpPr>
          <p:cNvPr id="3" name="Content Placeholder 2"/>
          <p:cNvSpPr>
            <a:spLocks noGrp="1"/>
          </p:cNvSpPr>
          <p:nvPr>
            <p:ph idx="1"/>
          </p:nvPr>
        </p:nvSpPr>
        <p:spPr/>
        <p:txBody>
          <a:bodyPr/>
          <a:lstStyle/>
          <a:p>
            <a:r>
              <a:rPr lang="en-US" dirty="0" smtClean="0"/>
              <a:t> You don't have to wait for the candidates to come to you. The internet is full of talented people that could fit in your organization. Seek them and try to identify those that reflect similar values and set of skills. Most people would be happy to receive an unexpected job offer. Hence, if you find someone promising, reach out and ask them to apply.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Social media </a:t>
            </a:r>
            <a:r>
              <a:rPr lang="en-US" b="1" dirty="0" smtClean="0"/>
              <a:t>recruiting</a:t>
            </a:r>
            <a:endParaRPr lang="en-US" dirty="0"/>
          </a:p>
        </p:txBody>
      </p:sp>
      <p:sp>
        <p:nvSpPr>
          <p:cNvPr id="3" name="Content Placeholder 2"/>
          <p:cNvSpPr>
            <a:spLocks noGrp="1"/>
          </p:cNvSpPr>
          <p:nvPr>
            <p:ph idx="1"/>
          </p:nvPr>
        </p:nvSpPr>
        <p:spPr/>
        <p:txBody>
          <a:bodyPr/>
          <a:lstStyle/>
          <a:p>
            <a:r>
              <a:rPr lang="en-US" dirty="0" smtClean="0"/>
              <a:t>These </a:t>
            </a:r>
            <a:r>
              <a:rPr lang="en-US" dirty="0" smtClean="0"/>
              <a:t>are the most frequent forms and the best platforms to target </a:t>
            </a:r>
            <a:r>
              <a:rPr lang="en-US" dirty="0" smtClean="0"/>
              <a:t>millennial </a:t>
            </a:r>
            <a:r>
              <a:rPr lang="en-US" dirty="0" smtClean="0"/>
              <a:t>and generation Z. Share the job ad and additional material on LinkedIn, </a:t>
            </a:r>
            <a:r>
              <a:rPr lang="en-US" dirty="0" err="1" smtClean="0"/>
              <a:t>Facebook</a:t>
            </a:r>
            <a:r>
              <a:rPr lang="en-US" dirty="0" smtClean="0"/>
              <a:t>, and </a:t>
            </a:r>
            <a:r>
              <a:rPr lang="en-US" dirty="0" err="1" smtClean="0"/>
              <a:t>Instagram</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Job boards</a:t>
            </a:r>
            <a:endParaRPr lang="en-US" dirty="0"/>
          </a:p>
        </p:txBody>
      </p:sp>
      <p:sp>
        <p:nvSpPr>
          <p:cNvPr id="3" name="Content Placeholder 2"/>
          <p:cNvSpPr>
            <a:spLocks noGrp="1"/>
          </p:cNvSpPr>
          <p:nvPr>
            <p:ph idx="1"/>
          </p:nvPr>
        </p:nvSpPr>
        <p:spPr/>
        <p:txBody>
          <a:bodyPr/>
          <a:lstStyle/>
          <a:p>
            <a:r>
              <a:rPr lang="en-US" dirty="0" smtClean="0"/>
              <a:t> One of the safest and most traditional routes is to share the vacancy on job boards and career websites.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Referrals</a:t>
            </a:r>
            <a:endParaRPr lang="en-US" dirty="0"/>
          </a:p>
        </p:txBody>
      </p:sp>
      <p:sp>
        <p:nvSpPr>
          <p:cNvPr id="3" name="Content Placeholder 2"/>
          <p:cNvSpPr>
            <a:spLocks noGrp="1"/>
          </p:cNvSpPr>
          <p:nvPr>
            <p:ph idx="1"/>
          </p:nvPr>
        </p:nvSpPr>
        <p:spPr/>
        <p:txBody>
          <a:bodyPr/>
          <a:lstStyle/>
          <a:p>
            <a:r>
              <a:rPr lang="en-US" dirty="0" smtClean="0"/>
              <a:t> Another trusted method is to encourage employee referrals because they are the ones who know the best what the company needs and which profiles to target.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In-house </a:t>
            </a:r>
            <a:r>
              <a:rPr lang="en-US" b="1" dirty="0" smtClean="0"/>
              <a:t>recruiting</a:t>
            </a:r>
            <a:endParaRPr lang="en-US" dirty="0"/>
          </a:p>
        </p:txBody>
      </p:sp>
      <p:sp>
        <p:nvSpPr>
          <p:cNvPr id="3" name="Content Placeholder 2"/>
          <p:cNvSpPr>
            <a:spLocks noGrp="1"/>
          </p:cNvSpPr>
          <p:nvPr>
            <p:ph idx="1"/>
          </p:nvPr>
        </p:nvSpPr>
        <p:spPr/>
        <p:txBody>
          <a:bodyPr/>
          <a:lstStyle/>
          <a:p>
            <a:r>
              <a:rPr lang="en-US" dirty="0" smtClean="0"/>
              <a:t> Re-evaluate all the current job positions and employees. The right talent might already be in front of you, but working in a different job position or department. Consider whether training and transfer could be your answer.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dirty="0" smtClean="0"/>
              <a:t>Recruitment involves actively seeking out and advertising to potential candidates and obtaining their interest in the position. Selection refers to the process of determining the best candidate from the pool of applicants.</a:t>
            </a:r>
          </a:p>
          <a:p>
            <a:r>
              <a:rPr lang="en-US" dirty="0" smtClean="0"/>
              <a:t>Recruitment is the process of attracting qualified candidates for a job role and Selection is the process of identifying and selecting the right candidate for that job.</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Application screening</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smtClean="0"/>
              <a:t>of the most time-consuming and demanding stages, screening stands for going through and evaluating all the job applications. While it's challenging, this step is also critical to identifying the best talent, and you need to analyze each resume and cover letter carefully, paying attention to the detail. However, you can also consider using software that will speed up the recruitment process.</a:t>
            </a:r>
          </a:p>
          <a:p>
            <a:r>
              <a:rPr lang="en-US" dirty="0" smtClean="0"/>
              <a:t>As you seek a resume that points to a candidate who would be a perfect fit for the job role, you can also conduct a brief phone interview to weed out incompatible job applicants. That's also a great way to get more insights into who are the persons behind the resumes.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Selection</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Another </a:t>
            </a:r>
            <a:r>
              <a:rPr lang="en-US" dirty="0" smtClean="0"/>
              <a:t>critical stage of the recruitment process, the selection includes conducting thorough interviews with the best talents who passed the screening phase. By now, you should be sure what you are looking for to fill the position and what kind of a candidate will feel the most comfortable in your company, and in return, give the best results.</a:t>
            </a:r>
          </a:p>
          <a:p>
            <a:r>
              <a:rPr lang="en-US" dirty="0" smtClean="0"/>
              <a:t>Ensure that you are ready for this stage of the full recruitment life cycle, that you have prepared questions and that you have a method of getting the answer to all you need to know.</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Hiring</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Hiring </a:t>
            </a:r>
            <a:r>
              <a:rPr lang="en-US" dirty="0" smtClean="0"/>
              <a:t>is another stage of the recruitment process. As you finalize the selection phase, you will probably already have an idea of who is the ideal employee. The final decision comes after going again through all the insights and data. It's recommendable to talk about the decision with other team members and departments. Once you have the decision, it's time to invite the candidate and give an official job offer. </a:t>
            </a:r>
          </a:p>
          <a:p>
            <a:r>
              <a:rPr lang="en-US" dirty="0" smtClean="0"/>
              <a:t>Include all the terms of hiring, including the salary, schedule, working hours, and potential deal-breakers. Be aware that you might have to negotiate these terms, which is why you need to determine beforehand what is non-negotiable.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On boarding</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Make </a:t>
            </a:r>
            <a:r>
              <a:rPr lang="en-US" dirty="0" smtClean="0"/>
              <a:t>sure that you have a good </a:t>
            </a:r>
            <a:r>
              <a:rPr lang="en-US" dirty="0" err="1" smtClean="0"/>
              <a:t>onboarding</a:t>
            </a:r>
            <a:r>
              <a:rPr lang="en-US" dirty="0" smtClean="0"/>
              <a:t> strategy because this is a crucial stage, and it might affect whether the employee will want to continue working in the company. Create an engaging and detailed </a:t>
            </a:r>
            <a:r>
              <a:rPr lang="en-US" dirty="0" err="1" smtClean="0"/>
              <a:t>onboarding</a:t>
            </a:r>
            <a:r>
              <a:rPr lang="en-US" dirty="0" smtClean="0"/>
              <a:t>, with a welcome pack and team introduction.</a:t>
            </a:r>
          </a:p>
          <a:p>
            <a:r>
              <a:rPr lang="en-US" dirty="0" smtClean="0"/>
              <a:t>The outcome of your full recruitment life cycle process should be an employee who feels ready to start working because they have all the necessary information about their job position and the company.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Selection Process</a:t>
            </a:r>
            <a:br>
              <a:rPr lang="en-US" b="1" dirty="0" smtClean="0"/>
            </a:br>
            <a:endParaRPr lang="en-US" dirty="0"/>
          </a:p>
        </p:txBody>
      </p:sp>
      <p:sp>
        <p:nvSpPr>
          <p:cNvPr id="3" name="Content Placeholder 2"/>
          <p:cNvSpPr>
            <a:spLocks noGrp="1"/>
          </p:cNvSpPr>
          <p:nvPr>
            <p:ph idx="1"/>
          </p:nvPr>
        </p:nvSpPr>
        <p:spPr/>
        <p:txBody>
          <a:bodyPr/>
          <a:lstStyle/>
          <a:p>
            <a:r>
              <a:rPr lang="en-US" dirty="0" smtClean="0"/>
              <a:t>Every organization </a:t>
            </a:r>
            <a:r>
              <a:rPr lang="en-US" dirty="0" smtClean="0"/>
              <a:t>creates a selection process because they have their own requirements. Although, the main steps remain the same. So, let’s understand in brief how the selection process works.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Selection Process</a:t>
            </a:r>
            <a:endParaRPr lang="en-US" dirty="0"/>
          </a:p>
        </p:txBody>
      </p:sp>
      <p:pic>
        <p:nvPicPr>
          <p:cNvPr id="1026" name="Picture 2" descr="C:\Users\Hp\Desktop\Capture1-768x621.png"/>
          <p:cNvPicPr>
            <a:picLocks noGrp="1" noChangeAspect="1" noChangeArrowheads="1"/>
          </p:cNvPicPr>
          <p:nvPr>
            <p:ph idx="1"/>
          </p:nvPr>
        </p:nvPicPr>
        <p:blipFill>
          <a:blip r:embed="rId2"/>
          <a:stretch>
            <a:fillRect/>
          </a:stretch>
        </p:blipFill>
        <p:spPr bwMode="auto">
          <a:xfrm>
            <a:off x="1857759" y="1935163"/>
            <a:ext cx="5428482" cy="4389437"/>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Preliminary Interview</a:t>
            </a:r>
            <a:endParaRPr lang="en-US" dirty="0"/>
          </a:p>
        </p:txBody>
      </p:sp>
      <p:sp>
        <p:nvSpPr>
          <p:cNvPr id="3" name="Content Placeholder 2"/>
          <p:cNvSpPr>
            <a:spLocks noGrp="1"/>
          </p:cNvSpPr>
          <p:nvPr>
            <p:ph idx="1"/>
          </p:nvPr>
        </p:nvSpPr>
        <p:spPr/>
        <p:txBody>
          <a:bodyPr/>
          <a:lstStyle/>
          <a:p>
            <a:pPr>
              <a:buNone/>
            </a:pPr>
            <a:r>
              <a:rPr lang="en-US" b="1" dirty="0" smtClean="0"/>
              <a:t> </a:t>
            </a:r>
            <a:endParaRPr lang="en-US" dirty="0" smtClean="0"/>
          </a:p>
          <a:p>
            <a:r>
              <a:rPr lang="en-US" dirty="0" smtClean="0"/>
              <a:t>This is a very general and basic </a:t>
            </a:r>
            <a:r>
              <a:rPr lang="en-US" dirty="0" smtClean="0"/>
              <a:t>interview conducted </a:t>
            </a:r>
            <a:r>
              <a:rPr lang="en-US" dirty="0" smtClean="0"/>
              <a:t>so as to eliminate the candidates who are completely unfit to work in the </a:t>
            </a:r>
            <a:r>
              <a:rPr lang="en-US" dirty="0" smtClean="0"/>
              <a:t>organization. </a:t>
            </a:r>
            <a:r>
              <a:rPr lang="en-US" dirty="0" smtClean="0"/>
              <a:t>This leaves the </a:t>
            </a:r>
            <a:r>
              <a:rPr lang="en-US" dirty="0" smtClean="0"/>
              <a:t>organization </a:t>
            </a:r>
            <a:r>
              <a:rPr lang="en-US" dirty="0" smtClean="0"/>
              <a:t>with a pool of potentially fit employees to fill their vacancies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Receiving Applications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Potential </a:t>
            </a:r>
            <a:r>
              <a:rPr lang="en-US" dirty="0" smtClean="0"/>
              <a:t>employees apply for a job by sending applications to the </a:t>
            </a:r>
            <a:r>
              <a:rPr lang="en-US" dirty="0" smtClean="0"/>
              <a:t>organization. </a:t>
            </a:r>
            <a:r>
              <a:rPr lang="en-US" dirty="0" smtClean="0"/>
              <a:t>The application gives the interviewers information about the candidates like their bio-data, work experience, hobbies and interests.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Screening Applications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Once </a:t>
            </a:r>
            <a:r>
              <a:rPr lang="en-US" dirty="0" smtClean="0"/>
              <a:t>the applications are received, they are screened by a special screening committee who choose candidates from the applications to call for an interview. Applicants may be selected on special criteria like qualifications, work experience etc.</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Employment Tests </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endParaRPr lang="en-US" dirty="0" smtClean="0"/>
          </a:p>
          <a:p>
            <a:r>
              <a:rPr lang="en-US" dirty="0" smtClean="0"/>
              <a:t>Before an </a:t>
            </a:r>
            <a:r>
              <a:rPr lang="en-US" dirty="0" err="1" smtClean="0"/>
              <a:t>organisation</a:t>
            </a:r>
            <a:r>
              <a:rPr lang="en-US" dirty="0" smtClean="0"/>
              <a:t> decides a suitable job for any individual, they have to gauge their talents and skills. This is done through various employment tests like intelligence tests, aptitude tests, proficiency tests, personality tests etc.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cap="all" dirty="0" smtClean="0"/>
              <a:t>WHAT IS THE DIFFERENCE IN RECRUITMENT AND SELECTION?</a:t>
            </a:r>
            <a:br>
              <a:rPr lang="en-US" sz="3200" b="1" cap="all" dirty="0" smtClean="0"/>
            </a:br>
            <a:endParaRPr lang="en-US" sz="3200" dirty="0"/>
          </a:p>
        </p:txBody>
      </p:sp>
      <p:sp>
        <p:nvSpPr>
          <p:cNvPr id="3" name="Content Placeholder 2"/>
          <p:cNvSpPr>
            <a:spLocks noGrp="1"/>
          </p:cNvSpPr>
          <p:nvPr>
            <p:ph idx="1"/>
          </p:nvPr>
        </p:nvSpPr>
        <p:spPr/>
        <p:txBody>
          <a:bodyPr>
            <a:normAutofit/>
          </a:bodyPr>
          <a:lstStyle/>
          <a:p>
            <a:r>
              <a:rPr lang="en-US" dirty="0" smtClean="0"/>
              <a:t>RECRUITMENT AND SELECTION ARE DISTINCT PHASES FOR HIRING PROFESSIONALS.</a:t>
            </a:r>
          </a:p>
          <a:p>
            <a:r>
              <a:rPr lang="en-US" dirty="0" smtClean="0"/>
              <a:t>When it comes to recruitment, the focus is on attracting, selecting, and designing the appropriate candidates for one or more positions within an organization, permanent or temporary.</a:t>
            </a:r>
          </a:p>
          <a:p>
            <a:r>
              <a:rPr lang="en-US" dirty="0" smtClean="0"/>
              <a:t>The selection process aims at conducting interviews and evaluating candidates for a specific job, defined at recruitment, selecting. Finally, an individual for the vacancy, based on predefined criteria.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Employment Interview</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smtClean="0"/>
              <a:t>next step in the selection process is the employee interview. Employment interviews are done to identify a candidate’s skill set and ability to work in an </a:t>
            </a:r>
            <a:r>
              <a:rPr lang="en-US" dirty="0" smtClean="0"/>
              <a:t>organization </a:t>
            </a:r>
            <a:r>
              <a:rPr lang="en-US" dirty="0" smtClean="0"/>
              <a:t>in detail. Purpose of an employment interview is to find out the suitability of the candidate and to give him an idea about the work profile and what is expected of the potential employee. An employment interview is critical for the selection of the right people for the right jobs.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Checking References </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endParaRPr lang="en-US" dirty="0" smtClean="0"/>
          </a:p>
          <a:p>
            <a:r>
              <a:rPr lang="en-US" dirty="0" smtClean="0"/>
              <a:t>The person who gives the reference of a potential employee is also a very important source of information. The referee can provide info about the person’s capabilities, experience in the previous companies and leadership and managerial </a:t>
            </a:r>
            <a:r>
              <a:rPr lang="en-US" dirty="0" smtClean="0"/>
              <a:t>skills.</a:t>
            </a:r>
            <a:r>
              <a:rPr lang="en-US" dirty="0" smtClean="0"/>
              <a:t> </a:t>
            </a:r>
            <a:r>
              <a:rPr lang="en-US" dirty="0" smtClean="0"/>
              <a:t>The </a:t>
            </a:r>
            <a:r>
              <a:rPr lang="en-US" dirty="0" smtClean="0"/>
              <a:t>information provided by the referee is meant to kept confidential with the HR department.</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Medical Examination </a:t>
            </a:r>
            <a:endParaRPr lang="en-US" dirty="0"/>
          </a:p>
        </p:txBody>
      </p:sp>
      <p:sp>
        <p:nvSpPr>
          <p:cNvPr id="3" name="Content Placeholder 2"/>
          <p:cNvSpPr>
            <a:spLocks noGrp="1"/>
          </p:cNvSpPr>
          <p:nvPr>
            <p:ph idx="1"/>
          </p:nvPr>
        </p:nvSpPr>
        <p:spPr/>
        <p:txBody>
          <a:bodyPr>
            <a:normAutofit/>
          </a:bodyPr>
          <a:lstStyle/>
          <a:p>
            <a:pPr>
              <a:buNone/>
            </a:pPr>
            <a:r>
              <a:rPr lang="en-US" b="1" dirty="0" smtClean="0"/>
              <a:t> </a:t>
            </a:r>
            <a:endParaRPr lang="en-US" dirty="0" smtClean="0"/>
          </a:p>
          <a:p>
            <a:r>
              <a:rPr lang="en-US" dirty="0" smtClean="0"/>
              <a:t>The medical exam is also a very important step in the selection process. Medical exams help the employers know if any of the potential candidates are physically and mentally fit to perform their duties in their jobs. A good system of medical checkups ensures that the employee standards of health are higher and there are fewer cases of absenteeism, accidents and employee turnover.</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Final Selection and Appointment Letter </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a:t>
            </a:r>
            <a:endParaRPr lang="en-US" dirty="0" smtClean="0"/>
          </a:p>
          <a:p>
            <a:r>
              <a:rPr lang="en-US" dirty="0" smtClean="0"/>
              <a:t>This is the final step in the selection process. After the candidate has successfully passed all written tests, interviews and medical examination, the employee is sent or emailed an appointment letter, confirming his selection to the job. The appointment letter contains all the details of the job like working hours, salary, leave allowance etc. Often, employees are hired on a conditional basis where they are hired permanently after the employees are satisfied with their performance.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Importance of the Selection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Proper </a:t>
            </a:r>
            <a:r>
              <a:rPr lang="en-US" dirty="0" smtClean="0"/>
              <a:t>selection and placement of employees lead to growth and development of the company. The company can similarly, only be as good as the capabilities of its employees.</a:t>
            </a:r>
          </a:p>
          <a:p>
            <a:r>
              <a:rPr lang="en-US" dirty="0" smtClean="0"/>
              <a:t>The hiring of talented and skilled employees results in the swift achievement of company goals.</a:t>
            </a:r>
          </a:p>
          <a:p>
            <a:r>
              <a:rPr lang="en-US" dirty="0" smtClean="0"/>
              <a:t>Industrial accidents will drastically reduce in numbers when the right technical staff is employed for the right jobs.</a:t>
            </a:r>
          </a:p>
          <a:p>
            <a:r>
              <a:rPr lang="en-US" dirty="0" smtClean="0"/>
              <a:t>When people get jobs they are good at, it creates a sense of satisfaction with them and thus their work efficiency and quality improves.</a:t>
            </a:r>
          </a:p>
          <a:p>
            <a:r>
              <a:rPr lang="en-US" dirty="0" smtClean="0"/>
              <a:t>People who are satisfied with their jobs often tend to have high morale and motivation to perform better.</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Amit</a:t>
            </a:r>
            <a:r>
              <a:rPr lang="en-US" dirty="0" smtClean="0"/>
              <a:t> </a:t>
            </a:r>
            <a:r>
              <a:rPr lang="en-US" dirty="0" err="1" smtClean="0"/>
              <a:t>Ghodasara</a:t>
            </a:r>
            <a:r>
              <a:rPr lang="en-US" dirty="0" smtClean="0"/>
              <a:t>, Full Recruitment Life Cycle: 7 Stages of Recruitment Process. </a:t>
            </a:r>
            <a:r>
              <a:rPr lang="en-US" dirty="0" smtClean="0">
                <a:hlinkClick r:id="rId2"/>
              </a:rPr>
              <a:t>https://www.ismartrecruit.com/</a:t>
            </a:r>
            <a:endParaRPr lang="en-US" dirty="0" smtClean="0"/>
          </a:p>
          <a:p>
            <a:r>
              <a:rPr lang="en-US" dirty="0" smtClean="0"/>
              <a:t>Tanya </a:t>
            </a:r>
            <a:r>
              <a:rPr lang="en-US" dirty="0" err="1" smtClean="0"/>
              <a:t>Lesiuk</a:t>
            </a:r>
            <a:r>
              <a:rPr lang="en-US" dirty="0" smtClean="0"/>
              <a:t>, Recruitment &amp; Selection: Optimize Your Hiring Process. November 17, 2021</a:t>
            </a:r>
          </a:p>
          <a:p>
            <a:pPr fontAlgn="base"/>
            <a:r>
              <a:rPr lang="en-US" cap="all" dirty="0" smtClean="0"/>
              <a:t>RECRUITMENT AND SELECTION: WHAT IT IS, STEPS, STRATEGIES, AND TECHNIQUES. https://</a:t>
            </a:r>
            <a:r>
              <a:rPr lang="en-US" cap="all" dirty="0" err="1" smtClean="0"/>
              <a:t>articles.jobconvo.com</a:t>
            </a:r>
            <a:r>
              <a:rPr lang="en-US" cap="all" dirty="0" smtClean="0"/>
              <a:t>/</a:t>
            </a:r>
            <a:r>
              <a:rPr lang="en-US" dirty="0" err="1" smtClean="0"/>
              <a:t>Não</a:t>
            </a:r>
            <a:r>
              <a:rPr lang="en-US" dirty="0" smtClean="0"/>
              <a:t> </a:t>
            </a:r>
            <a:r>
              <a:rPr lang="en-US" dirty="0" err="1" smtClean="0"/>
              <a:t>categorizado</a:t>
            </a:r>
            <a:r>
              <a:rPr lang="en-US" dirty="0" smtClean="0"/>
              <a:t> </a:t>
            </a:r>
          </a:p>
          <a:p>
            <a:pPr fontAlgn="base"/>
            <a:r>
              <a:rPr lang="en-US" dirty="0" smtClean="0"/>
              <a:t>Recruitment and selection – The most important HR function. empxtrack.com/blog. June 11, 2013</a:t>
            </a:r>
          </a:p>
          <a:p>
            <a:r>
              <a:rPr lang="en-US" dirty="0" smtClean="0"/>
              <a:t>Selection Process. https://www.toppr.com/guides</a:t>
            </a:r>
          </a:p>
          <a:p>
            <a:r>
              <a:rPr lang="en-US" dirty="0" smtClean="0"/>
              <a:t/>
            </a:r>
            <a:br>
              <a:rPr lang="en-US" dirty="0" smtClean="0"/>
            </a:br>
            <a:endParaRPr lang="en-US" b="1"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ctr">
              <a:buNone/>
            </a:pPr>
            <a:r>
              <a:rPr lang="en-US" sz="9600" dirty="0" smtClean="0"/>
              <a:t>Thank You</a:t>
            </a:r>
            <a:endParaRPr lang="en-US" sz="9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cap="all" dirty="0" smtClean="0"/>
              <a:t>TYPES OF RECRUITMENT AND SELECTION?</a:t>
            </a:r>
            <a:r>
              <a:rPr lang="en-US" b="1" cap="all" dirty="0" smtClean="0"/>
              <a:t>  </a:t>
            </a:r>
            <a:br>
              <a:rPr lang="en-US" b="1" cap="all" dirty="0" smtClean="0"/>
            </a:br>
            <a:endParaRPr lang="en-US" dirty="0"/>
          </a:p>
        </p:txBody>
      </p:sp>
      <p:sp>
        <p:nvSpPr>
          <p:cNvPr id="3" name="Content Placeholder 2"/>
          <p:cNvSpPr>
            <a:spLocks noGrp="1"/>
          </p:cNvSpPr>
          <p:nvPr>
            <p:ph idx="1"/>
          </p:nvPr>
        </p:nvSpPr>
        <p:spPr/>
        <p:txBody>
          <a:bodyPr/>
          <a:lstStyle/>
          <a:p>
            <a:r>
              <a:rPr lang="en-US" b="1" cap="all" dirty="0" smtClean="0"/>
              <a:t>INTERNAL RECRUITMENT</a:t>
            </a:r>
          </a:p>
          <a:p>
            <a:r>
              <a:rPr lang="en-US" b="1" cap="all" dirty="0" smtClean="0"/>
              <a:t>EXTERNAL RECRUITMENT</a:t>
            </a:r>
          </a:p>
          <a:p>
            <a:r>
              <a:rPr lang="en-US" b="1" cap="all" dirty="0" smtClean="0"/>
              <a:t>MIXED RECRUITMENT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cap="all" dirty="0" smtClean="0"/>
              <a:t>WHICH COMES RECRUITMENT OR SELECTION FIRST?</a:t>
            </a:r>
            <a:br>
              <a:rPr lang="en-US" sz="3200" b="1" cap="all" dirty="0" smtClean="0"/>
            </a:br>
            <a:endParaRPr lang="en-US" sz="3200" dirty="0"/>
          </a:p>
        </p:txBody>
      </p:sp>
      <p:sp>
        <p:nvSpPr>
          <p:cNvPr id="3" name="Content Placeholder 2"/>
          <p:cNvSpPr>
            <a:spLocks noGrp="1"/>
          </p:cNvSpPr>
          <p:nvPr>
            <p:ph idx="1"/>
          </p:nvPr>
        </p:nvSpPr>
        <p:spPr/>
        <p:txBody>
          <a:bodyPr>
            <a:normAutofit/>
          </a:bodyPr>
          <a:lstStyle/>
          <a:p>
            <a:pPr fontAlgn="base"/>
            <a:r>
              <a:rPr lang="en-US" dirty="0" smtClean="0"/>
              <a:t>Recruitment and selection are different processes. First is the recruitment that has as its premise: Attraction, selection and design of the appropriate candidates for the selection phase. </a:t>
            </a:r>
            <a:endParaRPr lang="en-US" dirty="0" smtClean="0"/>
          </a:p>
          <a:p>
            <a:pPr fontAlgn="base"/>
            <a:r>
              <a:rPr lang="en-US" dirty="0" smtClean="0"/>
              <a:t>Then </a:t>
            </a:r>
            <a:r>
              <a:rPr lang="en-US" dirty="0" smtClean="0"/>
              <a:t>the selection is made, which aims to conduct the interviews and evaluate the candidates, in order to select an individual for the job.</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INTERNAL RECRUITMENT</a:t>
            </a:r>
            <a:br>
              <a:rPr lang="en-US" b="1" cap="all"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Internal recruitment methods </a:t>
            </a:r>
            <a:r>
              <a:rPr lang="en-US" dirty="0" smtClean="0"/>
              <a:t>include  </a:t>
            </a:r>
            <a:r>
              <a:rPr lang="en-US" dirty="0" smtClean="0"/>
              <a:t>opening position changes, distributing announcements within the organization, searching the organizational database for the relationship of skills required to perform the job, to match the competencies held by current employees. This recruitment and selection method explores internal sources, filling positions and encouraging promotions.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EXTERNAL RECRUITMENT</a:t>
            </a:r>
            <a:br>
              <a:rPr lang="en-US" b="1" cap="all" dirty="0" smtClean="0"/>
            </a:br>
            <a:endParaRPr lang="en-US" dirty="0"/>
          </a:p>
        </p:txBody>
      </p:sp>
      <p:sp>
        <p:nvSpPr>
          <p:cNvPr id="3" name="Content Placeholder 2"/>
          <p:cNvSpPr>
            <a:spLocks noGrp="1"/>
          </p:cNvSpPr>
          <p:nvPr>
            <p:ph idx="1"/>
          </p:nvPr>
        </p:nvSpPr>
        <p:spPr/>
        <p:txBody>
          <a:bodyPr/>
          <a:lstStyle/>
          <a:p>
            <a:pPr fontAlgn="base"/>
            <a:r>
              <a:rPr lang="en-US" dirty="0" smtClean="0"/>
              <a:t>External recruitment is when an organization looks to fill vacancies from applicants outside of the company.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MIXED RECRUITMENT</a:t>
            </a:r>
            <a:br>
              <a:rPr lang="en-US" b="1" cap="all" dirty="0" smtClean="0"/>
            </a:br>
            <a:endParaRPr lang="en-US" dirty="0"/>
          </a:p>
        </p:txBody>
      </p:sp>
      <p:sp>
        <p:nvSpPr>
          <p:cNvPr id="3" name="Content Placeholder 2"/>
          <p:cNvSpPr>
            <a:spLocks noGrp="1"/>
          </p:cNvSpPr>
          <p:nvPr>
            <p:ph idx="1"/>
          </p:nvPr>
        </p:nvSpPr>
        <p:spPr/>
        <p:txBody>
          <a:bodyPr/>
          <a:lstStyle/>
          <a:p>
            <a:pPr fontAlgn="base"/>
            <a:r>
              <a:rPr lang="en-US" dirty="0" smtClean="0"/>
              <a:t>Mixed recruitment is the combination of external and internal procedures. It is made in a way that can reconcile   the interest in filling the vacancy and the appreciation of the company’s talents.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RECRUITMENT PROCESS</a:t>
            </a:r>
            <a:br>
              <a:rPr lang="en-US" b="1" cap="all" dirty="0" smtClean="0"/>
            </a:br>
            <a:endParaRPr lang="en-US" dirty="0"/>
          </a:p>
        </p:txBody>
      </p:sp>
      <p:sp>
        <p:nvSpPr>
          <p:cNvPr id="3" name="Content Placeholder 2"/>
          <p:cNvSpPr>
            <a:spLocks noGrp="1"/>
          </p:cNvSpPr>
          <p:nvPr>
            <p:ph idx="1"/>
          </p:nvPr>
        </p:nvSpPr>
        <p:spPr/>
        <p:txBody>
          <a:bodyPr>
            <a:normAutofit/>
          </a:bodyPr>
          <a:lstStyle/>
          <a:p>
            <a:r>
              <a:rPr lang="en-US" b="1" dirty="0" smtClean="0"/>
              <a:t>Who Conduct the Stages of Recruitment Process?</a:t>
            </a:r>
          </a:p>
          <a:p>
            <a:r>
              <a:rPr lang="en-US" dirty="0" smtClean="0"/>
              <a:t>Within the small companies, it's usually a department head or managers who have the responsibility for the full recruitment life cycle. </a:t>
            </a:r>
          </a:p>
          <a:p>
            <a:r>
              <a:rPr lang="en-US" dirty="0" smtClean="0"/>
              <a:t>Large organizations often put in charge of </a:t>
            </a:r>
            <a:r>
              <a:rPr lang="en-US" b="1" dirty="0" smtClean="0"/>
              <a:t>people from the HR department</a:t>
            </a:r>
            <a:r>
              <a:rPr lang="en-US" dirty="0" smtClean="0"/>
              <a:t>. Thus, some world-renewed corporations have independent HR divisions that take care of each stage of the recruitment process.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891</Words>
  <Application>Microsoft Office PowerPoint</Application>
  <PresentationFormat>On-screen Show (4:3)</PresentationFormat>
  <Paragraphs>115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Recruitment and selection </vt:lpstr>
      <vt:lpstr>Definition</vt:lpstr>
      <vt:lpstr>WHAT IS THE DIFFERENCE IN RECRUITMENT AND SELECTION? </vt:lpstr>
      <vt:lpstr>TYPES OF RECRUITMENT AND SELECTION?   </vt:lpstr>
      <vt:lpstr>WHICH COMES RECRUITMENT OR SELECTION FIRST? </vt:lpstr>
      <vt:lpstr>INTERNAL RECRUITMENT </vt:lpstr>
      <vt:lpstr>EXTERNAL RECRUITMENT </vt:lpstr>
      <vt:lpstr>MIXED RECRUITMENT </vt:lpstr>
      <vt:lpstr>RECRUITMENT PROCESS </vt:lpstr>
      <vt:lpstr>The Stages of Recruitment Process </vt:lpstr>
      <vt:lpstr>Understanding and analyzing the requirements </vt:lpstr>
      <vt:lpstr> Preparing the job description </vt:lpstr>
      <vt:lpstr>The checklist of the perfect job description: </vt:lpstr>
      <vt:lpstr>Sourcing </vt:lpstr>
      <vt:lpstr>Searching the web</vt:lpstr>
      <vt:lpstr>Social media recruiting</vt:lpstr>
      <vt:lpstr>Job boards</vt:lpstr>
      <vt:lpstr>Referrals</vt:lpstr>
      <vt:lpstr>In-house recruiting</vt:lpstr>
      <vt:lpstr>Application screening </vt:lpstr>
      <vt:lpstr>Selection </vt:lpstr>
      <vt:lpstr>Hiring </vt:lpstr>
      <vt:lpstr>On boarding </vt:lpstr>
      <vt:lpstr>Selection Process </vt:lpstr>
      <vt:lpstr>Selection Process</vt:lpstr>
      <vt:lpstr>Preliminary Interview</vt:lpstr>
      <vt:lpstr>Receiving Applications  </vt:lpstr>
      <vt:lpstr>Screening Applications  </vt:lpstr>
      <vt:lpstr>Employment Tests </vt:lpstr>
      <vt:lpstr>Employment Interview </vt:lpstr>
      <vt:lpstr>Checking References </vt:lpstr>
      <vt:lpstr>Medical Examination </vt:lpstr>
      <vt:lpstr>Final Selection and Appointment Letter </vt:lpstr>
      <vt:lpstr>Importance of the Selection Process </vt:lpstr>
      <vt:lpstr>Refrences</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 and selection </dc:title>
  <dc:creator>Hp</dc:creator>
  <cp:lastModifiedBy>Hp</cp:lastModifiedBy>
  <cp:revision>3</cp:revision>
  <dcterms:created xsi:type="dcterms:W3CDTF">2006-08-16T00:00:00Z</dcterms:created>
  <dcterms:modified xsi:type="dcterms:W3CDTF">2022-02-11T06:07:56Z</dcterms:modified>
</cp:coreProperties>
</file>