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256" r:id="rId2"/>
    <p:sldId id="297" r:id="rId3"/>
    <p:sldId id="317" r:id="rId4"/>
    <p:sldId id="298" r:id="rId5"/>
    <p:sldId id="299" r:id="rId6"/>
    <p:sldId id="306" r:id="rId7"/>
    <p:sldId id="310" r:id="rId8"/>
    <p:sldId id="311" r:id="rId9"/>
    <p:sldId id="312" r:id="rId10"/>
    <p:sldId id="313" r:id="rId11"/>
    <p:sldId id="315" r:id="rId12"/>
    <p:sldId id="316" r:id="rId13"/>
    <p:sldId id="314" r:id="rId14"/>
    <p:sldId id="300" r:id="rId15"/>
    <p:sldId id="301" r:id="rId16"/>
    <p:sldId id="302" r:id="rId17"/>
    <p:sldId id="303" r:id="rId18"/>
    <p:sldId id="304" r:id="rId19"/>
    <p:sldId id="305" r:id="rId20"/>
    <p:sldId id="261" r:id="rId21"/>
    <p:sldId id="262" r:id="rId22"/>
    <p:sldId id="263" r:id="rId23"/>
    <p:sldId id="265" r:id="rId24"/>
    <p:sldId id="296" r:id="rId25"/>
    <p:sldId id="308" r:id="rId26"/>
    <p:sldId id="266" r:id="rId27"/>
    <p:sldId id="267" r:id="rId28"/>
    <p:sldId id="268" r:id="rId29"/>
    <p:sldId id="269" r:id="rId30"/>
    <p:sldId id="271" r:id="rId31"/>
    <p:sldId id="272" r:id="rId32"/>
    <p:sldId id="273" r:id="rId33"/>
    <p:sldId id="274" r:id="rId34"/>
    <p:sldId id="294" r:id="rId35"/>
    <p:sldId id="277" r:id="rId36"/>
    <p:sldId id="278" r:id="rId37"/>
    <p:sldId id="279" r:id="rId38"/>
    <p:sldId id="280" r:id="rId39"/>
    <p:sldId id="281" r:id="rId40"/>
    <p:sldId id="282" r:id="rId41"/>
    <p:sldId id="295" r:id="rId42"/>
  </p:sldIdLst>
  <p:sldSz cx="9144000" cy="6858000" type="screen4x3"/>
  <p:notesSz cx="9144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457200"/>
          </a:xfrm>
          <a:prstGeom prst="rect">
            <a:avLst/>
          </a:prstGeom>
        </p:spPr>
        <p:txBody>
          <a:bodyPr vert="horz" lIns="91440" tIns="45720" rIns="91440" bIns="45720" rtlCol="0"/>
          <a:lstStyle>
            <a:lvl1pPr algn="r">
              <a:defRPr sz="1200"/>
            </a:lvl1pPr>
          </a:lstStyle>
          <a:p>
            <a:fld id="{84381530-67F6-4932-A680-4E59F42D4B34}" type="datetimeFigureOut">
              <a:rPr lang="en-US" smtClean="0"/>
              <a:pPr/>
              <a:t>1/20/2022</a:t>
            </a:fld>
            <a:endParaRPr lang="en-US"/>
          </a:p>
        </p:txBody>
      </p:sp>
      <p:sp>
        <p:nvSpPr>
          <p:cNvPr id="4" name="Slide Image Placeholder 3"/>
          <p:cNvSpPr>
            <a:spLocks noGrp="1" noRot="1" noChangeAspect="1"/>
          </p:cNvSpPr>
          <p:nvPr>
            <p:ph type="sldImg" idx="2"/>
          </p:nvPr>
        </p:nvSpPr>
        <p:spPr>
          <a:xfrm>
            <a:off x="2286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4343400"/>
            <a:ext cx="73152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39624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8685213"/>
            <a:ext cx="3962400" cy="457200"/>
          </a:xfrm>
          <a:prstGeom prst="rect">
            <a:avLst/>
          </a:prstGeom>
        </p:spPr>
        <p:txBody>
          <a:bodyPr vert="horz" lIns="91440" tIns="45720" rIns="91440" bIns="45720" rtlCol="0" anchor="b"/>
          <a:lstStyle>
            <a:lvl1pPr algn="r">
              <a:defRPr sz="1200"/>
            </a:lvl1pPr>
          </a:lstStyle>
          <a:p>
            <a:fld id="{B8338B9B-35AB-48AB-AD47-2ACC9595BEC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miter lim="800000"/>
            <a:headEnd/>
            <a:tailEnd/>
          </a:ln>
        </p:spPr>
        <p:txBody>
          <a:bodyPr/>
          <a:lstStyle/>
          <a:p>
            <a:fld id="{79E2D46D-8A31-4301-885E-209807DD5C39}" type="slidenum">
              <a:rPr lang="en-US" altLang="en-US"/>
              <a:pPr/>
              <a:t>14</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miter lim="800000"/>
            <a:headEnd/>
            <a:tailEnd/>
          </a:ln>
        </p:spPr>
        <p:txBody>
          <a:bodyPr/>
          <a:lstStyle/>
          <a:p>
            <a:fld id="{8FDF2719-AECB-44C2-B143-4B6AB8728946}" type="slidenum">
              <a:rPr lang="en-US" altLang="en-US"/>
              <a:pPr/>
              <a:t>15</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miter lim="800000"/>
            <a:headEnd/>
            <a:tailEnd/>
          </a:ln>
        </p:spPr>
        <p:txBody>
          <a:bodyPr/>
          <a:lstStyle/>
          <a:p>
            <a:fld id="{17093A73-2CE2-4D39-8240-0EDB31EF7E87}" type="slidenum">
              <a:rPr lang="en-US" altLang="en-US"/>
              <a:pPr/>
              <a:t>16</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miter lim="800000"/>
            <a:headEnd/>
            <a:tailEnd/>
          </a:ln>
        </p:spPr>
        <p:txBody>
          <a:bodyPr/>
          <a:lstStyle/>
          <a:p>
            <a:fld id="{A54DD45D-609B-4D3B-91B2-31FBE6EB568E}" type="slidenum">
              <a:rPr lang="en-US" altLang="en-US"/>
              <a:pPr/>
              <a:t>17</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miter lim="800000"/>
            <a:headEnd/>
            <a:tailEnd/>
          </a:ln>
        </p:spPr>
        <p:txBody>
          <a:bodyPr/>
          <a:lstStyle/>
          <a:p>
            <a:fld id="{3745E578-D6B0-4758-959C-DFB8EFBDAFF4}" type="slidenum">
              <a:rPr lang="en-US" altLang="en-US"/>
              <a:pPr/>
              <a:t>18</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miter lim="800000"/>
            <a:headEnd/>
            <a:tailEnd/>
          </a:ln>
        </p:spPr>
        <p:txBody>
          <a:bodyPr/>
          <a:lstStyle/>
          <a:p>
            <a:fld id="{7D4887FF-BFCA-4ACD-938C-C24D9CC7430B}" type="slidenum">
              <a:rPr lang="en-US" altLang="en-US"/>
              <a:pPr/>
              <a:t>19</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35941" y="505300"/>
            <a:ext cx="8072119" cy="492443"/>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2880360"/>
            <a:ext cx="640080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1/20/2022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2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1/20/2022</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sz="half" idx="2"/>
          </p:nvPr>
        </p:nvSpPr>
        <p:spPr>
          <a:xfrm>
            <a:off x="610362" y="1143571"/>
            <a:ext cx="3505200" cy="492443"/>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sz="half" idx="3"/>
          </p:nvPr>
        </p:nvSpPr>
        <p:spPr>
          <a:xfrm>
            <a:off x="4572761" y="1143571"/>
            <a:ext cx="3581400" cy="492443"/>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1/20/2022</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1/20/2022</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1/20/2022</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bg object 16"/>
          <p:cNvSpPr/>
          <p:nvPr/>
        </p:nvSpPr>
        <p:spPr>
          <a:xfrm>
            <a:off x="8763761" y="571"/>
            <a:ext cx="0" cy="5143500"/>
          </a:xfrm>
          <a:custGeom>
            <a:avLst/>
            <a:gdLst/>
            <a:ahLst/>
            <a:cxnLst/>
            <a:rect l="l" t="t" r="r" b="b"/>
            <a:pathLst>
              <a:path h="6858000">
                <a:moveTo>
                  <a:pt x="0" y="0"/>
                </a:moveTo>
                <a:lnTo>
                  <a:pt x="0" y="6857999"/>
                </a:lnTo>
              </a:path>
            </a:pathLst>
          </a:custGeom>
          <a:ln w="38100">
            <a:solidFill>
              <a:srgbClr val="FDC3AD"/>
            </a:solidFill>
          </a:ln>
        </p:spPr>
        <p:txBody>
          <a:bodyPr wrap="square" lIns="0" tIns="0" rIns="0" bIns="0" rtlCol="0"/>
          <a:lstStyle/>
          <a:p>
            <a:endParaRPr dirty="0"/>
          </a:p>
        </p:txBody>
      </p:sp>
      <p:sp>
        <p:nvSpPr>
          <p:cNvPr id="17" name="bg object 17"/>
          <p:cNvSpPr/>
          <p:nvPr/>
        </p:nvSpPr>
        <p:spPr>
          <a:xfrm>
            <a:off x="8156447" y="4286250"/>
            <a:ext cx="548640" cy="411480"/>
          </a:xfrm>
          <a:custGeom>
            <a:avLst/>
            <a:gdLst/>
            <a:ahLst/>
            <a:cxnLst/>
            <a:rect l="l" t="t" r="r" b="b"/>
            <a:pathLst>
              <a:path w="548640" h="548639">
                <a:moveTo>
                  <a:pt x="274320" y="0"/>
                </a:moveTo>
                <a:lnTo>
                  <a:pt x="225008" y="4419"/>
                </a:lnTo>
                <a:lnTo>
                  <a:pt x="178597" y="17162"/>
                </a:lnTo>
                <a:lnTo>
                  <a:pt x="135861" y="37453"/>
                </a:lnTo>
                <a:lnTo>
                  <a:pt x="97575" y="64518"/>
                </a:lnTo>
                <a:lnTo>
                  <a:pt x="64513" y="97580"/>
                </a:lnTo>
                <a:lnTo>
                  <a:pt x="37450" y="135867"/>
                </a:lnTo>
                <a:lnTo>
                  <a:pt x="17161" y="178602"/>
                </a:lnTo>
                <a:lnTo>
                  <a:pt x="4419" y="225011"/>
                </a:lnTo>
                <a:lnTo>
                  <a:pt x="0" y="274319"/>
                </a:lnTo>
                <a:lnTo>
                  <a:pt x="4419" y="323628"/>
                </a:lnTo>
                <a:lnTo>
                  <a:pt x="17161" y="370037"/>
                </a:lnTo>
                <a:lnTo>
                  <a:pt x="37450" y="412772"/>
                </a:lnTo>
                <a:lnTo>
                  <a:pt x="64513" y="451059"/>
                </a:lnTo>
                <a:lnTo>
                  <a:pt x="97575" y="484121"/>
                </a:lnTo>
                <a:lnTo>
                  <a:pt x="135861" y="511186"/>
                </a:lnTo>
                <a:lnTo>
                  <a:pt x="178597" y="531477"/>
                </a:lnTo>
                <a:lnTo>
                  <a:pt x="225008" y="544220"/>
                </a:lnTo>
                <a:lnTo>
                  <a:pt x="274320" y="548640"/>
                </a:lnTo>
                <a:lnTo>
                  <a:pt x="323631" y="544220"/>
                </a:lnTo>
                <a:lnTo>
                  <a:pt x="370042" y="531477"/>
                </a:lnTo>
                <a:lnTo>
                  <a:pt x="412778" y="511186"/>
                </a:lnTo>
                <a:lnTo>
                  <a:pt x="451064" y="484121"/>
                </a:lnTo>
                <a:lnTo>
                  <a:pt x="484126" y="451059"/>
                </a:lnTo>
                <a:lnTo>
                  <a:pt x="511189" y="412772"/>
                </a:lnTo>
                <a:lnTo>
                  <a:pt x="531478" y="370037"/>
                </a:lnTo>
                <a:lnTo>
                  <a:pt x="544220" y="323628"/>
                </a:lnTo>
                <a:lnTo>
                  <a:pt x="548640" y="274319"/>
                </a:lnTo>
                <a:lnTo>
                  <a:pt x="544220" y="225011"/>
                </a:lnTo>
                <a:lnTo>
                  <a:pt x="531478" y="178602"/>
                </a:lnTo>
                <a:lnTo>
                  <a:pt x="511189" y="135867"/>
                </a:lnTo>
                <a:lnTo>
                  <a:pt x="484126" y="97580"/>
                </a:lnTo>
                <a:lnTo>
                  <a:pt x="451064" y="64518"/>
                </a:lnTo>
                <a:lnTo>
                  <a:pt x="412778" y="37453"/>
                </a:lnTo>
                <a:lnTo>
                  <a:pt x="370042" y="17162"/>
                </a:lnTo>
                <a:lnTo>
                  <a:pt x="323631" y="4419"/>
                </a:lnTo>
                <a:lnTo>
                  <a:pt x="274320" y="0"/>
                </a:lnTo>
                <a:close/>
              </a:path>
            </a:pathLst>
          </a:custGeom>
          <a:solidFill>
            <a:srgbClr val="FD8537"/>
          </a:solidFill>
        </p:spPr>
        <p:txBody>
          <a:bodyPr wrap="square" lIns="0" tIns="0" rIns="0" bIns="0" rtlCol="0"/>
          <a:lstStyle/>
          <a:p>
            <a:endParaRPr dirty="0"/>
          </a:p>
        </p:txBody>
      </p:sp>
      <p:sp>
        <p:nvSpPr>
          <p:cNvPr id="18" name="bg object 18"/>
          <p:cNvSpPr/>
          <p:nvPr/>
        </p:nvSpPr>
        <p:spPr>
          <a:xfrm>
            <a:off x="47232" y="0"/>
            <a:ext cx="58419" cy="5143500"/>
          </a:xfrm>
          <a:custGeom>
            <a:avLst/>
            <a:gdLst/>
            <a:ahLst/>
            <a:cxnLst/>
            <a:rect l="l" t="t" r="r" b="b"/>
            <a:pathLst>
              <a:path w="58419" h="6858000">
                <a:moveTo>
                  <a:pt x="11595" y="0"/>
                </a:moveTo>
                <a:lnTo>
                  <a:pt x="0" y="0"/>
                </a:lnTo>
                <a:lnTo>
                  <a:pt x="12" y="6858000"/>
                </a:lnTo>
                <a:lnTo>
                  <a:pt x="11595" y="6858000"/>
                </a:lnTo>
                <a:lnTo>
                  <a:pt x="11595" y="0"/>
                </a:lnTo>
                <a:close/>
              </a:path>
              <a:path w="58419" h="6858000">
                <a:moveTo>
                  <a:pt x="57924" y="0"/>
                </a:moveTo>
                <a:lnTo>
                  <a:pt x="23177" y="0"/>
                </a:lnTo>
                <a:lnTo>
                  <a:pt x="23177" y="6858000"/>
                </a:lnTo>
                <a:lnTo>
                  <a:pt x="57924" y="6858000"/>
                </a:lnTo>
                <a:lnTo>
                  <a:pt x="57924" y="0"/>
                </a:lnTo>
                <a:close/>
              </a:path>
            </a:pathLst>
          </a:custGeom>
          <a:solidFill>
            <a:srgbClr val="FDC3AD"/>
          </a:solidFill>
        </p:spPr>
        <p:txBody>
          <a:bodyPr wrap="square" lIns="0" tIns="0" rIns="0" bIns="0" rtlCol="0"/>
          <a:lstStyle/>
          <a:p>
            <a:endParaRPr dirty="0"/>
          </a:p>
        </p:txBody>
      </p:sp>
      <p:sp>
        <p:nvSpPr>
          <p:cNvPr id="19" name="bg object 19"/>
          <p:cNvSpPr/>
          <p:nvPr/>
        </p:nvSpPr>
        <p:spPr>
          <a:xfrm>
            <a:off x="8839200" y="0"/>
            <a:ext cx="304800" cy="5143500"/>
          </a:xfrm>
          <a:custGeom>
            <a:avLst/>
            <a:gdLst/>
            <a:ahLst/>
            <a:cxnLst/>
            <a:rect l="l" t="t" r="r" b="b"/>
            <a:pathLst>
              <a:path w="304800" h="6858000">
                <a:moveTo>
                  <a:pt x="304800" y="0"/>
                </a:moveTo>
                <a:lnTo>
                  <a:pt x="0" y="0"/>
                </a:lnTo>
                <a:lnTo>
                  <a:pt x="0" y="6858000"/>
                </a:lnTo>
                <a:lnTo>
                  <a:pt x="304800" y="6858000"/>
                </a:lnTo>
                <a:lnTo>
                  <a:pt x="304800" y="0"/>
                </a:lnTo>
                <a:close/>
              </a:path>
            </a:pathLst>
          </a:custGeom>
          <a:solidFill>
            <a:srgbClr val="FDC3AD">
              <a:alpha val="87057"/>
            </a:srgbClr>
          </a:solidFill>
        </p:spPr>
        <p:txBody>
          <a:bodyPr wrap="square" lIns="0" tIns="0" rIns="0" bIns="0" rtlCol="0"/>
          <a:lstStyle/>
          <a:p>
            <a:endParaRPr dirty="0"/>
          </a:p>
        </p:txBody>
      </p:sp>
      <p:sp>
        <p:nvSpPr>
          <p:cNvPr id="20" name="bg object 20"/>
          <p:cNvSpPr/>
          <p:nvPr/>
        </p:nvSpPr>
        <p:spPr>
          <a:xfrm>
            <a:off x="8915400" y="0"/>
            <a:ext cx="0" cy="5143500"/>
          </a:xfrm>
          <a:custGeom>
            <a:avLst/>
            <a:gdLst/>
            <a:ahLst/>
            <a:cxnLst/>
            <a:rect l="l" t="t" r="r" b="b"/>
            <a:pathLst>
              <a:path h="6858000">
                <a:moveTo>
                  <a:pt x="0" y="0"/>
                </a:moveTo>
                <a:lnTo>
                  <a:pt x="0" y="6857999"/>
                </a:lnTo>
              </a:path>
            </a:pathLst>
          </a:custGeom>
          <a:ln w="9144">
            <a:solidFill>
              <a:srgbClr val="FD8537"/>
            </a:solidFill>
          </a:ln>
        </p:spPr>
        <p:txBody>
          <a:bodyPr wrap="square" lIns="0" tIns="0" rIns="0" bIns="0" rtlCol="0"/>
          <a:lstStyle/>
          <a:p>
            <a:endParaRPr dirty="0"/>
          </a:p>
        </p:txBody>
      </p:sp>
      <p:sp>
        <p:nvSpPr>
          <p:cNvPr id="2" name="Holder 2"/>
          <p:cNvSpPr>
            <a:spLocks noGrp="1"/>
          </p:cNvSpPr>
          <p:nvPr>
            <p:ph type="title"/>
          </p:nvPr>
        </p:nvSpPr>
        <p:spPr>
          <a:xfrm>
            <a:off x="307341" y="186842"/>
            <a:ext cx="5305425" cy="492443"/>
          </a:xfrm>
          <a:prstGeom prst="rect">
            <a:avLst/>
          </a:prstGeom>
        </p:spPr>
        <p:txBody>
          <a:bodyPr wrap="square" lIns="0" tIns="0" rIns="0" bIns="0">
            <a:spAutoFit/>
          </a:bodyPr>
          <a:lstStyle>
            <a:lvl1pPr>
              <a:defRPr sz="3200" b="1" i="0">
                <a:solidFill>
                  <a:schemeClr val="tx1"/>
                </a:solidFill>
                <a:latin typeface="Arial"/>
                <a:cs typeface="Arial"/>
              </a:defRPr>
            </a:lvl1pPr>
          </a:lstStyle>
          <a:p>
            <a:endParaRPr/>
          </a:p>
        </p:txBody>
      </p:sp>
      <p:sp>
        <p:nvSpPr>
          <p:cNvPr id="3" name="Holder 3"/>
          <p:cNvSpPr>
            <a:spLocks noGrp="1"/>
          </p:cNvSpPr>
          <p:nvPr>
            <p:ph type="body" idx="1"/>
          </p:nvPr>
        </p:nvSpPr>
        <p:spPr>
          <a:xfrm>
            <a:off x="231141" y="1215733"/>
            <a:ext cx="7844155" cy="492443"/>
          </a:xfrm>
          <a:prstGeom prst="rect">
            <a:avLst/>
          </a:prstGeom>
        </p:spPr>
        <p:txBody>
          <a:bodyPr wrap="square" lIns="0" tIns="0" rIns="0" bIns="0">
            <a:spAutoFit/>
          </a:bodyPr>
          <a:lstStyle>
            <a:lvl1pPr>
              <a:defRPr sz="32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4783455"/>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457200" y="4783455"/>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1/20/2022</a:t>
            </a:fld>
            <a:endParaRPr lang="en-US" dirty="0"/>
          </a:p>
        </p:txBody>
      </p:sp>
      <p:sp>
        <p:nvSpPr>
          <p:cNvPr id="6" name="Holder 6"/>
          <p:cNvSpPr>
            <a:spLocks noGrp="1"/>
          </p:cNvSpPr>
          <p:nvPr>
            <p:ph type="sldNum" sz="quarter" idx="7"/>
          </p:nvPr>
        </p:nvSpPr>
        <p:spPr>
          <a:xfrm>
            <a:off x="6583680" y="4783455"/>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researchgate.net/profile/Hamidreza_Saeidnia/post/What_tool_are_you_using_for_prepare_schedule_of_research/attachment/5cc822393843b01b9b9d4831/AS:753332331241477@1556619832993/download/9.pdf" TargetMode="External"/><Relationship Id="rId2" Type="http://schemas.openxmlformats.org/officeDocument/2006/relationships/hyperlink" Target="http://www.vipinpatidar.wordpress.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81001" y="0"/>
            <a:ext cx="443865" cy="5143500"/>
          </a:xfrm>
          <a:custGeom>
            <a:avLst/>
            <a:gdLst/>
            <a:ahLst/>
            <a:cxnLst/>
            <a:rect l="l" t="t" r="r" b="b"/>
            <a:pathLst>
              <a:path w="443865" h="6858000">
                <a:moveTo>
                  <a:pt x="0" y="6858000"/>
                </a:moveTo>
                <a:lnTo>
                  <a:pt x="443484" y="6858000"/>
                </a:lnTo>
                <a:lnTo>
                  <a:pt x="443484" y="0"/>
                </a:lnTo>
                <a:lnTo>
                  <a:pt x="0" y="0"/>
                </a:lnTo>
                <a:lnTo>
                  <a:pt x="0" y="6858000"/>
                </a:lnTo>
                <a:close/>
              </a:path>
            </a:pathLst>
          </a:custGeom>
          <a:solidFill>
            <a:srgbClr val="FDC3AD">
              <a:alpha val="54116"/>
            </a:srgbClr>
          </a:solidFill>
        </p:spPr>
        <p:txBody>
          <a:bodyPr wrap="square" lIns="0" tIns="0" rIns="0" bIns="0" rtlCol="0"/>
          <a:lstStyle/>
          <a:p>
            <a:endParaRPr dirty="0"/>
          </a:p>
        </p:txBody>
      </p:sp>
      <p:sp>
        <p:nvSpPr>
          <p:cNvPr id="3" name="object 3"/>
          <p:cNvSpPr/>
          <p:nvPr/>
        </p:nvSpPr>
        <p:spPr>
          <a:xfrm>
            <a:off x="882397" y="0"/>
            <a:ext cx="3175" cy="5143500"/>
          </a:xfrm>
          <a:custGeom>
            <a:avLst/>
            <a:gdLst/>
            <a:ahLst/>
            <a:cxnLst/>
            <a:rect l="l" t="t" r="r" b="b"/>
            <a:pathLst>
              <a:path w="3175" h="6858000">
                <a:moveTo>
                  <a:pt x="0" y="6858000"/>
                </a:moveTo>
                <a:lnTo>
                  <a:pt x="3047" y="6858000"/>
                </a:lnTo>
                <a:lnTo>
                  <a:pt x="3047" y="0"/>
                </a:lnTo>
                <a:lnTo>
                  <a:pt x="0" y="0"/>
                </a:lnTo>
                <a:lnTo>
                  <a:pt x="0" y="6858000"/>
                </a:lnTo>
                <a:close/>
              </a:path>
            </a:pathLst>
          </a:custGeom>
          <a:solidFill>
            <a:srgbClr val="FDC3AD">
              <a:alpha val="54116"/>
            </a:srgbClr>
          </a:solidFill>
        </p:spPr>
        <p:txBody>
          <a:bodyPr wrap="square" lIns="0" tIns="0" rIns="0" bIns="0" rtlCol="0"/>
          <a:lstStyle/>
          <a:p>
            <a:endParaRPr dirty="0"/>
          </a:p>
        </p:txBody>
      </p:sp>
      <p:sp>
        <p:nvSpPr>
          <p:cNvPr id="4" name="object 4"/>
          <p:cNvSpPr/>
          <p:nvPr/>
        </p:nvSpPr>
        <p:spPr>
          <a:xfrm>
            <a:off x="943356" y="0"/>
            <a:ext cx="47625" cy="5143500"/>
          </a:xfrm>
          <a:custGeom>
            <a:avLst/>
            <a:gdLst/>
            <a:ahLst/>
            <a:cxnLst/>
            <a:rect l="l" t="t" r="r" b="b"/>
            <a:pathLst>
              <a:path w="47625" h="6858000">
                <a:moveTo>
                  <a:pt x="0" y="6858000"/>
                </a:moveTo>
                <a:lnTo>
                  <a:pt x="47243" y="6858000"/>
                </a:lnTo>
                <a:lnTo>
                  <a:pt x="47243" y="0"/>
                </a:lnTo>
                <a:lnTo>
                  <a:pt x="0" y="0"/>
                </a:lnTo>
                <a:lnTo>
                  <a:pt x="0" y="6858000"/>
                </a:lnTo>
                <a:close/>
              </a:path>
            </a:pathLst>
          </a:custGeom>
          <a:solidFill>
            <a:srgbClr val="FDC3AD">
              <a:alpha val="54116"/>
            </a:srgbClr>
          </a:solidFill>
        </p:spPr>
        <p:txBody>
          <a:bodyPr wrap="square" lIns="0" tIns="0" rIns="0" bIns="0" rtlCol="0"/>
          <a:lstStyle/>
          <a:p>
            <a:endParaRPr dirty="0"/>
          </a:p>
        </p:txBody>
      </p:sp>
      <p:sp>
        <p:nvSpPr>
          <p:cNvPr id="5" name="object 5"/>
          <p:cNvSpPr/>
          <p:nvPr/>
        </p:nvSpPr>
        <p:spPr>
          <a:xfrm>
            <a:off x="275843" y="0"/>
            <a:ext cx="105410" cy="5143500"/>
          </a:xfrm>
          <a:custGeom>
            <a:avLst/>
            <a:gdLst/>
            <a:ahLst/>
            <a:cxnLst/>
            <a:rect l="l" t="t" r="r" b="b"/>
            <a:pathLst>
              <a:path w="105410" h="6858000">
                <a:moveTo>
                  <a:pt x="105156" y="0"/>
                </a:moveTo>
                <a:lnTo>
                  <a:pt x="0" y="0"/>
                </a:lnTo>
                <a:lnTo>
                  <a:pt x="0" y="6858000"/>
                </a:lnTo>
                <a:lnTo>
                  <a:pt x="105156" y="6858000"/>
                </a:lnTo>
                <a:lnTo>
                  <a:pt x="105156" y="0"/>
                </a:lnTo>
                <a:close/>
              </a:path>
            </a:pathLst>
          </a:custGeom>
          <a:solidFill>
            <a:srgbClr val="FFD9CE">
              <a:alpha val="36077"/>
            </a:srgbClr>
          </a:solidFill>
        </p:spPr>
        <p:txBody>
          <a:bodyPr wrap="square" lIns="0" tIns="0" rIns="0" bIns="0" rtlCol="0"/>
          <a:lstStyle/>
          <a:p>
            <a:endParaRPr dirty="0"/>
          </a:p>
        </p:txBody>
      </p:sp>
      <p:grpSp>
        <p:nvGrpSpPr>
          <p:cNvPr id="6" name="object 6"/>
          <p:cNvGrpSpPr/>
          <p:nvPr/>
        </p:nvGrpSpPr>
        <p:grpSpPr>
          <a:xfrm>
            <a:off x="990600" y="0"/>
            <a:ext cx="228600" cy="5143500"/>
            <a:chOff x="990600" y="0"/>
            <a:chExt cx="228600" cy="6858000"/>
          </a:xfrm>
        </p:grpSpPr>
        <p:sp>
          <p:nvSpPr>
            <p:cNvPr id="7" name="object 7"/>
            <p:cNvSpPr/>
            <p:nvPr/>
          </p:nvSpPr>
          <p:spPr>
            <a:xfrm>
              <a:off x="990600" y="0"/>
              <a:ext cx="151130" cy="6858000"/>
            </a:xfrm>
            <a:custGeom>
              <a:avLst/>
              <a:gdLst/>
              <a:ahLst/>
              <a:cxnLst/>
              <a:rect l="l" t="t" r="r" b="b"/>
              <a:pathLst>
                <a:path w="151130" h="6858000">
                  <a:moveTo>
                    <a:pt x="0" y="6858000"/>
                  </a:moveTo>
                  <a:lnTo>
                    <a:pt x="150875" y="6858000"/>
                  </a:lnTo>
                  <a:lnTo>
                    <a:pt x="150875" y="0"/>
                  </a:lnTo>
                  <a:lnTo>
                    <a:pt x="0" y="0"/>
                  </a:lnTo>
                  <a:lnTo>
                    <a:pt x="0" y="6858000"/>
                  </a:lnTo>
                  <a:close/>
                </a:path>
              </a:pathLst>
            </a:custGeom>
            <a:solidFill>
              <a:srgbClr val="FFD9CE">
                <a:alpha val="70195"/>
              </a:srgbClr>
            </a:solidFill>
          </p:spPr>
          <p:txBody>
            <a:bodyPr wrap="square" lIns="0" tIns="0" rIns="0" bIns="0" rtlCol="0"/>
            <a:lstStyle/>
            <a:p>
              <a:endParaRPr dirty="0"/>
            </a:p>
          </p:txBody>
        </p:sp>
        <p:sp>
          <p:nvSpPr>
            <p:cNvPr id="8" name="object 8"/>
            <p:cNvSpPr/>
            <p:nvPr/>
          </p:nvSpPr>
          <p:spPr>
            <a:xfrm>
              <a:off x="1141476" y="0"/>
              <a:ext cx="78105" cy="6858000"/>
            </a:xfrm>
            <a:custGeom>
              <a:avLst/>
              <a:gdLst/>
              <a:ahLst/>
              <a:cxnLst/>
              <a:rect l="l" t="t" r="r" b="b"/>
              <a:pathLst>
                <a:path w="78105" h="6858000">
                  <a:moveTo>
                    <a:pt x="0" y="6858000"/>
                  </a:moveTo>
                  <a:lnTo>
                    <a:pt x="77724" y="6858000"/>
                  </a:lnTo>
                  <a:lnTo>
                    <a:pt x="77724" y="0"/>
                  </a:lnTo>
                  <a:lnTo>
                    <a:pt x="0" y="0"/>
                  </a:lnTo>
                  <a:lnTo>
                    <a:pt x="0" y="6858000"/>
                  </a:lnTo>
                  <a:close/>
                </a:path>
              </a:pathLst>
            </a:custGeom>
            <a:solidFill>
              <a:srgbClr val="FFECE8">
                <a:alpha val="70979"/>
              </a:srgbClr>
            </a:solidFill>
          </p:spPr>
          <p:txBody>
            <a:bodyPr wrap="square" lIns="0" tIns="0" rIns="0" bIns="0" rtlCol="0"/>
            <a:lstStyle/>
            <a:p>
              <a:endParaRPr dirty="0"/>
            </a:p>
          </p:txBody>
        </p:sp>
      </p:grpSp>
      <p:sp>
        <p:nvSpPr>
          <p:cNvPr id="9" name="object 9"/>
          <p:cNvSpPr/>
          <p:nvPr/>
        </p:nvSpPr>
        <p:spPr>
          <a:xfrm>
            <a:off x="1295400" y="0"/>
            <a:ext cx="76200" cy="5143500"/>
          </a:xfrm>
          <a:custGeom>
            <a:avLst/>
            <a:gdLst/>
            <a:ahLst/>
            <a:cxnLst/>
            <a:rect l="l" t="t" r="r" b="b"/>
            <a:pathLst>
              <a:path w="76200" h="6858000">
                <a:moveTo>
                  <a:pt x="0" y="6858000"/>
                </a:moveTo>
                <a:lnTo>
                  <a:pt x="76200" y="6858000"/>
                </a:lnTo>
                <a:lnTo>
                  <a:pt x="76200" y="0"/>
                </a:lnTo>
                <a:lnTo>
                  <a:pt x="0" y="0"/>
                </a:lnTo>
                <a:lnTo>
                  <a:pt x="0" y="6858000"/>
                </a:lnTo>
                <a:close/>
              </a:path>
            </a:pathLst>
          </a:custGeom>
          <a:solidFill>
            <a:srgbClr val="FFECE8">
              <a:alpha val="70979"/>
            </a:srgbClr>
          </a:solidFill>
        </p:spPr>
        <p:txBody>
          <a:bodyPr wrap="square" lIns="0" tIns="0" rIns="0" bIns="0" rtlCol="0"/>
          <a:lstStyle/>
          <a:p>
            <a:endParaRPr dirty="0"/>
          </a:p>
        </p:txBody>
      </p:sp>
      <p:sp>
        <p:nvSpPr>
          <p:cNvPr id="10" name="object 10"/>
          <p:cNvSpPr/>
          <p:nvPr/>
        </p:nvSpPr>
        <p:spPr>
          <a:xfrm>
            <a:off x="106679" y="0"/>
            <a:ext cx="0" cy="5143500"/>
          </a:xfrm>
          <a:custGeom>
            <a:avLst/>
            <a:gdLst/>
            <a:ahLst/>
            <a:cxnLst/>
            <a:rect l="l" t="t" r="r" b="b"/>
            <a:pathLst>
              <a:path h="6858000">
                <a:moveTo>
                  <a:pt x="0" y="0"/>
                </a:moveTo>
                <a:lnTo>
                  <a:pt x="1" y="6857999"/>
                </a:lnTo>
              </a:path>
            </a:pathLst>
          </a:custGeom>
          <a:ln w="57912">
            <a:solidFill>
              <a:srgbClr val="FDC3AD"/>
            </a:solidFill>
          </a:ln>
        </p:spPr>
        <p:txBody>
          <a:bodyPr wrap="square" lIns="0" tIns="0" rIns="0" bIns="0" rtlCol="0"/>
          <a:lstStyle/>
          <a:p>
            <a:endParaRPr dirty="0"/>
          </a:p>
        </p:txBody>
      </p:sp>
      <p:grpSp>
        <p:nvGrpSpPr>
          <p:cNvPr id="11" name="object 11"/>
          <p:cNvGrpSpPr/>
          <p:nvPr/>
        </p:nvGrpSpPr>
        <p:grpSpPr>
          <a:xfrm>
            <a:off x="824483" y="0"/>
            <a:ext cx="119380" cy="5143500"/>
            <a:chOff x="824483" y="0"/>
            <a:chExt cx="119380" cy="6858000"/>
          </a:xfrm>
        </p:grpSpPr>
        <p:sp>
          <p:nvSpPr>
            <p:cNvPr id="12" name="object 12"/>
            <p:cNvSpPr/>
            <p:nvPr/>
          </p:nvSpPr>
          <p:spPr>
            <a:xfrm>
              <a:off x="885443" y="0"/>
              <a:ext cx="58419" cy="6858000"/>
            </a:xfrm>
            <a:custGeom>
              <a:avLst/>
              <a:gdLst/>
              <a:ahLst/>
              <a:cxnLst/>
              <a:rect l="l" t="t" r="r" b="b"/>
              <a:pathLst>
                <a:path w="58419" h="6858000">
                  <a:moveTo>
                    <a:pt x="0" y="6857999"/>
                  </a:moveTo>
                  <a:lnTo>
                    <a:pt x="57912" y="6857999"/>
                  </a:lnTo>
                  <a:lnTo>
                    <a:pt x="57912" y="0"/>
                  </a:lnTo>
                  <a:lnTo>
                    <a:pt x="0" y="0"/>
                  </a:lnTo>
                  <a:lnTo>
                    <a:pt x="0" y="6857999"/>
                  </a:lnTo>
                  <a:close/>
                </a:path>
              </a:pathLst>
            </a:custGeom>
            <a:solidFill>
              <a:srgbClr val="FFECE8"/>
            </a:solidFill>
          </p:spPr>
          <p:txBody>
            <a:bodyPr wrap="square" lIns="0" tIns="0" rIns="0" bIns="0" rtlCol="0"/>
            <a:lstStyle/>
            <a:p>
              <a:endParaRPr dirty="0"/>
            </a:p>
          </p:txBody>
        </p:sp>
        <p:sp>
          <p:nvSpPr>
            <p:cNvPr id="13" name="object 13"/>
            <p:cNvSpPr/>
            <p:nvPr/>
          </p:nvSpPr>
          <p:spPr>
            <a:xfrm>
              <a:off x="824483" y="0"/>
              <a:ext cx="58419" cy="6858000"/>
            </a:xfrm>
            <a:custGeom>
              <a:avLst/>
              <a:gdLst/>
              <a:ahLst/>
              <a:cxnLst/>
              <a:rect l="l" t="t" r="r" b="b"/>
              <a:pathLst>
                <a:path w="58419" h="6858000">
                  <a:moveTo>
                    <a:pt x="0" y="6857999"/>
                  </a:moveTo>
                  <a:lnTo>
                    <a:pt x="57912" y="6857999"/>
                  </a:lnTo>
                  <a:lnTo>
                    <a:pt x="57912" y="0"/>
                  </a:lnTo>
                  <a:lnTo>
                    <a:pt x="0" y="0"/>
                  </a:lnTo>
                  <a:lnTo>
                    <a:pt x="0" y="6857999"/>
                  </a:lnTo>
                  <a:close/>
                </a:path>
              </a:pathLst>
            </a:custGeom>
            <a:solidFill>
              <a:srgbClr val="FDC3AD"/>
            </a:solidFill>
          </p:spPr>
          <p:txBody>
            <a:bodyPr wrap="square" lIns="0" tIns="0" rIns="0" bIns="0" rtlCol="0"/>
            <a:lstStyle/>
            <a:p>
              <a:endParaRPr dirty="0"/>
            </a:p>
          </p:txBody>
        </p:sp>
      </p:grpSp>
      <p:sp>
        <p:nvSpPr>
          <p:cNvPr id="14" name="object 14"/>
          <p:cNvSpPr/>
          <p:nvPr/>
        </p:nvSpPr>
        <p:spPr>
          <a:xfrm>
            <a:off x="1727454" y="571"/>
            <a:ext cx="0" cy="5143500"/>
          </a:xfrm>
          <a:custGeom>
            <a:avLst/>
            <a:gdLst/>
            <a:ahLst/>
            <a:cxnLst/>
            <a:rect l="l" t="t" r="r" b="b"/>
            <a:pathLst>
              <a:path h="6858000">
                <a:moveTo>
                  <a:pt x="0" y="0"/>
                </a:moveTo>
                <a:lnTo>
                  <a:pt x="0" y="6857999"/>
                </a:lnTo>
              </a:path>
            </a:pathLst>
          </a:custGeom>
          <a:ln w="28956">
            <a:solidFill>
              <a:srgbClr val="FDC3AD"/>
            </a:solidFill>
          </a:ln>
        </p:spPr>
        <p:txBody>
          <a:bodyPr wrap="square" lIns="0" tIns="0" rIns="0" bIns="0" rtlCol="0"/>
          <a:lstStyle/>
          <a:p>
            <a:endParaRPr dirty="0"/>
          </a:p>
        </p:txBody>
      </p:sp>
      <p:sp>
        <p:nvSpPr>
          <p:cNvPr id="15" name="object 15"/>
          <p:cNvSpPr/>
          <p:nvPr/>
        </p:nvSpPr>
        <p:spPr>
          <a:xfrm>
            <a:off x="1066800" y="0"/>
            <a:ext cx="0" cy="5143500"/>
          </a:xfrm>
          <a:custGeom>
            <a:avLst/>
            <a:gdLst/>
            <a:ahLst/>
            <a:cxnLst/>
            <a:rect l="l" t="t" r="r" b="b"/>
            <a:pathLst>
              <a:path h="6858000">
                <a:moveTo>
                  <a:pt x="0" y="0"/>
                </a:moveTo>
                <a:lnTo>
                  <a:pt x="0" y="6857999"/>
                </a:lnTo>
              </a:path>
            </a:pathLst>
          </a:custGeom>
          <a:ln w="9144">
            <a:solidFill>
              <a:srgbClr val="FDC3AD"/>
            </a:solidFill>
          </a:ln>
        </p:spPr>
        <p:txBody>
          <a:bodyPr wrap="square" lIns="0" tIns="0" rIns="0" bIns="0" rtlCol="0"/>
          <a:lstStyle/>
          <a:p>
            <a:endParaRPr dirty="0"/>
          </a:p>
        </p:txBody>
      </p:sp>
      <p:sp>
        <p:nvSpPr>
          <p:cNvPr id="16" name="object 16"/>
          <p:cNvSpPr/>
          <p:nvPr/>
        </p:nvSpPr>
        <p:spPr>
          <a:xfrm>
            <a:off x="9084565" y="0"/>
            <a:ext cx="58419" cy="5143500"/>
          </a:xfrm>
          <a:custGeom>
            <a:avLst/>
            <a:gdLst/>
            <a:ahLst/>
            <a:cxnLst/>
            <a:rect l="l" t="t" r="r" b="b"/>
            <a:pathLst>
              <a:path w="58420" h="6858000">
                <a:moveTo>
                  <a:pt x="11557" y="0"/>
                </a:moveTo>
                <a:lnTo>
                  <a:pt x="0" y="0"/>
                </a:lnTo>
                <a:lnTo>
                  <a:pt x="0" y="6858000"/>
                </a:lnTo>
                <a:lnTo>
                  <a:pt x="11557" y="6858000"/>
                </a:lnTo>
                <a:lnTo>
                  <a:pt x="11557" y="0"/>
                </a:lnTo>
                <a:close/>
              </a:path>
              <a:path w="58420" h="6858000">
                <a:moveTo>
                  <a:pt x="57912" y="0"/>
                </a:moveTo>
                <a:lnTo>
                  <a:pt x="23114" y="0"/>
                </a:lnTo>
                <a:lnTo>
                  <a:pt x="23114" y="6858000"/>
                </a:lnTo>
                <a:lnTo>
                  <a:pt x="57912" y="6858000"/>
                </a:lnTo>
                <a:lnTo>
                  <a:pt x="57912" y="0"/>
                </a:lnTo>
                <a:close/>
              </a:path>
            </a:pathLst>
          </a:custGeom>
          <a:solidFill>
            <a:srgbClr val="FDC3AD"/>
          </a:solidFill>
        </p:spPr>
        <p:txBody>
          <a:bodyPr wrap="square" lIns="0" tIns="0" rIns="0" bIns="0" rtlCol="0"/>
          <a:lstStyle/>
          <a:p>
            <a:endParaRPr dirty="0"/>
          </a:p>
        </p:txBody>
      </p:sp>
      <p:sp>
        <p:nvSpPr>
          <p:cNvPr id="22" name="object 22"/>
          <p:cNvSpPr txBox="1">
            <a:spLocks noGrp="1"/>
          </p:cNvSpPr>
          <p:nvPr>
            <p:ph type="title"/>
          </p:nvPr>
        </p:nvSpPr>
        <p:spPr>
          <a:xfrm>
            <a:off x="1751330" y="609600"/>
            <a:ext cx="6630670" cy="843821"/>
          </a:xfrm>
          <a:prstGeom prst="rect">
            <a:avLst/>
          </a:prstGeom>
        </p:spPr>
        <p:txBody>
          <a:bodyPr vert="horz" wrap="square" lIns="0" tIns="12700" rIns="0" bIns="0" rtlCol="0">
            <a:spAutoFit/>
          </a:bodyPr>
          <a:lstStyle/>
          <a:p>
            <a:pPr marL="12700">
              <a:lnSpc>
                <a:spcPct val="100000"/>
              </a:lnSpc>
              <a:spcBef>
                <a:spcPts val="100"/>
              </a:spcBef>
            </a:pPr>
            <a:r>
              <a:rPr sz="5400" spc="-5" dirty="0">
                <a:solidFill>
                  <a:srgbClr val="001F5F"/>
                </a:solidFill>
              </a:rPr>
              <a:t>RESEARCH </a:t>
            </a:r>
            <a:r>
              <a:rPr sz="5400" spc="-25" dirty="0">
                <a:solidFill>
                  <a:srgbClr val="001F5F"/>
                </a:solidFill>
              </a:rPr>
              <a:t>TOOL</a:t>
            </a:r>
            <a:r>
              <a:rPr sz="5400" spc="-155" dirty="0">
                <a:solidFill>
                  <a:srgbClr val="001F5F"/>
                </a:solidFill>
              </a:rPr>
              <a:t> </a:t>
            </a:r>
            <a:r>
              <a:rPr sz="5400" spc="-5" dirty="0">
                <a:solidFill>
                  <a:srgbClr val="001F5F"/>
                </a:solidFill>
              </a:rPr>
              <a:t>&amp;</a:t>
            </a:r>
            <a:endParaRPr sz="5400" dirty="0"/>
          </a:p>
        </p:txBody>
      </p:sp>
      <p:sp>
        <p:nvSpPr>
          <p:cNvPr id="23" name="object 23"/>
          <p:cNvSpPr txBox="1">
            <a:spLocks noGrp="1"/>
          </p:cNvSpPr>
          <p:nvPr>
            <p:ph type="body" idx="1"/>
          </p:nvPr>
        </p:nvSpPr>
        <p:spPr>
          <a:xfrm>
            <a:off x="690245" y="685800"/>
            <a:ext cx="7844155" cy="1561324"/>
          </a:xfrm>
          <a:prstGeom prst="rect">
            <a:avLst/>
          </a:prstGeom>
        </p:spPr>
        <p:txBody>
          <a:bodyPr vert="horz" wrap="square" lIns="0" tIns="723264" rIns="0" bIns="0" rtlCol="0">
            <a:spAutoFit/>
          </a:bodyPr>
          <a:lstStyle/>
          <a:p>
            <a:pPr marL="2891790" marR="5080" indent="-1727200">
              <a:lnSpc>
                <a:spcPct val="100000"/>
              </a:lnSpc>
              <a:spcBef>
                <a:spcPts val="100"/>
              </a:spcBef>
            </a:pPr>
            <a:r>
              <a:rPr sz="5400" b="1" spc="-200" smtClean="0">
                <a:solidFill>
                  <a:srgbClr val="001F5F"/>
                </a:solidFill>
                <a:latin typeface="Arial"/>
                <a:cs typeface="Arial"/>
              </a:rPr>
              <a:t>DATA</a:t>
            </a:r>
            <a:r>
              <a:rPr sz="5400" b="1" spc="-250" smtClean="0">
                <a:solidFill>
                  <a:srgbClr val="001F5F"/>
                </a:solidFill>
                <a:latin typeface="Arial"/>
                <a:cs typeface="Arial"/>
              </a:rPr>
              <a:t> </a:t>
            </a:r>
            <a:r>
              <a:rPr sz="5400" b="1" spc="-5" smtClean="0">
                <a:solidFill>
                  <a:srgbClr val="001F5F"/>
                </a:solidFill>
                <a:latin typeface="Arial"/>
                <a:cs typeface="Arial"/>
              </a:rPr>
              <a:t>COLLECTION  </a:t>
            </a:r>
            <a:endParaRPr sz="5400" dirty="0">
              <a:latin typeface="Arial"/>
              <a:cs typeface="Arial"/>
            </a:endParaRPr>
          </a:p>
        </p:txBody>
      </p:sp>
      <p:sp>
        <p:nvSpPr>
          <p:cNvPr id="24" name="object 24"/>
          <p:cNvSpPr txBox="1"/>
          <p:nvPr/>
        </p:nvSpPr>
        <p:spPr>
          <a:xfrm>
            <a:off x="4038601" y="3857628"/>
            <a:ext cx="4800599" cy="2415405"/>
          </a:xfrm>
          <a:prstGeom prst="rect">
            <a:avLst/>
          </a:prstGeom>
        </p:spPr>
        <p:txBody>
          <a:bodyPr vert="horz" wrap="square" lIns="0" tIns="12065" rIns="0" bIns="0" rtlCol="0">
            <a:spAutoFit/>
          </a:bodyPr>
          <a:lstStyle/>
          <a:p>
            <a:pPr marL="12700" algn="ctr">
              <a:lnSpc>
                <a:spcPct val="100000"/>
              </a:lnSpc>
              <a:spcBef>
                <a:spcPts val="95"/>
              </a:spcBef>
            </a:pPr>
            <a:r>
              <a:rPr lang="en-US" sz="2800" b="1" spc="-5" dirty="0" smtClean="0">
                <a:solidFill>
                  <a:srgbClr val="C00000"/>
                </a:solidFill>
                <a:latin typeface="Arial"/>
                <a:cs typeface="Arial"/>
              </a:rPr>
              <a:t> </a:t>
            </a:r>
          </a:p>
          <a:p>
            <a:pPr marL="12700" algn="ctr">
              <a:lnSpc>
                <a:spcPct val="100000"/>
              </a:lnSpc>
              <a:spcBef>
                <a:spcPts val="95"/>
              </a:spcBef>
            </a:pPr>
            <a:r>
              <a:rPr lang="en-US" sz="2800" b="1" spc="-5" dirty="0" smtClean="0">
                <a:solidFill>
                  <a:schemeClr val="tx2"/>
                </a:solidFill>
                <a:latin typeface="Arial"/>
                <a:cs typeface="Arial"/>
              </a:rPr>
              <a:t>Dr. </a:t>
            </a:r>
            <a:r>
              <a:rPr lang="en-US" sz="2800" b="1" spc="-5" dirty="0" err="1" smtClean="0">
                <a:solidFill>
                  <a:schemeClr val="tx2"/>
                </a:solidFill>
                <a:latin typeface="Arial"/>
                <a:cs typeface="Arial"/>
              </a:rPr>
              <a:t>Gopal</a:t>
            </a:r>
            <a:r>
              <a:rPr lang="en-US" sz="2800" b="1" spc="-5" dirty="0" smtClean="0">
                <a:solidFill>
                  <a:schemeClr val="tx2"/>
                </a:solidFill>
                <a:latin typeface="Arial"/>
                <a:cs typeface="Arial"/>
              </a:rPr>
              <a:t> Singh</a:t>
            </a:r>
            <a:endParaRPr lang="en-US" sz="2800" b="1" spc="-5" dirty="0">
              <a:solidFill>
                <a:schemeClr val="tx2"/>
              </a:solidFill>
              <a:latin typeface="Arial"/>
              <a:cs typeface="Arial"/>
            </a:endParaRPr>
          </a:p>
          <a:p>
            <a:pPr marL="12700" algn="ctr">
              <a:lnSpc>
                <a:spcPct val="100000"/>
              </a:lnSpc>
              <a:spcBef>
                <a:spcPts val="95"/>
              </a:spcBef>
            </a:pPr>
            <a:r>
              <a:rPr lang="en-US" sz="2400" spc="-5" dirty="0" smtClean="0">
                <a:solidFill>
                  <a:schemeClr val="tx2"/>
                </a:solidFill>
                <a:latin typeface="Arial"/>
                <a:cs typeface="Arial"/>
              </a:rPr>
              <a:t>Assistant Professor</a:t>
            </a:r>
          </a:p>
          <a:p>
            <a:pPr marL="12700" algn="ctr">
              <a:lnSpc>
                <a:spcPct val="100000"/>
              </a:lnSpc>
              <a:spcBef>
                <a:spcPts val="95"/>
              </a:spcBef>
            </a:pPr>
            <a:r>
              <a:rPr lang="en-US" sz="2400" spc="-5" dirty="0" smtClean="0">
                <a:solidFill>
                  <a:schemeClr val="tx2"/>
                </a:solidFill>
                <a:latin typeface="Arial"/>
                <a:cs typeface="Arial"/>
              </a:rPr>
              <a:t>Department of Education,</a:t>
            </a:r>
          </a:p>
          <a:p>
            <a:pPr marL="12700" algn="ctr">
              <a:lnSpc>
                <a:spcPct val="100000"/>
              </a:lnSpc>
              <a:spcBef>
                <a:spcPts val="95"/>
              </a:spcBef>
            </a:pPr>
            <a:r>
              <a:rPr lang="en-US" sz="2400" spc="-5" dirty="0" smtClean="0">
                <a:solidFill>
                  <a:schemeClr val="tx2"/>
                </a:solidFill>
                <a:latin typeface="Arial"/>
                <a:cs typeface="Arial"/>
              </a:rPr>
              <a:t>CSJM University, Kanpur</a:t>
            </a:r>
          </a:p>
          <a:p>
            <a:pPr marL="12700" algn="ctr">
              <a:lnSpc>
                <a:spcPct val="100000"/>
              </a:lnSpc>
              <a:spcBef>
                <a:spcPts val="95"/>
              </a:spcBef>
            </a:pPr>
            <a:r>
              <a:rPr lang="en-US" sz="2400" spc="-5" dirty="0" smtClean="0">
                <a:solidFill>
                  <a:schemeClr val="tx2"/>
                </a:solidFill>
                <a:latin typeface="Arial"/>
                <a:cs typeface="Arial"/>
              </a:rPr>
              <a:t>Email: gopal@csjmu.ac.in</a:t>
            </a:r>
            <a:endParaRPr sz="2400" dirty="0">
              <a:solidFill>
                <a:schemeClr val="tx2"/>
              </a:solidFill>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 SCALE</a:t>
            </a:r>
            <a:endParaRPr lang="en-US" dirty="0"/>
          </a:p>
        </p:txBody>
      </p:sp>
      <p:sp>
        <p:nvSpPr>
          <p:cNvPr id="3" name="Text Placeholder 2"/>
          <p:cNvSpPr>
            <a:spLocks noGrp="1"/>
          </p:cNvSpPr>
          <p:nvPr>
            <p:ph type="body" idx="1"/>
          </p:nvPr>
        </p:nvSpPr>
        <p:spPr>
          <a:xfrm>
            <a:off x="500034" y="1215733"/>
            <a:ext cx="7575262" cy="2462213"/>
          </a:xfrm>
        </p:spPr>
        <p:txBody>
          <a:bodyPr/>
          <a:lstStyle/>
          <a:p>
            <a:pPr algn="just"/>
            <a:r>
              <a:rPr lang="en-US" dirty="0" smtClean="0"/>
              <a:t>Ratio Scale is defined as a variable measurement scale that not only produces the order of variables but also makes the difference between variables known along with information on the value of true zero.</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341" y="186842"/>
            <a:ext cx="5305425" cy="984885"/>
          </a:xfrm>
        </p:spPr>
        <p:txBody>
          <a:bodyPr/>
          <a:lstStyle/>
          <a:p>
            <a:r>
              <a:rPr lang="en-US" dirty="0" smtClean="0"/>
              <a:t>DISCRETE DATA</a:t>
            </a:r>
            <a:br>
              <a:rPr lang="en-US" dirty="0" smtClean="0"/>
            </a:br>
            <a:endParaRPr lang="en-US" dirty="0"/>
          </a:p>
        </p:txBody>
      </p:sp>
      <p:sp>
        <p:nvSpPr>
          <p:cNvPr id="3" name="Text Placeholder 2"/>
          <p:cNvSpPr>
            <a:spLocks noGrp="1"/>
          </p:cNvSpPr>
          <p:nvPr>
            <p:ph type="body" idx="1"/>
          </p:nvPr>
        </p:nvSpPr>
        <p:spPr>
          <a:xfrm>
            <a:off x="571472" y="1215733"/>
            <a:ext cx="7503824" cy="3447098"/>
          </a:xfrm>
        </p:spPr>
        <p:txBody>
          <a:bodyPr/>
          <a:lstStyle/>
          <a:p>
            <a:pPr algn="just"/>
            <a:r>
              <a:rPr lang="en-US" dirty="0" smtClean="0"/>
              <a:t>The numerical values which fall under are integers or whole numbers are placed under this category. The number of speakers in the phone, cameras, cores in the processor, the number of </a:t>
            </a:r>
            <a:r>
              <a:rPr lang="en-US" dirty="0" err="1" smtClean="0"/>
              <a:t>sims</a:t>
            </a:r>
            <a:r>
              <a:rPr lang="en-US" dirty="0" smtClean="0"/>
              <a:t> supported all these are some of the examples of the discrete data type.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341" y="186842"/>
            <a:ext cx="5305425" cy="984885"/>
          </a:xfrm>
        </p:spPr>
        <p:txBody>
          <a:bodyPr/>
          <a:lstStyle/>
          <a:p>
            <a:r>
              <a:rPr lang="en-US" dirty="0" smtClean="0"/>
              <a:t>CONTINUOUS  DATA</a:t>
            </a:r>
            <a:br>
              <a:rPr lang="en-US" dirty="0" smtClean="0"/>
            </a:br>
            <a:endParaRPr lang="en-US" dirty="0"/>
          </a:p>
        </p:txBody>
      </p:sp>
      <p:sp>
        <p:nvSpPr>
          <p:cNvPr id="3" name="Text Placeholder 2"/>
          <p:cNvSpPr>
            <a:spLocks noGrp="1"/>
          </p:cNvSpPr>
          <p:nvPr>
            <p:ph type="body" idx="1"/>
          </p:nvPr>
        </p:nvSpPr>
        <p:spPr>
          <a:xfrm>
            <a:off x="571472" y="1215733"/>
            <a:ext cx="7503824" cy="2954655"/>
          </a:xfrm>
        </p:spPr>
        <p:txBody>
          <a:bodyPr/>
          <a:lstStyle/>
          <a:p>
            <a:pPr algn="just"/>
            <a:r>
              <a:rPr lang="en-US" dirty="0" smtClean="0"/>
              <a:t>The fractional numbers are considered as continuous values. These can take the form of the operating frequency of the processors, the android version of the phone, </a:t>
            </a:r>
            <a:r>
              <a:rPr lang="en-US" dirty="0" err="1" smtClean="0"/>
              <a:t>wifi</a:t>
            </a:r>
            <a:r>
              <a:rPr lang="en-US" dirty="0" smtClean="0"/>
              <a:t> frequency, temperature of the cores, and so 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SCALES</a:t>
            </a:r>
            <a:endParaRPr lang="en-US" dirty="0"/>
          </a:p>
        </p:txBody>
      </p:sp>
      <p:pic>
        <p:nvPicPr>
          <p:cNvPr id="1026" name="Picture 2" descr="C:\Users\Gopal\OneDrive\Pictures\Screenshots\Screenshot (5).png"/>
          <p:cNvPicPr>
            <a:picLocks noChangeAspect="1" noChangeArrowheads="1"/>
          </p:cNvPicPr>
          <p:nvPr/>
        </p:nvPicPr>
        <p:blipFill>
          <a:blip r:embed="rId2"/>
          <a:srcRect/>
          <a:stretch>
            <a:fillRect/>
          </a:stretch>
        </p:blipFill>
        <p:spPr bwMode="auto">
          <a:xfrm>
            <a:off x="214282" y="1071546"/>
            <a:ext cx="8420131" cy="492922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152400" y="152400"/>
            <a:ext cx="8120365" cy="830997"/>
          </a:xfrm>
          <a:prstGeom prst="rect">
            <a:avLst/>
          </a:prstGeom>
          <a:noFill/>
          <a:ln w="9525">
            <a:noFill/>
            <a:miter lim="800000"/>
            <a:headEnd/>
            <a:tailEnd/>
          </a:ln>
        </p:spPr>
        <p:txBody>
          <a:bodyPr wrap="none">
            <a:spAutoFit/>
          </a:bodyPr>
          <a:lstStyle/>
          <a:p>
            <a:r>
              <a:rPr lang="en-US" altLang="en-US" sz="4800" dirty="0"/>
              <a:t>Qualitative </a:t>
            </a:r>
            <a:r>
              <a:rPr lang="en-US" altLang="en-US" sz="4800" dirty="0" err="1"/>
              <a:t>vs</a:t>
            </a:r>
            <a:r>
              <a:rPr lang="en-US" altLang="en-US" sz="4800" dirty="0"/>
              <a:t> Quantitative Data</a:t>
            </a:r>
          </a:p>
        </p:txBody>
      </p:sp>
      <p:graphicFrame>
        <p:nvGraphicFramePr>
          <p:cNvPr id="2105" name="Group 57"/>
          <p:cNvGraphicFramePr>
            <a:graphicFrameLocks noGrp="1"/>
          </p:cNvGraphicFramePr>
          <p:nvPr/>
        </p:nvGraphicFramePr>
        <p:xfrm>
          <a:off x="304800" y="1071563"/>
          <a:ext cx="8534400" cy="5797296"/>
        </p:xfrm>
        <a:graphic>
          <a:graphicData uri="http://schemas.openxmlformats.org/drawingml/2006/table">
            <a:tbl>
              <a:tblPr/>
              <a:tblGrid>
                <a:gridCol w="4267200"/>
                <a:gridCol w="4267200"/>
              </a:tblGrid>
              <a:tr h="4064000">
                <a:tc>
                  <a:txBody>
                    <a:bodyPr/>
                    <a:lstStyle>
                      <a:lvl1pPr>
                        <a:spcBef>
                          <a:spcPct val="20000"/>
                        </a:spcBef>
                        <a:defRPr sz="2800">
                          <a:solidFill>
                            <a:schemeClr val="tx1"/>
                          </a:solidFill>
                          <a:latin typeface="Arial" charset="0"/>
                          <a:ea typeface="ＭＳ Ｐゴシック" charset="-128"/>
                        </a:defRPr>
                      </a:lvl1pPr>
                      <a:lvl2pPr>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fontAlgn="base">
                        <a:spcBef>
                          <a:spcPct val="20000"/>
                        </a:spcBef>
                        <a:spcAft>
                          <a:spcPct val="0"/>
                        </a:spcAft>
                        <a:defRPr>
                          <a:solidFill>
                            <a:schemeClr val="tx1"/>
                          </a:solidFill>
                          <a:latin typeface="Arial" charset="0"/>
                          <a:ea typeface="ＭＳ Ｐゴシック" charset="-128"/>
                        </a:defRPr>
                      </a:lvl6pPr>
                      <a:lvl7pPr fontAlgn="base">
                        <a:spcBef>
                          <a:spcPct val="20000"/>
                        </a:spcBef>
                        <a:spcAft>
                          <a:spcPct val="0"/>
                        </a:spcAft>
                        <a:defRPr>
                          <a:solidFill>
                            <a:schemeClr val="tx1"/>
                          </a:solidFill>
                          <a:latin typeface="Arial" charset="0"/>
                          <a:ea typeface="ＭＳ Ｐゴシック" charset="-128"/>
                        </a:defRPr>
                      </a:lvl7pPr>
                      <a:lvl8pPr fontAlgn="base">
                        <a:spcBef>
                          <a:spcPct val="20000"/>
                        </a:spcBef>
                        <a:spcAft>
                          <a:spcPct val="0"/>
                        </a:spcAft>
                        <a:defRPr>
                          <a:solidFill>
                            <a:schemeClr val="tx1"/>
                          </a:solidFill>
                          <a:latin typeface="Arial" charset="0"/>
                          <a:ea typeface="ＭＳ Ｐゴシック" charset="-128"/>
                        </a:defRPr>
                      </a:lvl8pPr>
                      <a:lvl9pPr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rgbClr val="FF0000"/>
                          </a:solidFill>
                          <a:effectLst/>
                          <a:latin typeface="Arial" charset="0"/>
                          <a:ea typeface="ＭＳ Ｐゴシック" charset="-128"/>
                        </a:rPr>
                        <a:t>Qualitative Data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2">
                              <a:lumMod val="60000"/>
                              <a:lumOff val="40000"/>
                            </a:schemeClr>
                          </a:solidFill>
                          <a:effectLst/>
                          <a:latin typeface="Arial" charset="0"/>
                          <a:ea typeface="ＭＳ Ｐゴシック" charset="-128"/>
                        </a:rPr>
                        <a:t>Overview:</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Arial" charset="0"/>
                          <a:ea typeface="ＭＳ Ｐゴシック" charset="-128"/>
                        </a:rPr>
                        <a:t>Deals with descriptions.</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altLang="en-US" sz="24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Arial" charset="0"/>
                          <a:ea typeface="ＭＳ Ｐゴシック" charset="-128"/>
                        </a:rPr>
                        <a:t>Data can be observed but  not measured.</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altLang="en-US" sz="24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Arial" charset="0"/>
                          <a:ea typeface="ＭＳ Ｐゴシック" charset="-128"/>
                        </a:rPr>
                        <a:t>Colors, textures, smells, tastes, appearance, beauty, etc.</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altLang="en-US" sz="24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Arial" charset="0"/>
                          <a:ea typeface="ＭＳ Ｐゴシック" charset="-128"/>
                        </a:rPr>
                        <a:t>Qualitative → Quality</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charset="0"/>
                        <a:ea typeface="ＭＳ Ｐゴシック" charset="-128"/>
                      </a:endParaRPr>
                    </a:p>
                  </a:txBody>
                  <a:tcPr horzOverflow="overflow">
                    <a:lnL cap="flat">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fontAlgn="base">
                        <a:spcBef>
                          <a:spcPct val="20000"/>
                        </a:spcBef>
                        <a:spcAft>
                          <a:spcPct val="0"/>
                        </a:spcAft>
                        <a:defRPr>
                          <a:solidFill>
                            <a:schemeClr val="tx1"/>
                          </a:solidFill>
                          <a:latin typeface="Arial" charset="0"/>
                          <a:ea typeface="ＭＳ Ｐゴシック" charset="-128"/>
                        </a:defRPr>
                      </a:lvl6pPr>
                      <a:lvl7pPr fontAlgn="base">
                        <a:spcBef>
                          <a:spcPct val="20000"/>
                        </a:spcBef>
                        <a:spcAft>
                          <a:spcPct val="0"/>
                        </a:spcAft>
                        <a:defRPr>
                          <a:solidFill>
                            <a:schemeClr val="tx1"/>
                          </a:solidFill>
                          <a:latin typeface="Arial" charset="0"/>
                          <a:ea typeface="ＭＳ Ｐゴシック" charset="-128"/>
                        </a:defRPr>
                      </a:lvl7pPr>
                      <a:lvl8pPr fontAlgn="base">
                        <a:spcBef>
                          <a:spcPct val="20000"/>
                        </a:spcBef>
                        <a:spcAft>
                          <a:spcPct val="0"/>
                        </a:spcAft>
                        <a:defRPr>
                          <a:solidFill>
                            <a:schemeClr val="tx1"/>
                          </a:solidFill>
                          <a:latin typeface="Arial" charset="0"/>
                          <a:ea typeface="ＭＳ Ｐゴシック" charset="-128"/>
                        </a:defRPr>
                      </a:lvl8pPr>
                      <a:lvl9pPr fontAlgn="base">
                        <a:spcBef>
                          <a:spcPct val="20000"/>
                        </a:spcBef>
                        <a:spcAft>
                          <a:spcPct val="0"/>
                        </a:spcAft>
                        <a:defRPr>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rgbClr val="FF0000"/>
                          </a:solidFill>
                          <a:effectLst/>
                          <a:latin typeface="Arial" charset="0"/>
                          <a:ea typeface="ＭＳ Ｐゴシック" charset="-128"/>
                        </a:rPr>
                        <a:t>Quantitative Data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Arial" charset="0"/>
                          <a:ea typeface="ＭＳ Ｐゴシック" charset="-128"/>
                        </a:rPr>
                        <a:t> </a:t>
                      </a:r>
                      <a:r>
                        <a:rPr kumimoji="0" lang="en-US" altLang="en-US" sz="2400" b="0" i="0" u="none" strike="noStrike" cap="none" normalizeH="0" baseline="0" dirty="0" smtClean="0">
                          <a:ln>
                            <a:noFill/>
                          </a:ln>
                          <a:solidFill>
                            <a:schemeClr val="tx2">
                              <a:lumMod val="60000"/>
                              <a:lumOff val="40000"/>
                            </a:schemeClr>
                          </a:solidFill>
                          <a:effectLst/>
                          <a:latin typeface="Arial" charset="0"/>
                          <a:ea typeface="ＭＳ Ｐゴシック" charset="-128"/>
                        </a:rPr>
                        <a:t>Overview:</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Arial" charset="0"/>
                          <a:ea typeface="ＭＳ Ｐゴシック" charset="-128"/>
                        </a:rPr>
                        <a:t>Deals with numbers.</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altLang="en-US" sz="24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Arial" charset="0"/>
                          <a:ea typeface="ＭＳ Ｐゴシック" charset="-128"/>
                        </a:rPr>
                        <a:t>Data which can be measured.</a:t>
                      </a:r>
                    </a:p>
                    <a:p>
                      <a:pPr marL="0" marR="0" lvl="0" indent="0" algn="l" defTabSz="914400" rtl="0" eaLnBrk="1" fontAlgn="base" latinLnBrk="0" hangingPunct="1">
                        <a:lnSpc>
                          <a:spcPct val="100000"/>
                        </a:lnSpc>
                        <a:spcBef>
                          <a:spcPct val="20000"/>
                        </a:spcBef>
                        <a:spcAft>
                          <a:spcPct val="0"/>
                        </a:spcAft>
                        <a:buClrTx/>
                        <a:buSzTx/>
                        <a:buFontTx/>
                        <a:buChar char="•"/>
                        <a:tabLst/>
                      </a:pPr>
                      <a:endParaRPr kumimoji="0" lang="en-US" altLang="en-US" sz="24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Arial" charset="0"/>
                          <a:ea typeface="ＭＳ Ｐゴシック" charset="-128"/>
                        </a:rPr>
                        <a:t>Length, height, area, volume, weight, speed, time, temperature, humidity, sound levels, cost, members, ages, etc.</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Arial" charset="0"/>
                          <a:ea typeface="ＭＳ Ｐゴシック" charset="-128"/>
                        </a:rPr>
                        <a:t>Quantitative → Quantity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charset="0"/>
                        <a:ea typeface="ＭＳ Ｐゴシック" charset="-128"/>
                      </a:endParaRPr>
                    </a:p>
                  </a:txBody>
                  <a:tcPr horzOverflow="overflow">
                    <a:lnL>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81" name="Group 61"/>
          <p:cNvGraphicFramePr>
            <a:graphicFrameLocks noGrp="1"/>
          </p:cNvGraphicFramePr>
          <p:nvPr/>
        </p:nvGraphicFramePr>
        <p:xfrm>
          <a:off x="304800" y="2794000"/>
          <a:ext cx="8839200" cy="4064000"/>
        </p:xfrm>
        <a:graphic>
          <a:graphicData uri="http://schemas.openxmlformats.org/drawingml/2006/table">
            <a:tbl>
              <a:tblPr/>
              <a:tblGrid>
                <a:gridCol w="4752975"/>
                <a:gridCol w="4086225"/>
              </a:tblGrid>
              <a:tr h="4064000">
                <a:tc>
                  <a:txBody>
                    <a:bodyPr/>
                    <a:lstStyle>
                      <a:lvl1pPr>
                        <a:spcBef>
                          <a:spcPct val="20000"/>
                        </a:spcBef>
                        <a:defRPr sz="2800">
                          <a:solidFill>
                            <a:schemeClr val="tx1"/>
                          </a:solidFill>
                          <a:latin typeface="Arial" charset="0"/>
                          <a:ea typeface="ＭＳ Ｐゴシック" charset="-128"/>
                        </a:defRPr>
                      </a:lvl1pPr>
                      <a:lvl2pPr>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fontAlgn="base">
                        <a:spcBef>
                          <a:spcPct val="20000"/>
                        </a:spcBef>
                        <a:spcAft>
                          <a:spcPct val="0"/>
                        </a:spcAft>
                        <a:defRPr>
                          <a:solidFill>
                            <a:schemeClr val="tx1"/>
                          </a:solidFill>
                          <a:latin typeface="Arial" charset="0"/>
                          <a:ea typeface="ＭＳ Ｐゴシック" charset="-128"/>
                        </a:defRPr>
                      </a:lvl6pPr>
                      <a:lvl7pPr fontAlgn="base">
                        <a:spcBef>
                          <a:spcPct val="20000"/>
                        </a:spcBef>
                        <a:spcAft>
                          <a:spcPct val="0"/>
                        </a:spcAft>
                        <a:defRPr>
                          <a:solidFill>
                            <a:schemeClr val="tx1"/>
                          </a:solidFill>
                          <a:latin typeface="Arial" charset="0"/>
                          <a:ea typeface="ＭＳ Ｐゴシック" charset="-128"/>
                        </a:defRPr>
                      </a:lvl7pPr>
                      <a:lvl8pPr fontAlgn="base">
                        <a:spcBef>
                          <a:spcPct val="20000"/>
                        </a:spcBef>
                        <a:spcAft>
                          <a:spcPct val="0"/>
                        </a:spcAft>
                        <a:defRPr>
                          <a:solidFill>
                            <a:schemeClr val="tx1"/>
                          </a:solidFill>
                          <a:latin typeface="Arial" charset="0"/>
                          <a:ea typeface="ＭＳ Ｐゴシック" charset="-128"/>
                        </a:defRPr>
                      </a:lvl8pPr>
                      <a:lvl9pPr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Example 1:  Oil Painting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rgbClr val="FF0000"/>
                          </a:solidFill>
                          <a:effectLst/>
                          <a:latin typeface="Arial" charset="0"/>
                          <a:ea typeface="ＭＳ Ｐゴシック" charset="-128"/>
                        </a:rPr>
                        <a:t>Qualitative data: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*red/green color, gold frame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*smells old and musty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*texture shows brush strokes of oil paint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*peaceful scene of the country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*masterful brush strokes </a:t>
                      </a:r>
                    </a:p>
                  </a:txBody>
                  <a:tcPr horzOverflow="overflow">
                    <a:lnL cap="flat">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fontAlgn="base">
                        <a:spcBef>
                          <a:spcPct val="20000"/>
                        </a:spcBef>
                        <a:spcAft>
                          <a:spcPct val="0"/>
                        </a:spcAft>
                        <a:defRPr>
                          <a:solidFill>
                            <a:schemeClr val="tx1"/>
                          </a:solidFill>
                          <a:latin typeface="Arial" charset="0"/>
                          <a:ea typeface="ＭＳ Ｐゴシック" charset="-128"/>
                        </a:defRPr>
                      </a:lvl6pPr>
                      <a:lvl7pPr fontAlgn="base">
                        <a:spcBef>
                          <a:spcPct val="20000"/>
                        </a:spcBef>
                        <a:spcAft>
                          <a:spcPct val="0"/>
                        </a:spcAft>
                        <a:defRPr>
                          <a:solidFill>
                            <a:schemeClr val="tx1"/>
                          </a:solidFill>
                          <a:latin typeface="Arial" charset="0"/>
                          <a:ea typeface="ＭＳ Ｐゴシック" charset="-128"/>
                        </a:defRPr>
                      </a:lvl7pPr>
                      <a:lvl8pPr fontAlgn="base">
                        <a:spcBef>
                          <a:spcPct val="20000"/>
                        </a:spcBef>
                        <a:spcAft>
                          <a:spcPct val="0"/>
                        </a:spcAft>
                        <a:defRPr>
                          <a:solidFill>
                            <a:schemeClr val="tx1"/>
                          </a:solidFill>
                          <a:latin typeface="Arial" charset="0"/>
                          <a:ea typeface="ＭＳ Ｐゴシック" charset="-128"/>
                        </a:defRPr>
                      </a:lvl8pPr>
                      <a:lvl9pPr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Example 1:  Oil Painting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rgbClr val="FF0000"/>
                          </a:solidFill>
                          <a:effectLst/>
                          <a:latin typeface="Arial" charset="0"/>
                          <a:ea typeface="ＭＳ Ｐゴシック" charset="-128"/>
                        </a:rPr>
                        <a:t>Quantitative data: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*picture is 10" by 14”</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with frame 14" by 18”</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 weighs 8.5 pounds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surface area of painting is 140 sq. in.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*cost $300 </a:t>
                      </a:r>
                    </a:p>
                  </a:txBody>
                  <a:tcPr horzOverflow="overflow">
                    <a:lnL>
                      <a:noFill/>
                    </a:lnL>
                    <a:lnR cap="flat">
                      <a:noFill/>
                    </a:lnR>
                    <a:lnT cap="flat">
                      <a:noFill/>
                    </a:lnT>
                    <a:lnB cap="flat">
                      <a:noFill/>
                    </a:lnB>
                    <a:lnTlToBr>
                      <a:noFill/>
                    </a:lnTlToBr>
                    <a:lnBlToTr>
                      <a:noFill/>
                    </a:lnBlToTr>
                    <a:noFill/>
                  </a:tcPr>
                </a:tc>
              </a:tr>
            </a:tbl>
          </a:graphicData>
        </a:graphic>
      </p:graphicFrame>
      <p:pic>
        <p:nvPicPr>
          <p:cNvPr id="3077" name="Picture 62" descr="MCj00975430000[1]"/>
          <p:cNvPicPr>
            <a:picLocks noChangeAspect="1" noChangeArrowheads="1"/>
          </p:cNvPicPr>
          <p:nvPr/>
        </p:nvPicPr>
        <p:blipFill>
          <a:blip r:embed="rId3"/>
          <a:srcRect/>
          <a:stretch>
            <a:fillRect/>
          </a:stretch>
        </p:blipFill>
        <p:spPr bwMode="auto">
          <a:xfrm>
            <a:off x="3124200" y="457200"/>
            <a:ext cx="2097088"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10" name="Group 42"/>
          <p:cNvGraphicFramePr>
            <a:graphicFrameLocks noGrp="1"/>
          </p:cNvGraphicFramePr>
          <p:nvPr/>
        </p:nvGraphicFramePr>
        <p:xfrm>
          <a:off x="304800" y="3352800"/>
          <a:ext cx="8839200" cy="4064000"/>
        </p:xfrm>
        <a:graphic>
          <a:graphicData uri="http://schemas.openxmlformats.org/drawingml/2006/table">
            <a:tbl>
              <a:tblPr/>
              <a:tblGrid>
                <a:gridCol w="4752975"/>
                <a:gridCol w="4086225"/>
              </a:tblGrid>
              <a:tr h="4064000">
                <a:tc>
                  <a:txBody>
                    <a:bodyPr/>
                    <a:lstStyle>
                      <a:lvl1pPr>
                        <a:spcBef>
                          <a:spcPct val="20000"/>
                        </a:spcBef>
                        <a:defRPr sz="2800">
                          <a:solidFill>
                            <a:schemeClr val="tx1"/>
                          </a:solidFill>
                          <a:latin typeface="Arial" charset="0"/>
                          <a:ea typeface="ＭＳ Ｐゴシック" charset="-128"/>
                        </a:defRPr>
                      </a:lvl1pPr>
                      <a:lvl2pPr>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fontAlgn="base">
                        <a:spcBef>
                          <a:spcPct val="20000"/>
                        </a:spcBef>
                        <a:spcAft>
                          <a:spcPct val="0"/>
                        </a:spcAft>
                        <a:defRPr>
                          <a:solidFill>
                            <a:schemeClr val="tx1"/>
                          </a:solidFill>
                          <a:latin typeface="Arial" charset="0"/>
                          <a:ea typeface="ＭＳ Ｐゴシック" charset="-128"/>
                        </a:defRPr>
                      </a:lvl6pPr>
                      <a:lvl7pPr fontAlgn="base">
                        <a:spcBef>
                          <a:spcPct val="20000"/>
                        </a:spcBef>
                        <a:spcAft>
                          <a:spcPct val="0"/>
                        </a:spcAft>
                        <a:defRPr>
                          <a:solidFill>
                            <a:schemeClr val="tx1"/>
                          </a:solidFill>
                          <a:latin typeface="Arial" charset="0"/>
                          <a:ea typeface="ＭＳ Ｐゴシック" charset="-128"/>
                        </a:defRPr>
                      </a:lvl7pPr>
                      <a:lvl8pPr fontAlgn="base">
                        <a:spcBef>
                          <a:spcPct val="20000"/>
                        </a:spcBef>
                        <a:spcAft>
                          <a:spcPct val="0"/>
                        </a:spcAft>
                        <a:defRPr>
                          <a:solidFill>
                            <a:schemeClr val="tx1"/>
                          </a:solidFill>
                          <a:latin typeface="Arial" charset="0"/>
                          <a:ea typeface="ＭＳ Ｐゴシック" charset="-128"/>
                        </a:defRPr>
                      </a:lvl8pPr>
                      <a:lvl9pPr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Example 2:  Latte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rgbClr val="FF0000"/>
                          </a:solidFill>
                          <a:effectLst/>
                          <a:latin typeface="Arial" charset="0"/>
                          <a:ea typeface="ＭＳ Ｐゴシック" charset="-128"/>
                        </a:rPr>
                        <a:t>Qualitative data: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    *robust aroma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    *frothy appearance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    * strong taste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    *glass cup </a:t>
                      </a:r>
                    </a:p>
                  </a:txBody>
                  <a:tcPr horzOverflow="overflow">
                    <a:lnL cap="flat">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fontAlgn="base">
                        <a:spcBef>
                          <a:spcPct val="20000"/>
                        </a:spcBef>
                        <a:spcAft>
                          <a:spcPct val="0"/>
                        </a:spcAft>
                        <a:defRPr>
                          <a:solidFill>
                            <a:schemeClr val="tx1"/>
                          </a:solidFill>
                          <a:latin typeface="Arial" charset="0"/>
                          <a:ea typeface="ＭＳ Ｐゴシック" charset="-128"/>
                        </a:defRPr>
                      </a:lvl6pPr>
                      <a:lvl7pPr fontAlgn="base">
                        <a:spcBef>
                          <a:spcPct val="20000"/>
                        </a:spcBef>
                        <a:spcAft>
                          <a:spcPct val="0"/>
                        </a:spcAft>
                        <a:defRPr>
                          <a:solidFill>
                            <a:schemeClr val="tx1"/>
                          </a:solidFill>
                          <a:latin typeface="Arial" charset="0"/>
                          <a:ea typeface="ＭＳ Ｐゴシック" charset="-128"/>
                        </a:defRPr>
                      </a:lvl7pPr>
                      <a:lvl8pPr fontAlgn="base">
                        <a:spcBef>
                          <a:spcPct val="20000"/>
                        </a:spcBef>
                        <a:spcAft>
                          <a:spcPct val="0"/>
                        </a:spcAft>
                        <a:defRPr>
                          <a:solidFill>
                            <a:schemeClr val="tx1"/>
                          </a:solidFill>
                          <a:latin typeface="Arial" charset="0"/>
                          <a:ea typeface="ＭＳ Ｐゴシック" charset="-128"/>
                        </a:defRPr>
                      </a:lvl8pPr>
                      <a:lvl9pPr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Example 2:  Latte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rgbClr val="FF0000"/>
                          </a:solidFill>
                          <a:effectLst/>
                          <a:latin typeface="Arial" charset="0"/>
                          <a:ea typeface="ＭＳ Ｐゴシック" charset="-128"/>
                        </a:rPr>
                        <a:t>Quantitative data: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    *12 ounces of latte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    *serving temperature 150</a:t>
                      </a:r>
                      <a:r>
                        <a:rPr kumimoji="0" lang="en-US" altLang="en-US" sz="2000" b="0" i="0" u="none" strike="noStrike" cap="none" normalizeH="0" baseline="30000" dirty="0" smtClean="0">
                          <a:ln>
                            <a:noFill/>
                          </a:ln>
                          <a:solidFill>
                            <a:schemeClr val="tx1"/>
                          </a:solidFill>
                          <a:effectLst/>
                          <a:latin typeface="Lucida Grande" charset="0"/>
                          <a:ea typeface="ＭＳ Ｐゴシック" charset="-128"/>
                        </a:rPr>
                        <a:t>0</a:t>
                      </a:r>
                      <a:r>
                        <a:rPr kumimoji="0" lang="en-US" altLang="en-US" sz="2000" b="0" i="0" u="none" strike="noStrike" cap="none" normalizeH="0" baseline="0" dirty="0" smtClean="0">
                          <a:ln>
                            <a:noFill/>
                          </a:ln>
                          <a:solidFill>
                            <a:schemeClr val="tx1"/>
                          </a:solidFill>
                          <a:effectLst/>
                          <a:latin typeface="Arial" charset="0"/>
                          <a:ea typeface="ＭＳ Ｐゴシック" charset="-128"/>
                        </a:rPr>
                        <a:t> F.</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    *serving cup 7 inches in height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    *cost $4.95 </a:t>
                      </a:r>
                    </a:p>
                  </a:txBody>
                  <a:tcPr horzOverflow="overflow">
                    <a:lnL>
                      <a:noFill/>
                    </a:lnL>
                    <a:lnR cap="flat">
                      <a:noFill/>
                    </a:lnR>
                    <a:lnT cap="flat">
                      <a:noFill/>
                    </a:lnT>
                    <a:lnB cap="flat">
                      <a:noFill/>
                    </a:lnB>
                    <a:lnTlToBr>
                      <a:noFill/>
                    </a:lnTlToBr>
                    <a:lnBlToTr>
                      <a:noFill/>
                    </a:lnBlToTr>
                    <a:noFill/>
                  </a:tcPr>
                </a:tc>
              </a:tr>
            </a:tbl>
          </a:graphicData>
        </a:graphic>
      </p:graphicFrame>
      <p:pic>
        <p:nvPicPr>
          <p:cNvPr id="4101" name="Picture 43" descr="MPj04387400000[1]"/>
          <p:cNvPicPr>
            <a:picLocks noChangeAspect="1" noChangeArrowheads="1"/>
          </p:cNvPicPr>
          <p:nvPr/>
        </p:nvPicPr>
        <p:blipFill>
          <a:blip r:embed="rId3"/>
          <a:srcRect/>
          <a:stretch>
            <a:fillRect/>
          </a:stretch>
        </p:blipFill>
        <p:spPr bwMode="auto">
          <a:xfrm>
            <a:off x="2133600" y="228600"/>
            <a:ext cx="382905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52" name="Group 36"/>
          <p:cNvGraphicFramePr>
            <a:graphicFrameLocks noGrp="1"/>
          </p:cNvGraphicFramePr>
          <p:nvPr/>
        </p:nvGraphicFramePr>
        <p:xfrm>
          <a:off x="304800" y="2514600"/>
          <a:ext cx="8839200" cy="4064000"/>
        </p:xfrm>
        <a:graphic>
          <a:graphicData uri="http://schemas.openxmlformats.org/drawingml/2006/table">
            <a:tbl>
              <a:tblPr/>
              <a:tblGrid>
                <a:gridCol w="4752975"/>
                <a:gridCol w="4086225"/>
              </a:tblGrid>
              <a:tr h="4064000">
                <a:tc>
                  <a:txBody>
                    <a:bodyPr/>
                    <a:lstStyle>
                      <a:lvl1pPr>
                        <a:spcBef>
                          <a:spcPct val="20000"/>
                        </a:spcBef>
                        <a:defRPr sz="2800">
                          <a:solidFill>
                            <a:schemeClr val="tx1"/>
                          </a:solidFill>
                          <a:latin typeface="Arial" charset="0"/>
                          <a:ea typeface="ＭＳ Ｐゴシック" charset="-128"/>
                        </a:defRPr>
                      </a:lvl1pPr>
                      <a:lvl2pPr>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fontAlgn="base">
                        <a:spcBef>
                          <a:spcPct val="20000"/>
                        </a:spcBef>
                        <a:spcAft>
                          <a:spcPct val="0"/>
                        </a:spcAft>
                        <a:defRPr>
                          <a:solidFill>
                            <a:schemeClr val="tx1"/>
                          </a:solidFill>
                          <a:latin typeface="Arial" charset="0"/>
                          <a:ea typeface="ＭＳ Ｐゴシック" charset="-128"/>
                        </a:defRPr>
                      </a:lvl6pPr>
                      <a:lvl7pPr fontAlgn="base">
                        <a:spcBef>
                          <a:spcPct val="20000"/>
                        </a:spcBef>
                        <a:spcAft>
                          <a:spcPct val="0"/>
                        </a:spcAft>
                        <a:defRPr>
                          <a:solidFill>
                            <a:schemeClr val="tx1"/>
                          </a:solidFill>
                          <a:latin typeface="Arial" charset="0"/>
                          <a:ea typeface="ＭＳ Ｐゴシック" charset="-128"/>
                        </a:defRPr>
                      </a:lvl7pPr>
                      <a:lvl8pPr fontAlgn="base">
                        <a:spcBef>
                          <a:spcPct val="20000"/>
                        </a:spcBef>
                        <a:spcAft>
                          <a:spcPct val="0"/>
                        </a:spcAft>
                        <a:defRPr>
                          <a:solidFill>
                            <a:schemeClr val="tx1"/>
                          </a:solidFill>
                          <a:latin typeface="Arial" charset="0"/>
                          <a:ea typeface="ＭＳ Ｐゴシック" charset="-128"/>
                        </a:defRPr>
                      </a:lvl8pPr>
                      <a:lvl9pPr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 Example 3:  Freshman Class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rgbClr val="FF0000"/>
                          </a:solidFill>
                          <a:effectLst/>
                          <a:latin typeface="Arial" charset="0"/>
                          <a:ea typeface="ＭＳ Ｐゴシック" charset="-128"/>
                        </a:rPr>
                        <a:t>Qualitative data: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    *friendly demeanors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    *civic minded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    *environmentalists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    *positive school spirit </a:t>
                      </a:r>
                    </a:p>
                  </a:txBody>
                  <a:tcPr horzOverflow="overflow">
                    <a:lnL cap="flat">
                      <a:noFill/>
                    </a:lnL>
                    <a:lnR>
                      <a:noFill/>
                    </a:lnR>
                    <a:lnT cap="flat">
                      <a:noFill/>
                    </a:lnT>
                    <a:lnB cap="flat">
                      <a:noFill/>
                    </a:lnB>
                    <a:lnTlToBr>
                      <a:noFill/>
                    </a:lnTlToBr>
                    <a:lnBlToTr>
                      <a:noFill/>
                    </a:lnBlToTr>
                    <a:noFill/>
                  </a:tcPr>
                </a:tc>
                <a:tc>
                  <a:txBody>
                    <a:bodyPr/>
                    <a:lstStyle>
                      <a:lvl1pPr>
                        <a:spcBef>
                          <a:spcPct val="20000"/>
                        </a:spcBef>
                        <a:defRPr sz="2800">
                          <a:solidFill>
                            <a:schemeClr val="tx1"/>
                          </a:solidFill>
                          <a:latin typeface="Arial" charset="0"/>
                          <a:ea typeface="ＭＳ Ｐゴシック" charset="-128"/>
                        </a:defRPr>
                      </a:lvl1pPr>
                      <a:lvl2pPr>
                        <a:spcBef>
                          <a:spcPct val="20000"/>
                        </a:spcBef>
                        <a:defRPr sz="2400">
                          <a:solidFill>
                            <a:schemeClr val="tx1"/>
                          </a:solidFill>
                          <a:latin typeface="Arial" charset="0"/>
                          <a:ea typeface="ＭＳ Ｐゴシック" charset="-128"/>
                        </a:defRPr>
                      </a:lvl2pPr>
                      <a:lvl3pPr>
                        <a:spcBef>
                          <a:spcPct val="20000"/>
                        </a:spcBef>
                        <a:defRPr sz="2000">
                          <a:solidFill>
                            <a:schemeClr val="tx1"/>
                          </a:solidFill>
                          <a:latin typeface="Arial" charset="0"/>
                          <a:ea typeface="ＭＳ Ｐゴシック" charset="-128"/>
                        </a:defRPr>
                      </a:lvl3pPr>
                      <a:lvl4pPr>
                        <a:spcBef>
                          <a:spcPct val="20000"/>
                        </a:spcBef>
                        <a:defRPr>
                          <a:solidFill>
                            <a:schemeClr val="tx1"/>
                          </a:solidFill>
                          <a:latin typeface="Arial" charset="0"/>
                          <a:ea typeface="ＭＳ Ｐゴシック" charset="-128"/>
                        </a:defRPr>
                      </a:lvl4pPr>
                      <a:lvl5pPr>
                        <a:spcBef>
                          <a:spcPct val="20000"/>
                        </a:spcBef>
                        <a:defRPr>
                          <a:solidFill>
                            <a:schemeClr val="tx1"/>
                          </a:solidFill>
                          <a:latin typeface="Arial" charset="0"/>
                          <a:ea typeface="ＭＳ Ｐゴシック" charset="-128"/>
                        </a:defRPr>
                      </a:lvl5pPr>
                      <a:lvl6pPr fontAlgn="base">
                        <a:spcBef>
                          <a:spcPct val="20000"/>
                        </a:spcBef>
                        <a:spcAft>
                          <a:spcPct val="0"/>
                        </a:spcAft>
                        <a:defRPr>
                          <a:solidFill>
                            <a:schemeClr val="tx1"/>
                          </a:solidFill>
                          <a:latin typeface="Arial" charset="0"/>
                          <a:ea typeface="ＭＳ Ｐゴシック" charset="-128"/>
                        </a:defRPr>
                      </a:lvl6pPr>
                      <a:lvl7pPr fontAlgn="base">
                        <a:spcBef>
                          <a:spcPct val="20000"/>
                        </a:spcBef>
                        <a:spcAft>
                          <a:spcPct val="0"/>
                        </a:spcAft>
                        <a:defRPr>
                          <a:solidFill>
                            <a:schemeClr val="tx1"/>
                          </a:solidFill>
                          <a:latin typeface="Arial" charset="0"/>
                          <a:ea typeface="ＭＳ Ｐゴシック" charset="-128"/>
                        </a:defRPr>
                      </a:lvl7pPr>
                      <a:lvl8pPr fontAlgn="base">
                        <a:spcBef>
                          <a:spcPct val="20000"/>
                        </a:spcBef>
                        <a:spcAft>
                          <a:spcPct val="0"/>
                        </a:spcAft>
                        <a:defRPr>
                          <a:solidFill>
                            <a:schemeClr val="tx1"/>
                          </a:solidFill>
                          <a:latin typeface="Arial" charset="0"/>
                          <a:ea typeface="ＭＳ Ｐゴシック" charset="-128"/>
                        </a:defRPr>
                      </a:lvl8pPr>
                      <a:lvl9pPr fontAlgn="base">
                        <a:spcBef>
                          <a:spcPct val="20000"/>
                        </a:spcBef>
                        <a:spcAft>
                          <a:spcPct val="0"/>
                        </a:spcAft>
                        <a:defRPr>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 Example 3:  Freshman Class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rgbClr val="FF0000"/>
                          </a:solidFill>
                          <a:effectLst/>
                          <a:latin typeface="Arial" charset="0"/>
                          <a:ea typeface="ＭＳ Ｐゴシック" charset="-128"/>
                        </a:rPr>
                        <a:t>Quantitative data: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smtClean="0">
                        <a:ln>
                          <a:noFill/>
                        </a:ln>
                        <a:solidFill>
                          <a:schemeClr val="tx1"/>
                        </a:solidFill>
                        <a:effectLst/>
                        <a:latin typeface="Arial"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    *672 students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    *394 girls, 278 boys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    *68% on honor roll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charset="0"/>
                          <a:ea typeface="ＭＳ Ｐゴシック" charset="-128"/>
                        </a:rPr>
                        <a:t>    *150 students accelerated in   mathematics </a:t>
                      </a:r>
                    </a:p>
                  </a:txBody>
                  <a:tcPr horzOverflow="overflow">
                    <a:lnL>
                      <a:noFill/>
                    </a:lnL>
                    <a:lnR cap="flat">
                      <a:noFill/>
                    </a:lnR>
                    <a:lnT cap="flat">
                      <a:noFill/>
                    </a:lnT>
                    <a:lnB cap="flat">
                      <a:noFill/>
                    </a:lnB>
                    <a:lnTlToBr>
                      <a:noFill/>
                    </a:lnTlToBr>
                    <a:lnBlToTr>
                      <a:noFill/>
                    </a:lnBlToTr>
                    <a:noFill/>
                  </a:tcPr>
                </a:tc>
              </a:tr>
            </a:tbl>
          </a:graphicData>
        </a:graphic>
      </p:graphicFrame>
      <p:pic>
        <p:nvPicPr>
          <p:cNvPr id="5125" name="Picture 38" descr="MPj04386340000[1]"/>
          <p:cNvPicPr>
            <a:picLocks noChangeAspect="1" noChangeArrowheads="1"/>
          </p:cNvPicPr>
          <p:nvPr/>
        </p:nvPicPr>
        <p:blipFill>
          <a:blip r:embed="rId3"/>
          <a:srcRect/>
          <a:stretch>
            <a:fillRect/>
          </a:stretch>
        </p:blipFill>
        <p:spPr bwMode="auto">
          <a:xfrm>
            <a:off x="1447800" y="533400"/>
            <a:ext cx="6400800" cy="2687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4"/>
          <p:cNvPicPr>
            <a:picLocks noChangeAspect="1" noChangeArrowheads="1"/>
          </p:cNvPicPr>
          <p:nvPr/>
        </p:nvPicPr>
        <p:blipFill>
          <a:blip r:embed="rId3"/>
          <a:srcRect/>
          <a:stretch>
            <a:fillRect/>
          </a:stretch>
        </p:blipFill>
        <p:spPr bwMode="auto">
          <a:xfrm>
            <a:off x="1219200" y="0"/>
            <a:ext cx="6553200" cy="4776788"/>
          </a:xfrm>
          <a:prstGeom prst="rect">
            <a:avLst/>
          </a:prstGeom>
          <a:noFill/>
          <a:ln w="9525">
            <a:noFill/>
            <a:miter lim="800000"/>
            <a:headEnd/>
            <a:tailEnd/>
          </a:ln>
          <a:effectLst/>
        </p:spPr>
      </p:pic>
      <p:sp>
        <p:nvSpPr>
          <p:cNvPr id="6147" name="Text Box 12"/>
          <p:cNvSpPr txBox="1">
            <a:spLocks noChangeArrowheads="1"/>
          </p:cNvSpPr>
          <p:nvPr/>
        </p:nvSpPr>
        <p:spPr bwMode="auto">
          <a:xfrm>
            <a:off x="0" y="4953000"/>
            <a:ext cx="9144000" cy="2132013"/>
          </a:xfrm>
          <a:prstGeom prst="rect">
            <a:avLst/>
          </a:prstGeom>
          <a:noFill/>
          <a:ln w="9525">
            <a:noFill/>
            <a:miter lim="800000"/>
            <a:headEnd/>
            <a:tailEnd/>
          </a:ln>
        </p:spPr>
        <p:txBody>
          <a:bodyPr>
            <a:spAutoFit/>
          </a:bodyPr>
          <a:lstStyle/>
          <a:p>
            <a:pPr algn="ctr"/>
            <a:r>
              <a:rPr lang="en-US" altLang="en-US" sz="2200" dirty="0"/>
              <a:t>Make one qualitative observation about the picture above.</a:t>
            </a:r>
          </a:p>
          <a:p>
            <a:pPr algn="ctr"/>
            <a:r>
              <a:rPr lang="en-US" altLang="en-US" sz="2200" dirty="0"/>
              <a:t>Explain why this is a qualitative observation.</a:t>
            </a:r>
          </a:p>
          <a:p>
            <a:pPr algn="ctr"/>
            <a:endParaRPr lang="en-US" altLang="en-US" sz="2200" dirty="0"/>
          </a:p>
          <a:p>
            <a:pPr algn="ctr"/>
            <a:r>
              <a:rPr lang="en-US" altLang="en-US" sz="2200" dirty="0"/>
              <a:t>Make one quantitative observation about the picture above.</a:t>
            </a:r>
          </a:p>
          <a:p>
            <a:pPr algn="ctr"/>
            <a:r>
              <a:rPr lang="en-US" altLang="en-US" sz="2200" dirty="0"/>
              <a:t>Explain why this is a quantitative observation</a:t>
            </a:r>
            <a:r>
              <a:rPr lang="en-US" altLang="en-US" sz="2200" dirty="0">
                <a:solidFill>
                  <a:srgbClr val="00FF00"/>
                </a:solidFill>
              </a:rPr>
              <a:t>.</a:t>
            </a:r>
          </a:p>
          <a:p>
            <a:endParaRPr lang="en-US" altLang="en-US" dirty="0">
              <a:solidFill>
                <a:srgbClr val="00FF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0" y="4953000"/>
            <a:ext cx="9144000" cy="2132013"/>
          </a:xfrm>
          <a:prstGeom prst="rect">
            <a:avLst/>
          </a:prstGeom>
          <a:noFill/>
          <a:ln w="9525">
            <a:noFill/>
            <a:miter lim="800000"/>
            <a:headEnd/>
            <a:tailEnd/>
          </a:ln>
        </p:spPr>
        <p:txBody>
          <a:bodyPr>
            <a:spAutoFit/>
          </a:bodyPr>
          <a:lstStyle/>
          <a:p>
            <a:pPr algn="ctr"/>
            <a:r>
              <a:rPr lang="en-US" altLang="en-US" sz="2200" dirty="0"/>
              <a:t>Make one qualitative observation about the picture above.</a:t>
            </a:r>
          </a:p>
          <a:p>
            <a:pPr algn="ctr"/>
            <a:r>
              <a:rPr lang="en-US" altLang="en-US" sz="2200" dirty="0"/>
              <a:t>Explain why this is a qualitative observation.</a:t>
            </a:r>
          </a:p>
          <a:p>
            <a:pPr algn="ctr"/>
            <a:endParaRPr lang="en-US" altLang="en-US" sz="2200" dirty="0"/>
          </a:p>
          <a:p>
            <a:pPr algn="ctr"/>
            <a:r>
              <a:rPr lang="en-US" altLang="en-US" sz="2200" dirty="0"/>
              <a:t>Make one quantitative observation about the picture above.</a:t>
            </a:r>
          </a:p>
          <a:p>
            <a:pPr algn="ctr"/>
            <a:r>
              <a:rPr lang="en-US" altLang="en-US" sz="2200" dirty="0"/>
              <a:t>Explain why this is a quantitative observation.</a:t>
            </a:r>
          </a:p>
          <a:p>
            <a:pPr algn="ctr"/>
            <a:endParaRPr lang="en-US" altLang="en-US" dirty="0">
              <a:solidFill>
                <a:srgbClr val="00FFFF"/>
              </a:solidFill>
            </a:endParaRPr>
          </a:p>
        </p:txBody>
      </p:sp>
      <p:pic>
        <p:nvPicPr>
          <p:cNvPr id="7171" name="Picture 4"/>
          <p:cNvPicPr>
            <a:picLocks noChangeAspect="1" noChangeArrowheads="1"/>
          </p:cNvPicPr>
          <p:nvPr/>
        </p:nvPicPr>
        <p:blipFill>
          <a:blip r:embed="rId3"/>
          <a:srcRect/>
          <a:stretch>
            <a:fillRect/>
          </a:stretch>
        </p:blipFill>
        <p:spPr bwMode="auto">
          <a:xfrm>
            <a:off x="1066800" y="0"/>
            <a:ext cx="6858000" cy="4646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DATA?</a:t>
            </a:r>
            <a:endParaRPr lang="en-US" dirty="0"/>
          </a:p>
        </p:txBody>
      </p:sp>
      <p:sp>
        <p:nvSpPr>
          <p:cNvPr id="3" name="Text Placeholder 2"/>
          <p:cNvSpPr>
            <a:spLocks noGrp="1"/>
          </p:cNvSpPr>
          <p:nvPr>
            <p:ph type="body" idx="1"/>
          </p:nvPr>
        </p:nvSpPr>
        <p:spPr>
          <a:xfrm>
            <a:off x="231141" y="1215733"/>
            <a:ext cx="7844155" cy="3939540"/>
          </a:xfrm>
        </p:spPr>
        <p:txBody>
          <a:bodyPr/>
          <a:lstStyle/>
          <a:p>
            <a:pPr algn="just"/>
            <a:r>
              <a:rPr lang="en-US" dirty="0" smtClean="0"/>
              <a:t>Research data is </a:t>
            </a:r>
            <a:r>
              <a:rPr lang="en-US" b="1" dirty="0" smtClean="0"/>
              <a:t>any information that has been collected, observed, generated or created to validate original research findings</a:t>
            </a:r>
            <a:r>
              <a:rPr lang="en-US" dirty="0" smtClean="0"/>
              <a:t>. Although usually digital, research data also includes non-digital formats such as laboratory notebooks and diaries.</a:t>
            </a:r>
            <a:br>
              <a:rPr lang="en-US" dirty="0" smtClean="0"/>
            </a:br>
            <a:r>
              <a:rPr lang="en-US" dirty="0" smtClean="0"/>
              <a:t/>
            </a:r>
            <a:br>
              <a:rPr lang="en-US" dirty="0" smtClean="0"/>
            </a:b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06755" y="1214426"/>
            <a:ext cx="5694045" cy="2057615"/>
          </a:xfrm>
          <a:prstGeom prst="rect">
            <a:avLst/>
          </a:prstGeom>
        </p:spPr>
        <p:txBody>
          <a:bodyPr vert="horz" wrap="square" lIns="0" tIns="13335" rIns="0" bIns="0" rtlCol="0">
            <a:spAutoFit/>
          </a:bodyPr>
          <a:lstStyle/>
          <a:p>
            <a:pPr marL="12700">
              <a:lnSpc>
                <a:spcPct val="100000"/>
              </a:lnSpc>
              <a:spcBef>
                <a:spcPts val="105"/>
              </a:spcBef>
            </a:pPr>
            <a:r>
              <a:rPr sz="4400" b="1" dirty="0">
                <a:latin typeface="Arial"/>
                <a:cs typeface="Arial"/>
              </a:rPr>
              <a:t>DEFINITION </a:t>
            </a:r>
            <a:r>
              <a:rPr sz="4400" b="1">
                <a:latin typeface="Arial"/>
                <a:cs typeface="Arial"/>
              </a:rPr>
              <a:t>OF</a:t>
            </a:r>
            <a:r>
              <a:rPr sz="4400" b="1" spc="-60">
                <a:latin typeface="Arial"/>
                <a:cs typeface="Arial"/>
              </a:rPr>
              <a:t> </a:t>
            </a:r>
            <a:r>
              <a:rPr sz="4400" b="1" spc="-160" smtClean="0">
                <a:latin typeface="Arial"/>
                <a:cs typeface="Arial"/>
              </a:rPr>
              <a:t>DATA</a:t>
            </a:r>
            <a:r>
              <a:rPr lang="en-US" sz="4400" b="1" spc="-160" dirty="0" smtClean="0">
                <a:latin typeface="Arial"/>
                <a:cs typeface="Arial"/>
              </a:rPr>
              <a:t> COLLECTION</a:t>
            </a:r>
          </a:p>
          <a:p>
            <a:pPr marL="12700">
              <a:lnSpc>
                <a:spcPct val="100000"/>
              </a:lnSpc>
              <a:spcBef>
                <a:spcPts val="105"/>
              </a:spcBef>
            </a:pPr>
            <a:endParaRPr sz="4400" dirty="0">
              <a:latin typeface="Arial"/>
              <a:cs typeface="Arial"/>
            </a:endParaRPr>
          </a:p>
        </p:txBody>
      </p:sp>
      <p:sp>
        <p:nvSpPr>
          <p:cNvPr id="3" name="object 3"/>
          <p:cNvSpPr txBox="1"/>
          <p:nvPr/>
        </p:nvSpPr>
        <p:spPr>
          <a:xfrm>
            <a:off x="810564" y="3022560"/>
            <a:ext cx="6954520" cy="1120820"/>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Data collection </a:t>
            </a:r>
            <a:r>
              <a:rPr sz="2400" dirty="0">
                <a:latin typeface="Arial"/>
                <a:cs typeface="Arial"/>
              </a:rPr>
              <a:t>is a systematic </a:t>
            </a:r>
            <a:r>
              <a:rPr sz="2400" spc="-5" dirty="0">
                <a:latin typeface="Arial"/>
                <a:cs typeface="Arial"/>
              </a:rPr>
              <a:t>process </a:t>
            </a:r>
            <a:r>
              <a:rPr sz="2400" dirty="0">
                <a:latin typeface="Arial"/>
                <a:cs typeface="Arial"/>
              </a:rPr>
              <a:t>of </a:t>
            </a:r>
            <a:r>
              <a:rPr sz="2400" spc="-5" dirty="0">
                <a:latin typeface="Arial"/>
                <a:cs typeface="Arial"/>
              </a:rPr>
              <a:t>collecting  detail information about desire objective </a:t>
            </a:r>
            <a:r>
              <a:rPr sz="2400" dirty="0">
                <a:latin typeface="Arial"/>
                <a:cs typeface="Arial"/>
              </a:rPr>
              <a:t>from  </a:t>
            </a:r>
            <a:r>
              <a:rPr sz="2400" spc="-5" dirty="0">
                <a:latin typeface="Arial"/>
                <a:cs typeface="Arial"/>
              </a:rPr>
              <a:t>selected sample under controlled</a:t>
            </a:r>
            <a:r>
              <a:rPr sz="2400" spc="70" dirty="0">
                <a:latin typeface="Arial"/>
                <a:cs typeface="Arial"/>
              </a:rPr>
              <a:t> </a:t>
            </a:r>
            <a:r>
              <a:rPr sz="2400" spc="-5" dirty="0">
                <a:latin typeface="Arial"/>
                <a:cs typeface="Arial"/>
              </a:rPr>
              <a:t>settings.</a:t>
            </a:r>
            <a:endParaRPr sz="2400" dirty="0">
              <a:latin typeface="Arial"/>
              <a:cs typeface="Aria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46138"/>
            <a:ext cx="7750836" cy="627736"/>
          </a:xfrm>
          <a:prstGeom prst="rect">
            <a:avLst/>
          </a:prstGeom>
        </p:spPr>
        <p:txBody>
          <a:bodyPr vert="horz" wrap="square" lIns="0" tIns="12065" rIns="0" bIns="0" rtlCol="0">
            <a:spAutoFit/>
          </a:bodyPr>
          <a:lstStyle/>
          <a:p>
            <a:pPr marL="12700">
              <a:lnSpc>
                <a:spcPct val="100000"/>
              </a:lnSpc>
              <a:spcBef>
                <a:spcPts val="95"/>
              </a:spcBef>
            </a:pPr>
            <a:r>
              <a:rPr sz="4000" spc="-125"/>
              <a:t>D</a:t>
            </a:r>
            <a:r>
              <a:rPr spc="-125"/>
              <a:t>ATA</a:t>
            </a:r>
            <a:r>
              <a:rPr spc="40"/>
              <a:t> </a:t>
            </a:r>
            <a:r>
              <a:rPr sz="4000" smtClean="0"/>
              <a:t>C</a:t>
            </a:r>
            <a:r>
              <a:rPr smtClean="0"/>
              <a:t>OLLECTION</a:t>
            </a:r>
            <a:r>
              <a:rPr sz="4000" smtClean="0"/>
              <a:t>:</a:t>
            </a:r>
            <a:r>
              <a:rPr lang="en-US" sz="4000" dirty="0" smtClean="0"/>
              <a:t> </a:t>
            </a:r>
            <a:r>
              <a:rPr lang="en-US" dirty="0" smtClean="0"/>
              <a:t>SOURCES </a:t>
            </a:r>
            <a:endParaRPr dirty="0"/>
          </a:p>
        </p:txBody>
      </p:sp>
      <p:grpSp>
        <p:nvGrpSpPr>
          <p:cNvPr id="3" name="object 3"/>
          <p:cNvGrpSpPr/>
          <p:nvPr/>
        </p:nvGrpSpPr>
        <p:grpSpPr>
          <a:xfrm>
            <a:off x="285720" y="1193244"/>
            <a:ext cx="2809240" cy="1168956"/>
            <a:chOff x="1048448" y="1590992"/>
            <a:chExt cx="2809240" cy="1416050"/>
          </a:xfrm>
        </p:grpSpPr>
        <p:sp>
          <p:nvSpPr>
            <p:cNvPr id="4" name="object 4"/>
            <p:cNvSpPr/>
            <p:nvPr/>
          </p:nvSpPr>
          <p:spPr>
            <a:xfrm>
              <a:off x="1061466" y="1604010"/>
              <a:ext cx="2783205" cy="1390015"/>
            </a:xfrm>
            <a:custGeom>
              <a:avLst/>
              <a:gdLst/>
              <a:ahLst/>
              <a:cxnLst/>
              <a:rect l="l" t="t" r="r" b="b"/>
              <a:pathLst>
                <a:path w="2783204" h="1390014">
                  <a:moveTo>
                    <a:pt x="2643886" y="0"/>
                  </a:moveTo>
                  <a:lnTo>
                    <a:pt x="138988" y="0"/>
                  </a:lnTo>
                  <a:lnTo>
                    <a:pt x="95058" y="7085"/>
                  </a:lnTo>
                  <a:lnTo>
                    <a:pt x="56904" y="26814"/>
                  </a:lnTo>
                  <a:lnTo>
                    <a:pt x="26817" y="56893"/>
                  </a:lnTo>
                  <a:lnTo>
                    <a:pt x="7085" y="95032"/>
                  </a:lnTo>
                  <a:lnTo>
                    <a:pt x="0" y="138937"/>
                  </a:lnTo>
                  <a:lnTo>
                    <a:pt x="0" y="1250950"/>
                  </a:lnTo>
                  <a:lnTo>
                    <a:pt x="7085" y="1294855"/>
                  </a:lnTo>
                  <a:lnTo>
                    <a:pt x="26817" y="1332994"/>
                  </a:lnTo>
                  <a:lnTo>
                    <a:pt x="56904" y="1363073"/>
                  </a:lnTo>
                  <a:lnTo>
                    <a:pt x="95058" y="1382802"/>
                  </a:lnTo>
                  <a:lnTo>
                    <a:pt x="138988" y="1389888"/>
                  </a:lnTo>
                  <a:lnTo>
                    <a:pt x="2643886" y="1389888"/>
                  </a:lnTo>
                  <a:lnTo>
                    <a:pt x="2687791" y="1382802"/>
                  </a:lnTo>
                  <a:lnTo>
                    <a:pt x="2725930" y="1363073"/>
                  </a:lnTo>
                  <a:lnTo>
                    <a:pt x="2756009" y="1332994"/>
                  </a:lnTo>
                  <a:lnTo>
                    <a:pt x="2775738" y="1294855"/>
                  </a:lnTo>
                  <a:lnTo>
                    <a:pt x="2782824" y="1250950"/>
                  </a:lnTo>
                  <a:lnTo>
                    <a:pt x="2782824" y="138937"/>
                  </a:lnTo>
                  <a:lnTo>
                    <a:pt x="2775738" y="95032"/>
                  </a:lnTo>
                  <a:lnTo>
                    <a:pt x="2756009" y="56893"/>
                  </a:lnTo>
                  <a:lnTo>
                    <a:pt x="2725930" y="26814"/>
                  </a:lnTo>
                  <a:lnTo>
                    <a:pt x="2687791" y="7085"/>
                  </a:lnTo>
                  <a:lnTo>
                    <a:pt x="2643886" y="0"/>
                  </a:lnTo>
                  <a:close/>
                </a:path>
              </a:pathLst>
            </a:custGeom>
            <a:solidFill>
              <a:srgbClr val="FD8537"/>
            </a:solidFill>
          </p:spPr>
          <p:txBody>
            <a:bodyPr wrap="square" lIns="0" tIns="0" rIns="0" bIns="0" rtlCol="0"/>
            <a:lstStyle/>
            <a:p>
              <a:endParaRPr dirty="0"/>
            </a:p>
          </p:txBody>
        </p:sp>
        <p:sp>
          <p:nvSpPr>
            <p:cNvPr id="5" name="object 5"/>
            <p:cNvSpPr/>
            <p:nvPr/>
          </p:nvSpPr>
          <p:spPr>
            <a:xfrm>
              <a:off x="1061466" y="1604010"/>
              <a:ext cx="2783205" cy="1390015"/>
            </a:xfrm>
            <a:custGeom>
              <a:avLst/>
              <a:gdLst/>
              <a:ahLst/>
              <a:cxnLst/>
              <a:rect l="l" t="t" r="r" b="b"/>
              <a:pathLst>
                <a:path w="2783204" h="1390014">
                  <a:moveTo>
                    <a:pt x="0" y="138937"/>
                  </a:moveTo>
                  <a:lnTo>
                    <a:pt x="7085" y="95032"/>
                  </a:lnTo>
                  <a:lnTo>
                    <a:pt x="26817" y="56893"/>
                  </a:lnTo>
                  <a:lnTo>
                    <a:pt x="56904" y="26814"/>
                  </a:lnTo>
                  <a:lnTo>
                    <a:pt x="95058" y="7085"/>
                  </a:lnTo>
                  <a:lnTo>
                    <a:pt x="138988" y="0"/>
                  </a:lnTo>
                  <a:lnTo>
                    <a:pt x="2643886" y="0"/>
                  </a:lnTo>
                  <a:lnTo>
                    <a:pt x="2687791" y="7085"/>
                  </a:lnTo>
                  <a:lnTo>
                    <a:pt x="2725930" y="26814"/>
                  </a:lnTo>
                  <a:lnTo>
                    <a:pt x="2756009" y="56893"/>
                  </a:lnTo>
                  <a:lnTo>
                    <a:pt x="2775738" y="95032"/>
                  </a:lnTo>
                  <a:lnTo>
                    <a:pt x="2782824" y="138937"/>
                  </a:lnTo>
                  <a:lnTo>
                    <a:pt x="2782824" y="1250950"/>
                  </a:lnTo>
                  <a:lnTo>
                    <a:pt x="2775738" y="1294855"/>
                  </a:lnTo>
                  <a:lnTo>
                    <a:pt x="2756009" y="1332994"/>
                  </a:lnTo>
                  <a:lnTo>
                    <a:pt x="2725930" y="1363073"/>
                  </a:lnTo>
                  <a:lnTo>
                    <a:pt x="2687791" y="1382802"/>
                  </a:lnTo>
                  <a:lnTo>
                    <a:pt x="2643886" y="1389888"/>
                  </a:lnTo>
                  <a:lnTo>
                    <a:pt x="138988" y="1389888"/>
                  </a:lnTo>
                  <a:lnTo>
                    <a:pt x="95058" y="1382802"/>
                  </a:lnTo>
                  <a:lnTo>
                    <a:pt x="56904" y="1363073"/>
                  </a:lnTo>
                  <a:lnTo>
                    <a:pt x="26817" y="1332994"/>
                  </a:lnTo>
                  <a:lnTo>
                    <a:pt x="7085" y="1294855"/>
                  </a:lnTo>
                  <a:lnTo>
                    <a:pt x="0" y="1250950"/>
                  </a:lnTo>
                  <a:lnTo>
                    <a:pt x="0" y="138937"/>
                  </a:lnTo>
                  <a:close/>
                </a:path>
              </a:pathLst>
            </a:custGeom>
            <a:ln w="25908">
              <a:solidFill>
                <a:srgbClr val="FFFFFF"/>
              </a:solidFill>
            </a:ln>
          </p:spPr>
          <p:txBody>
            <a:bodyPr wrap="square" lIns="0" tIns="0" rIns="0" bIns="0" rtlCol="0"/>
            <a:lstStyle/>
            <a:p>
              <a:endParaRPr dirty="0"/>
            </a:p>
          </p:txBody>
        </p:sp>
      </p:grpSp>
      <p:sp>
        <p:nvSpPr>
          <p:cNvPr id="6" name="object 6"/>
          <p:cNvSpPr txBox="1"/>
          <p:nvPr/>
        </p:nvSpPr>
        <p:spPr>
          <a:xfrm>
            <a:off x="500034" y="1357503"/>
            <a:ext cx="2412365" cy="902170"/>
          </a:xfrm>
          <a:prstGeom prst="rect">
            <a:avLst/>
          </a:prstGeom>
        </p:spPr>
        <p:txBody>
          <a:bodyPr vert="horz" wrap="square" lIns="0" tIns="80645" rIns="0" bIns="0" rtlCol="0">
            <a:spAutoFit/>
          </a:bodyPr>
          <a:lstStyle/>
          <a:p>
            <a:pPr marL="287020" marR="5080" indent="-274955">
              <a:lnSpc>
                <a:spcPts val="3200"/>
              </a:lnSpc>
              <a:spcBef>
                <a:spcPts val="635"/>
              </a:spcBef>
            </a:pPr>
            <a:r>
              <a:rPr sz="3100" b="1" spc="-5" dirty="0">
                <a:solidFill>
                  <a:srgbClr val="FFFFFF"/>
                </a:solidFill>
                <a:latin typeface="Arial"/>
                <a:cs typeface="Arial"/>
              </a:rPr>
              <a:t>Primary</a:t>
            </a:r>
            <a:r>
              <a:rPr sz="3100" b="1" spc="-40" dirty="0">
                <a:solidFill>
                  <a:srgbClr val="FFFFFF"/>
                </a:solidFill>
                <a:latin typeface="Arial"/>
                <a:cs typeface="Arial"/>
              </a:rPr>
              <a:t> </a:t>
            </a:r>
            <a:r>
              <a:rPr sz="3100" b="1" spc="-5">
                <a:solidFill>
                  <a:srgbClr val="FFFFFF"/>
                </a:solidFill>
                <a:latin typeface="Arial"/>
                <a:cs typeface="Arial"/>
              </a:rPr>
              <a:t>data  </a:t>
            </a:r>
            <a:r>
              <a:rPr lang="en-US" sz="3100" b="1" spc="-5" dirty="0" smtClean="0">
                <a:solidFill>
                  <a:srgbClr val="FFFFFF"/>
                </a:solidFill>
                <a:latin typeface="Arial"/>
                <a:cs typeface="Arial"/>
              </a:rPr>
              <a:t>Sources</a:t>
            </a:r>
            <a:endParaRPr sz="3100" dirty="0">
              <a:latin typeface="Arial"/>
              <a:cs typeface="Arial"/>
            </a:endParaRPr>
          </a:p>
        </p:txBody>
      </p:sp>
      <p:grpSp>
        <p:nvGrpSpPr>
          <p:cNvPr id="7" name="object 7"/>
          <p:cNvGrpSpPr/>
          <p:nvPr/>
        </p:nvGrpSpPr>
        <p:grpSpPr>
          <a:xfrm>
            <a:off x="500034" y="2311924"/>
            <a:ext cx="2529840" cy="3403092"/>
            <a:chOff x="1327403" y="2980944"/>
            <a:chExt cx="2529840" cy="3503929"/>
          </a:xfrm>
        </p:grpSpPr>
        <p:sp>
          <p:nvSpPr>
            <p:cNvPr id="8" name="object 8"/>
            <p:cNvSpPr/>
            <p:nvPr/>
          </p:nvSpPr>
          <p:spPr>
            <a:xfrm>
              <a:off x="1340357" y="2993898"/>
              <a:ext cx="278765" cy="1043305"/>
            </a:xfrm>
            <a:custGeom>
              <a:avLst/>
              <a:gdLst/>
              <a:ahLst/>
              <a:cxnLst/>
              <a:rect l="l" t="t" r="r" b="b"/>
              <a:pathLst>
                <a:path w="278765" h="1043304">
                  <a:moveTo>
                    <a:pt x="0" y="0"/>
                  </a:moveTo>
                  <a:lnTo>
                    <a:pt x="0" y="1043304"/>
                  </a:lnTo>
                  <a:lnTo>
                    <a:pt x="278256" y="1043304"/>
                  </a:lnTo>
                </a:path>
              </a:pathLst>
            </a:custGeom>
            <a:ln w="25907">
              <a:solidFill>
                <a:srgbClr val="CA6A2A"/>
              </a:solidFill>
            </a:ln>
          </p:spPr>
          <p:txBody>
            <a:bodyPr wrap="square" lIns="0" tIns="0" rIns="0" bIns="0" rtlCol="0"/>
            <a:lstStyle/>
            <a:p>
              <a:endParaRPr dirty="0"/>
            </a:p>
          </p:txBody>
        </p:sp>
        <p:sp>
          <p:nvSpPr>
            <p:cNvPr id="9" name="object 9"/>
            <p:cNvSpPr/>
            <p:nvPr/>
          </p:nvSpPr>
          <p:spPr>
            <a:xfrm>
              <a:off x="1617725" y="3342894"/>
              <a:ext cx="2226945" cy="1390015"/>
            </a:xfrm>
            <a:custGeom>
              <a:avLst/>
              <a:gdLst/>
              <a:ahLst/>
              <a:cxnLst/>
              <a:rect l="l" t="t" r="r" b="b"/>
              <a:pathLst>
                <a:path w="2226945" h="1390014">
                  <a:moveTo>
                    <a:pt x="2087626" y="0"/>
                  </a:moveTo>
                  <a:lnTo>
                    <a:pt x="138937" y="0"/>
                  </a:lnTo>
                  <a:lnTo>
                    <a:pt x="95032" y="7085"/>
                  </a:lnTo>
                  <a:lnTo>
                    <a:pt x="56893" y="26814"/>
                  </a:lnTo>
                  <a:lnTo>
                    <a:pt x="26814" y="56893"/>
                  </a:lnTo>
                  <a:lnTo>
                    <a:pt x="7085" y="95032"/>
                  </a:lnTo>
                  <a:lnTo>
                    <a:pt x="0" y="138937"/>
                  </a:lnTo>
                  <a:lnTo>
                    <a:pt x="0" y="1250949"/>
                  </a:lnTo>
                  <a:lnTo>
                    <a:pt x="7085" y="1294855"/>
                  </a:lnTo>
                  <a:lnTo>
                    <a:pt x="26814" y="1332994"/>
                  </a:lnTo>
                  <a:lnTo>
                    <a:pt x="56893" y="1363073"/>
                  </a:lnTo>
                  <a:lnTo>
                    <a:pt x="95032" y="1382802"/>
                  </a:lnTo>
                  <a:lnTo>
                    <a:pt x="138937" y="1389887"/>
                  </a:lnTo>
                  <a:lnTo>
                    <a:pt x="2087626" y="1389887"/>
                  </a:lnTo>
                  <a:lnTo>
                    <a:pt x="2131531" y="1382802"/>
                  </a:lnTo>
                  <a:lnTo>
                    <a:pt x="2169670" y="1363073"/>
                  </a:lnTo>
                  <a:lnTo>
                    <a:pt x="2199749" y="1332994"/>
                  </a:lnTo>
                  <a:lnTo>
                    <a:pt x="2219478" y="1294855"/>
                  </a:lnTo>
                  <a:lnTo>
                    <a:pt x="2226564" y="1250949"/>
                  </a:lnTo>
                  <a:lnTo>
                    <a:pt x="2226564" y="138937"/>
                  </a:lnTo>
                  <a:lnTo>
                    <a:pt x="2219478" y="95032"/>
                  </a:lnTo>
                  <a:lnTo>
                    <a:pt x="2199749" y="56893"/>
                  </a:lnTo>
                  <a:lnTo>
                    <a:pt x="2169670" y="26814"/>
                  </a:lnTo>
                  <a:lnTo>
                    <a:pt x="2131531" y="7085"/>
                  </a:lnTo>
                  <a:lnTo>
                    <a:pt x="2087626" y="0"/>
                  </a:lnTo>
                  <a:close/>
                </a:path>
              </a:pathLst>
            </a:custGeom>
            <a:solidFill>
              <a:srgbClr val="FFFFFF">
                <a:alpha val="90194"/>
              </a:srgbClr>
            </a:solidFill>
          </p:spPr>
          <p:txBody>
            <a:bodyPr wrap="square" lIns="0" tIns="0" rIns="0" bIns="0" rtlCol="0"/>
            <a:lstStyle/>
            <a:p>
              <a:endParaRPr dirty="0"/>
            </a:p>
          </p:txBody>
        </p:sp>
        <p:sp>
          <p:nvSpPr>
            <p:cNvPr id="10" name="object 10"/>
            <p:cNvSpPr/>
            <p:nvPr/>
          </p:nvSpPr>
          <p:spPr>
            <a:xfrm>
              <a:off x="1617725" y="3342894"/>
              <a:ext cx="2226945" cy="1390015"/>
            </a:xfrm>
            <a:custGeom>
              <a:avLst/>
              <a:gdLst/>
              <a:ahLst/>
              <a:cxnLst/>
              <a:rect l="l" t="t" r="r" b="b"/>
              <a:pathLst>
                <a:path w="2226945" h="1390014">
                  <a:moveTo>
                    <a:pt x="0" y="138937"/>
                  </a:moveTo>
                  <a:lnTo>
                    <a:pt x="7085" y="95032"/>
                  </a:lnTo>
                  <a:lnTo>
                    <a:pt x="26814" y="56893"/>
                  </a:lnTo>
                  <a:lnTo>
                    <a:pt x="56893" y="26814"/>
                  </a:lnTo>
                  <a:lnTo>
                    <a:pt x="95032" y="7085"/>
                  </a:lnTo>
                  <a:lnTo>
                    <a:pt x="138937" y="0"/>
                  </a:lnTo>
                  <a:lnTo>
                    <a:pt x="2087626" y="0"/>
                  </a:lnTo>
                  <a:lnTo>
                    <a:pt x="2131531" y="7085"/>
                  </a:lnTo>
                  <a:lnTo>
                    <a:pt x="2169670" y="26814"/>
                  </a:lnTo>
                  <a:lnTo>
                    <a:pt x="2199749" y="56893"/>
                  </a:lnTo>
                  <a:lnTo>
                    <a:pt x="2219478" y="95032"/>
                  </a:lnTo>
                  <a:lnTo>
                    <a:pt x="2226564" y="138937"/>
                  </a:lnTo>
                  <a:lnTo>
                    <a:pt x="2226564" y="1250949"/>
                  </a:lnTo>
                  <a:lnTo>
                    <a:pt x="2219478" y="1294855"/>
                  </a:lnTo>
                  <a:lnTo>
                    <a:pt x="2199749" y="1332994"/>
                  </a:lnTo>
                  <a:lnTo>
                    <a:pt x="2169670" y="1363073"/>
                  </a:lnTo>
                  <a:lnTo>
                    <a:pt x="2131531" y="1382802"/>
                  </a:lnTo>
                  <a:lnTo>
                    <a:pt x="2087626" y="1389887"/>
                  </a:lnTo>
                  <a:lnTo>
                    <a:pt x="138937" y="1389887"/>
                  </a:lnTo>
                  <a:lnTo>
                    <a:pt x="95032" y="1382802"/>
                  </a:lnTo>
                  <a:lnTo>
                    <a:pt x="56893" y="1363073"/>
                  </a:lnTo>
                  <a:lnTo>
                    <a:pt x="26814" y="1332994"/>
                  </a:lnTo>
                  <a:lnTo>
                    <a:pt x="7085" y="1294855"/>
                  </a:lnTo>
                  <a:lnTo>
                    <a:pt x="0" y="1250949"/>
                  </a:lnTo>
                  <a:lnTo>
                    <a:pt x="0" y="138937"/>
                  </a:lnTo>
                  <a:close/>
                </a:path>
              </a:pathLst>
            </a:custGeom>
            <a:ln w="25908">
              <a:solidFill>
                <a:srgbClr val="FD8537"/>
              </a:solidFill>
            </a:ln>
          </p:spPr>
          <p:txBody>
            <a:bodyPr wrap="square" lIns="0" tIns="0" rIns="0" bIns="0" rtlCol="0"/>
            <a:lstStyle/>
            <a:p>
              <a:endParaRPr dirty="0"/>
            </a:p>
          </p:txBody>
        </p:sp>
        <p:sp>
          <p:nvSpPr>
            <p:cNvPr id="11" name="object 11"/>
            <p:cNvSpPr/>
            <p:nvPr/>
          </p:nvSpPr>
          <p:spPr>
            <a:xfrm>
              <a:off x="1340357" y="2993898"/>
              <a:ext cx="278765" cy="2782570"/>
            </a:xfrm>
            <a:custGeom>
              <a:avLst/>
              <a:gdLst/>
              <a:ahLst/>
              <a:cxnLst/>
              <a:rect l="l" t="t" r="r" b="b"/>
              <a:pathLst>
                <a:path w="278765" h="2782570">
                  <a:moveTo>
                    <a:pt x="0" y="0"/>
                  </a:moveTo>
                  <a:lnTo>
                    <a:pt x="0" y="2782112"/>
                  </a:lnTo>
                  <a:lnTo>
                    <a:pt x="278256" y="2782112"/>
                  </a:lnTo>
                </a:path>
              </a:pathLst>
            </a:custGeom>
            <a:ln w="25908">
              <a:solidFill>
                <a:srgbClr val="CA6A2A"/>
              </a:solidFill>
            </a:ln>
          </p:spPr>
          <p:txBody>
            <a:bodyPr wrap="square" lIns="0" tIns="0" rIns="0" bIns="0" rtlCol="0"/>
            <a:lstStyle/>
            <a:p>
              <a:endParaRPr dirty="0"/>
            </a:p>
          </p:txBody>
        </p:sp>
        <p:sp>
          <p:nvSpPr>
            <p:cNvPr id="12" name="object 12"/>
            <p:cNvSpPr/>
            <p:nvPr/>
          </p:nvSpPr>
          <p:spPr>
            <a:xfrm>
              <a:off x="1617725" y="5081777"/>
              <a:ext cx="2226945" cy="1390015"/>
            </a:xfrm>
            <a:custGeom>
              <a:avLst/>
              <a:gdLst/>
              <a:ahLst/>
              <a:cxnLst/>
              <a:rect l="l" t="t" r="r" b="b"/>
              <a:pathLst>
                <a:path w="2226945" h="1390014">
                  <a:moveTo>
                    <a:pt x="2087626" y="0"/>
                  </a:moveTo>
                  <a:lnTo>
                    <a:pt x="138937" y="0"/>
                  </a:lnTo>
                  <a:lnTo>
                    <a:pt x="95032" y="7085"/>
                  </a:lnTo>
                  <a:lnTo>
                    <a:pt x="56893" y="26814"/>
                  </a:lnTo>
                  <a:lnTo>
                    <a:pt x="26814" y="56893"/>
                  </a:lnTo>
                  <a:lnTo>
                    <a:pt x="7085" y="95032"/>
                  </a:lnTo>
                  <a:lnTo>
                    <a:pt x="0" y="138938"/>
                  </a:lnTo>
                  <a:lnTo>
                    <a:pt x="0" y="1250899"/>
                  </a:lnTo>
                  <a:lnTo>
                    <a:pt x="7085" y="1294829"/>
                  </a:lnTo>
                  <a:lnTo>
                    <a:pt x="26814" y="1332983"/>
                  </a:lnTo>
                  <a:lnTo>
                    <a:pt x="56893" y="1363070"/>
                  </a:lnTo>
                  <a:lnTo>
                    <a:pt x="95032" y="1382802"/>
                  </a:lnTo>
                  <a:lnTo>
                    <a:pt x="138937" y="1389888"/>
                  </a:lnTo>
                  <a:lnTo>
                    <a:pt x="2087626" y="1389888"/>
                  </a:lnTo>
                  <a:lnTo>
                    <a:pt x="2131531" y="1382802"/>
                  </a:lnTo>
                  <a:lnTo>
                    <a:pt x="2169670" y="1363070"/>
                  </a:lnTo>
                  <a:lnTo>
                    <a:pt x="2199749" y="1332983"/>
                  </a:lnTo>
                  <a:lnTo>
                    <a:pt x="2219478" y="1294829"/>
                  </a:lnTo>
                  <a:lnTo>
                    <a:pt x="2226564" y="1250899"/>
                  </a:lnTo>
                  <a:lnTo>
                    <a:pt x="2226564" y="138938"/>
                  </a:lnTo>
                  <a:lnTo>
                    <a:pt x="2219478" y="95032"/>
                  </a:lnTo>
                  <a:lnTo>
                    <a:pt x="2199749" y="56893"/>
                  </a:lnTo>
                  <a:lnTo>
                    <a:pt x="2169670" y="26814"/>
                  </a:lnTo>
                  <a:lnTo>
                    <a:pt x="2131531" y="7085"/>
                  </a:lnTo>
                  <a:lnTo>
                    <a:pt x="2087626" y="0"/>
                  </a:lnTo>
                  <a:close/>
                </a:path>
              </a:pathLst>
            </a:custGeom>
            <a:solidFill>
              <a:srgbClr val="FFFFFF">
                <a:alpha val="90194"/>
              </a:srgbClr>
            </a:solidFill>
          </p:spPr>
          <p:txBody>
            <a:bodyPr wrap="square" lIns="0" tIns="0" rIns="0" bIns="0" rtlCol="0"/>
            <a:lstStyle/>
            <a:p>
              <a:endParaRPr dirty="0"/>
            </a:p>
          </p:txBody>
        </p:sp>
        <p:sp>
          <p:nvSpPr>
            <p:cNvPr id="13" name="object 13"/>
            <p:cNvSpPr/>
            <p:nvPr/>
          </p:nvSpPr>
          <p:spPr>
            <a:xfrm>
              <a:off x="1617725" y="5081777"/>
              <a:ext cx="2226945" cy="1390015"/>
            </a:xfrm>
            <a:custGeom>
              <a:avLst/>
              <a:gdLst/>
              <a:ahLst/>
              <a:cxnLst/>
              <a:rect l="l" t="t" r="r" b="b"/>
              <a:pathLst>
                <a:path w="2226945" h="1390014">
                  <a:moveTo>
                    <a:pt x="0" y="138938"/>
                  </a:moveTo>
                  <a:lnTo>
                    <a:pt x="7085" y="95032"/>
                  </a:lnTo>
                  <a:lnTo>
                    <a:pt x="26814" y="56893"/>
                  </a:lnTo>
                  <a:lnTo>
                    <a:pt x="56893" y="26814"/>
                  </a:lnTo>
                  <a:lnTo>
                    <a:pt x="95032" y="7085"/>
                  </a:lnTo>
                  <a:lnTo>
                    <a:pt x="138937" y="0"/>
                  </a:lnTo>
                  <a:lnTo>
                    <a:pt x="2087626" y="0"/>
                  </a:lnTo>
                  <a:lnTo>
                    <a:pt x="2131531" y="7085"/>
                  </a:lnTo>
                  <a:lnTo>
                    <a:pt x="2169670" y="26814"/>
                  </a:lnTo>
                  <a:lnTo>
                    <a:pt x="2199749" y="56893"/>
                  </a:lnTo>
                  <a:lnTo>
                    <a:pt x="2219478" y="95032"/>
                  </a:lnTo>
                  <a:lnTo>
                    <a:pt x="2226564" y="138938"/>
                  </a:lnTo>
                  <a:lnTo>
                    <a:pt x="2226564" y="1250899"/>
                  </a:lnTo>
                  <a:lnTo>
                    <a:pt x="2219478" y="1294829"/>
                  </a:lnTo>
                  <a:lnTo>
                    <a:pt x="2199749" y="1332983"/>
                  </a:lnTo>
                  <a:lnTo>
                    <a:pt x="2169670" y="1363070"/>
                  </a:lnTo>
                  <a:lnTo>
                    <a:pt x="2131531" y="1382802"/>
                  </a:lnTo>
                  <a:lnTo>
                    <a:pt x="2087626" y="1389888"/>
                  </a:lnTo>
                  <a:lnTo>
                    <a:pt x="138937" y="1389888"/>
                  </a:lnTo>
                  <a:lnTo>
                    <a:pt x="95032" y="1382802"/>
                  </a:lnTo>
                  <a:lnTo>
                    <a:pt x="56893" y="1363070"/>
                  </a:lnTo>
                  <a:lnTo>
                    <a:pt x="26814" y="1332983"/>
                  </a:lnTo>
                  <a:lnTo>
                    <a:pt x="7085" y="1294829"/>
                  </a:lnTo>
                  <a:lnTo>
                    <a:pt x="0" y="1250899"/>
                  </a:lnTo>
                  <a:lnTo>
                    <a:pt x="0" y="138938"/>
                  </a:lnTo>
                  <a:close/>
                </a:path>
              </a:pathLst>
            </a:custGeom>
            <a:ln w="25908">
              <a:solidFill>
                <a:srgbClr val="FD8537"/>
              </a:solidFill>
            </a:ln>
          </p:spPr>
          <p:txBody>
            <a:bodyPr wrap="square" lIns="0" tIns="0" rIns="0" bIns="0" rtlCol="0"/>
            <a:lstStyle/>
            <a:p>
              <a:endParaRPr dirty="0"/>
            </a:p>
          </p:txBody>
        </p:sp>
      </p:grpSp>
      <p:sp>
        <p:nvSpPr>
          <p:cNvPr id="14" name="object 14"/>
          <p:cNvSpPr txBox="1"/>
          <p:nvPr/>
        </p:nvSpPr>
        <p:spPr>
          <a:xfrm>
            <a:off x="857224" y="2667000"/>
            <a:ext cx="2056130" cy="2944395"/>
          </a:xfrm>
          <a:prstGeom prst="rect">
            <a:avLst/>
          </a:prstGeom>
        </p:spPr>
        <p:txBody>
          <a:bodyPr vert="horz" wrap="square" lIns="0" tIns="58419" rIns="0" bIns="0" rtlCol="0">
            <a:spAutoFit/>
          </a:bodyPr>
          <a:lstStyle/>
          <a:p>
            <a:pPr marL="48895" marR="42545" indent="-1270" algn="ctr">
              <a:lnSpc>
                <a:spcPts val="2170"/>
              </a:lnSpc>
              <a:spcBef>
                <a:spcPts val="459"/>
              </a:spcBef>
            </a:pPr>
            <a:r>
              <a:rPr lang="en-US" sz="2100" b="1" spc="-5" dirty="0">
                <a:latin typeface="Arial"/>
                <a:cs typeface="Arial"/>
              </a:rPr>
              <a:t>P</a:t>
            </a:r>
            <a:r>
              <a:rPr sz="2100" b="1" spc="-5" dirty="0" smtClean="0">
                <a:latin typeface="Arial"/>
                <a:cs typeface="Arial"/>
              </a:rPr>
              <a:t>ersonal  </a:t>
            </a:r>
            <a:r>
              <a:rPr sz="2100" b="1" spc="-5" dirty="0">
                <a:latin typeface="Arial"/>
                <a:cs typeface="Arial"/>
              </a:rPr>
              <a:t>contact  observations</a:t>
            </a:r>
            <a:r>
              <a:rPr sz="2100" b="1" spc="-45" dirty="0">
                <a:latin typeface="Arial"/>
                <a:cs typeface="Arial"/>
              </a:rPr>
              <a:t> </a:t>
            </a:r>
            <a:r>
              <a:rPr sz="2100" b="1" spc="-5" dirty="0">
                <a:latin typeface="Arial"/>
                <a:cs typeface="Arial"/>
              </a:rPr>
              <a:t>is  </a:t>
            </a:r>
            <a:r>
              <a:rPr sz="2100" b="1" spc="-5" dirty="0" smtClean="0">
                <a:latin typeface="Arial"/>
                <a:cs typeface="Arial"/>
              </a:rPr>
              <a:t>needed</a:t>
            </a:r>
            <a:endParaRPr lang="en-US" sz="2100" b="1" spc="-5" dirty="0" smtClean="0">
              <a:latin typeface="Arial"/>
              <a:cs typeface="Arial"/>
            </a:endParaRPr>
          </a:p>
          <a:p>
            <a:pPr marL="48895" marR="42545" indent="-1270" algn="ctr">
              <a:lnSpc>
                <a:spcPts val="2170"/>
              </a:lnSpc>
              <a:spcBef>
                <a:spcPts val="459"/>
              </a:spcBef>
            </a:pPr>
            <a:endParaRPr sz="2100" dirty="0">
              <a:latin typeface="Arial"/>
              <a:cs typeface="Arial"/>
            </a:endParaRPr>
          </a:p>
          <a:p>
            <a:pPr marL="12700" marR="5080" indent="-635" algn="ctr">
              <a:lnSpc>
                <a:spcPts val="2170"/>
              </a:lnSpc>
            </a:pPr>
            <a:endParaRPr lang="en-US" sz="2100" b="1" spc="-5" dirty="0" smtClean="0">
              <a:latin typeface="Arial"/>
              <a:cs typeface="Arial"/>
            </a:endParaRPr>
          </a:p>
          <a:p>
            <a:pPr marL="12700" marR="5080" indent="-635" algn="ctr">
              <a:lnSpc>
                <a:spcPts val="2170"/>
              </a:lnSpc>
            </a:pPr>
            <a:r>
              <a:rPr lang="en-US" sz="2100" b="1" spc="-5" dirty="0">
                <a:latin typeface="Arial"/>
                <a:cs typeface="Arial"/>
              </a:rPr>
              <a:t>F</a:t>
            </a:r>
            <a:r>
              <a:rPr sz="2100" b="1" spc="-5" dirty="0" smtClean="0">
                <a:latin typeface="Arial"/>
                <a:cs typeface="Arial"/>
              </a:rPr>
              <a:t>ace </a:t>
            </a:r>
            <a:r>
              <a:rPr sz="2100" b="1" dirty="0">
                <a:latin typeface="Arial"/>
                <a:cs typeface="Arial"/>
              </a:rPr>
              <a:t>to </a:t>
            </a:r>
            <a:r>
              <a:rPr sz="2100" b="1" spc="-5" dirty="0">
                <a:latin typeface="Arial"/>
                <a:cs typeface="Arial"/>
              </a:rPr>
              <a:t>face  contact </a:t>
            </a:r>
            <a:r>
              <a:rPr sz="2100" b="1" spc="10" dirty="0">
                <a:latin typeface="Arial"/>
                <a:cs typeface="Arial"/>
              </a:rPr>
              <a:t>with</a:t>
            </a:r>
            <a:r>
              <a:rPr sz="2100" b="1" spc="-95" dirty="0">
                <a:latin typeface="Arial"/>
                <a:cs typeface="Arial"/>
              </a:rPr>
              <a:t> </a:t>
            </a:r>
            <a:r>
              <a:rPr sz="2100" b="1" spc="-5" dirty="0">
                <a:latin typeface="Arial"/>
                <a:cs typeface="Arial"/>
              </a:rPr>
              <a:t>the  participants is  required.</a:t>
            </a:r>
            <a:endParaRPr sz="2100" dirty="0">
              <a:latin typeface="Arial"/>
              <a:cs typeface="Arial"/>
            </a:endParaRPr>
          </a:p>
        </p:txBody>
      </p:sp>
      <p:grpSp>
        <p:nvGrpSpPr>
          <p:cNvPr id="15" name="object 15"/>
          <p:cNvGrpSpPr/>
          <p:nvPr/>
        </p:nvGrpSpPr>
        <p:grpSpPr>
          <a:xfrm>
            <a:off x="3428992" y="1190958"/>
            <a:ext cx="2809240" cy="1320711"/>
            <a:chOff x="4506404" y="1587944"/>
            <a:chExt cx="2809240" cy="1417955"/>
          </a:xfrm>
        </p:grpSpPr>
        <p:sp>
          <p:nvSpPr>
            <p:cNvPr id="16" name="object 16"/>
            <p:cNvSpPr/>
            <p:nvPr/>
          </p:nvSpPr>
          <p:spPr>
            <a:xfrm>
              <a:off x="4519421" y="1600962"/>
              <a:ext cx="2783205" cy="1391920"/>
            </a:xfrm>
            <a:custGeom>
              <a:avLst/>
              <a:gdLst/>
              <a:ahLst/>
              <a:cxnLst/>
              <a:rect l="l" t="t" r="r" b="b"/>
              <a:pathLst>
                <a:path w="2783204" h="1391920">
                  <a:moveTo>
                    <a:pt x="2643631" y="0"/>
                  </a:moveTo>
                  <a:lnTo>
                    <a:pt x="139191" y="0"/>
                  </a:lnTo>
                  <a:lnTo>
                    <a:pt x="95211" y="7099"/>
                  </a:lnTo>
                  <a:lnTo>
                    <a:pt x="57003" y="26867"/>
                  </a:lnTo>
                  <a:lnTo>
                    <a:pt x="26867" y="57003"/>
                  </a:lnTo>
                  <a:lnTo>
                    <a:pt x="7099" y="95211"/>
                  </a:lnTo>
                  <a:lnTo>
                    <a:pt x="0" y="139191"/>
                  </a:lnTo>
                  <a:lnTo>
                    <a:pt x="0" y="1252220"/>
                  </a:lnTo>
                  <a:lnTo>
                    <a:pt x="7099" y="1296200"/>
                  </a:lnTo>
                  <a:lnTo>
                    <a:pt x="26867" y="1334408"/>
                  </a:lnTo>
                  <a:lnTo>
                    <a:pt x="57003" y="1364544"/>
                  </a:lnTo>
                  <a:lnTo>
                    <a:pt x="95211" y="1384312"/>
                  </a:lnTo>
                  <a:lnTo>
                    <a:pt x="139191" y="1391412"/>
                  </a:lnTo>
                  <a:lnTo>
                    <a:pt x="2643631" y="1391412"/>
                  </a:lnTo>
                  <a:lnTo>
                    <a:pt x="2687612" y="1384312"/>
                  </a:lnTo>
                  <a:lnTo>
                    <a:pt x="2725820" y="1364544"/>
                  </a:lnTo>
                  <a:lnTo>
                    <a:pt x="2755956" y="1334408"/>
                  </a:lnTo>
                  <a:lnTo>
                    <a:pt x="2775724" y="1296200"/>
                  </a:lnTo>
                  <a:lnTo>
                    <a:pt x="2782824" y="1252220"/>
                  </a:lnTo>
                  <a:lnTo>
                    <a:pt x="2782824" y="139191"/>
                  </a:lnTo>
                  <a:lnTo>
                    <a:pt x="2775724" y="95211"/>
                  </a:lnTo>
                  <a:lnTo>
                    <a:pt x="2755956" y="57003"/>
                  </a:lnTo>
                  <a:lnTo>
                    <a:pt x="2725820" y="26867"/>
                  </a:lnTo>
                  <a:lnTo>
                    <a:pt x="2687612" y="7099"/>
                  </a:lnTo>
                  <a:lnTo>
                    <a:pt x="2643631" y="0"/>
                  </a:lnTo>
                  <a:close/>
                </a:path>
              </a:pathLst>
            </a:custGeom>
            <a:solidFill>
              <a:srgbClr val="FD8537"/>
            </a:solidFill>
          </p:spPr>
          <p:txBody>
            <a:bodyPr wrap="square" lIns="0" tIns="0" rIns="0" bIns="0" rtlCol="0"/>
            <a:lstStyle/>
            <a:p>
              <a:endParaRPr dirty="0"/>
            </a:p>
          </p:txBody>
        </p:sp>
        <p:sp>
          <p:nvSpPr>
            <p:cNvPr id="17" name="object 17"/>
            <p:cNvSpPr/>
            <p:nvPr/>
          </p:nvSpPr>
          <p:spPr>
            <a:xfrm>
              <a:off x="4519421" y="1600962"/>
              <a:ext cx="2783205" cy="1391920"/>
            </a:xfrm>
            <a:custGeom>
              <a:avLst/>
              <a:gdLst/>
              <a:ahLst/>
              <a:cxnLst/>
              <a:rect l="l" t="t" r="r" b="b"/>
              <a:pathLst>
                <a:path w="2783204" h="1391920">
                  <a:moveTo>
                    <a:pt x="0" y="139191"/>
                  </a:moveTo>
                  <a:lnTo>
                    <a:pt x="7099" y="95211"/>
                  </a:lnTo>
                  <a:lnTo>
                    <a:pt x="26867" y="57003"/>
                  </a:lnTo>
                  <a:lnTo>
                    <a:pt x="57003" y="26867"/>
                  </a:lnTo>
                  <a:lnTo>
                    <a:pt x="95211" y="7099"/>
                  </a:lnTo>
                  <a:lnTo>
                    <a:pt x="139191" y="0"/>
                  </a:lnTo>
                  <a:lnTo>
                    <a:pt x="2643631" y="0"/>
                  </a:lnTo>
                  <a:lnTo>
                    <a:pt x="2687612" y="7099"/>
                  </a:lnTo>
                  <a:lnTo>
                    <a:pt x="2725820" y="26867"/>
                  </a:lnTo>
                  <a:lnTo>
                    <a:pt x="2755956" y="57003"/>
                  </a:lnTo>
                  <a:lnTo>
                    <a:pt x="2775724" y="95211"/>
                  </a:lnTo>
                  <a:lnTo>
                    <a:pt x="2782824" y="139191"/>
                  </a:lnTo>
                  <a:lnTo>
                    <a:pt x="2782824" y="1252220"/>
                  </a:lnTo>
                  <a:lnTo>
                    <a:pt x="2775724" y="1296200"/>
                  </a:lnTo>
                  <a:lnTo>
                    <a:pt x="2755956" y="1334408"/>
                  </a:lnTo>
                  <a:lnTo>
                    <a:pt x="2725820" y="1364544"/>
                  </a:lnTo>
                  <a:lnTo>
                    <a:pt x="2687612" y="1384312"/>
                  </a:lnTo>
                  <a:lnTo>
                    <a:pt x="2643631" y="1391412"/>
                  </a:lnTo>
                  <a:lnTo>
                    <a:pt x="139191" y="1391412"/>
                  </a:lnTo>
                  <a:lnTo>
                    <a:pt x="95211" y="1384312"/>
                  </a:lnTo>
                  <a:lnTo>
                    <a:pt x="57003" y="1364544"/>
                  </a:lnTo>
                  <a:lnTo>
                    <a:pt x="26867" y="1334408"/>
                  </a:lnTo>
                  <a:lnTo>
                    <a:pt x="7099" y="1296200"/>
                  </a:lnTo>
                  <a:lnTo>
                    <a:pt x="0" y="1252220"/>
                  </a:lnTo>
                  <a:lnTo>
                    <a:pt x="0" y="139191"/>
                  </a:lnTo>
                  <a:close/>
                </a:path>
              </a:pathLst>
            </a:custGeom>
            <a:ln w="25907">
              <a:solidFill>
                <a:srgbClr val="FFFFFF"/>
              </a:solidFill>
            </a:ln>
          </p:spPr>
          <p:txBody>
            <a:bodyPr wrap="square" lIns="0" tIns="0" rIns="0" bIns="0" rtlCol="0"/>
            <a:lstStyle/>
            <a:p>
              <a:endParaRPr dirty="0"/>
            </a:p>
          </p:txBody>
        </p:sp>
      </p:grpSp>
      <p:sp>
        <p:nvSpPr>
          <p:cNvPr id="18" name="object 18"/>
          <p:cNvSpPr txBox="1"/>
          <p:nvPr/>
        </p:nvSpPr>
        <p:spPr>
          <a:xfrm>
            <a:off x="3786182" y="1202722"/>
            <a:ext cx="2034539" cy="1308948"/>
          </a:xfrm>
          <a:prstGeom prst="rect">
            <a:avLst/>
          </a:prstGeom>
        </p:spPr>
        <p:txBody>
          <a:bodyPr vert="horz" wrap="square" lIns="0" tIns="77470" rIns="0" bIns="0" rtlCol="0">
            <a:spAutoFit/>
          </a:bodyPr>
          <a:lstStyle/>
          <a:p>
            <a:pPr marL="12700" marR="5080" algn="ctr">
              <a:lnSpc>
                <a:spcPct val="86200"/>
              </a:lnSpc>
              <a:spcBef>
                <a:spcPts val="610"/>
              </a:spcBef>
            </a:pPr>
            <a:r>
              <a:rPr sz="3100" b="1" spc="-5" dirty="0">
                <a:solidFill>
                  <a:srgbClr val="FFFFFF"/>
                </a:solidFill>
                <a:latin typeface="Arial"/>
                <a:cs typeface="Arial"/>
              </a:rPr>
              <a:t>Se</a:t>
            </a:r>
            <a:r>
              <a:rPr sz="3100" b="1" spc="-20" dirty="0">
                <a:solidFill>
                  <a:srgbClr val="FFFFFF"/>
                </a:solidFill>
                <a:latin typeface="Arial"/>
                <a:cs typeface="Arial"/>
              </a:rPr>
              <a:t>c</a:t>
            </a:r>
            <a:r>
              <a:rPr sz="3100" b="1" spc="-5" dirty="0">
                <a:solidFill>
                  <a:srgbClr val="FFFFFF"/>
                </a:solidFill>
                <a:latin typeface="Arial"/>
                <a:cs typeface="Arial"/>
              </a:rPr>
              <a:t>on</a:t>
            </a:r>
            <a:r>
              <a:rPr sz="3100" b="1" dirty="0">
                <a:solidFill>
                  <a:srgbClr val="FFFFFF"/>
                </a:solidFill>
                <a:latin typeface="Arial"/>
                <a:cs typeface="Arial"/>
              </a:rPr>
              <a:t>d</a:t>
            </a:r>
            <a:r>
              <a:rPr sz="3100" b="1" spc="-5" dirty="0">
                <a:solidFill>
                  <a:srgbClr val="FFFFFF"/>
                </a:solidFill>
                <a:latin typeface="Arial"/>
                <a:cs typeface="Arial"/>
              </a:rPr>
              <a:t>a</a:t>
            </a:r>
            <a:r>
              <a:rPr sz="3100" b="1" spc="-15" dirty="0">
                <a:solidFill>
                  <a:srgbClr val="FFFFFF"/>
                </a:solidFill>
                <a:latin typeface="Arial"/>
                <a:cs typeface="Arial"/>
              </a:rPr>
              <a:t>r</a:t>
            </a:r>
            <a:r>
              <a:rPr sz="3100" b="1" spc="-5" dirty="0">
                <a:solidFill>
                  <a:srgbClr val="FFFFFF"/>
                </a:solidFill>
                <a:latin typeface="Arial"/>
                <a:cs typeface="Arial"/>
              </a:rPr>
              <a:t>y  </a:t>
            </a:r>
            <a:r>
              <a:rPr sz="3100" b="1" spc="-5">
                <a:solidFill>
                  <a:srgbClr val="FFFFFF"/>
                </a:solidFill>
                <a:latin typeface="Arial"/>
                <a:cs typeface="Arial"/>
              </a:rPr>
              <a:t>data </a:t>
            </a:r>
            <a:r>
              <a:rPr lang="en-US" sz="3100" b="1" spc="-5" dirty="0" smtClean="0">
                <a:solidFill>
                  <a:srgbClr val="FFFFFF"/>
                </a:solidFill>
                <a:latin typeface="Arial"/>
                <a:cs typeface="Arial"/>
              </a:rPr>
              <a:t>Sources</a:t>
            </a:r>
            <a:endParaRPr sz="3100" dirty="0">
              <a:latin typeface="Arial"/>
              <a:cs typeface="Arial"/>
            </a:endParaRPr>
          </a:p>
        </p:txBody>
      </p:sp>
      <p:grpSp>
        <p:nvGrpSpPr>
          <p:cNvPr id="19" name="object 19"/>
          <p:cNvGrpSpPr/>
          <p:nvPr/>
        </p:nvGrpSpPr>
        <p:grpSpPr>
          <a:xfrm>
            <a:off x="3571868" y="2500306"/>
            <a:ext cx="2550160" cy="1522498"/>
            <a:chOff x="4785359" y="2979420"/>
            <a:chExt cx="2550160" cy="1766570"/>
          </a:xfrm>
        </p:grpSpPr>
        <p:sp>
          <p:nvSpPr>
            <p:cNvPr id="20" name="object 20"/>
            <p:cNvSpPr/>
            <p:nvPr/>
          </p:nvSpPr>
          <p:spPr>
            <a:xfrm>
              <a:off x="4798313" y="2992374"/>
              <a:ext cx="297815" cy="1045844"/>
            </a:xfrm>
            <a:custGeom>
              <a:avLst/>
              <a:gdLst/>
              <a:ahLst/>
              <a:cxnLst/>
              <a:rect l="l" t="t" r="r" b="b"/>
              <a:pathLst>
                <a:path w="297814" h="1045845">
                  <a:moveTo>
                    <a:pt x="0" y="0"/>
                  </a:moveTo>
                  <a:lnTo>
                    <a:pt x="0" y="1045718"/>
                  </a:lnTo>
                  <a:lnTo>
                    <a:pt x="297814" y="1045718"/>
                  </a:lnTo>
                </a:path>
              </a:pathLst>
            </a:custGeom>
            <a:ln w="25908">
              <a:solidFill>
                <a:srgbClr val="CA6A2A"/>
              </a:solidFill>
            </a:ln>
          </p:spPr>
          <p:txBody>
            <a:bodyPr wrap="square" lIns="0" tIns="0" rIns="0" bIns="0" rtlCol="0"/>
            <a:lstStyle/>
            <a:p>
              <a:endParaRPr dirty="0"/>
            </a:p>
          </p:txBody>
        </p:sp>
        <p:sp>
          <p:nvSpPr>
            <p:cNvPr id="21" name="object 21"/>
            <p:cNvSpPr/>
            <p:nvPr/>
          </p:nvSpPr>
          <p:spPr>
            <a:xfrm>
              <a:off x="5095493" y="3342894"/>
              <a:ext cx="2226945" cy="1390015"/>
            </a:xfrm>
            <a:custGeom>
              <a:avLst/>
              <a:gdLst/>
              <a:ahLst/>
              <a:cxnLst/>
              <a:rect l="l" t="t" r="r" b="b"/>
              <a:pathLst>
                <a:path w="2226945" h="1390014">
                  <a:moveTo>
                    <a:pt x="2087626" y="0"/>
                  </a:moveTo>
                  <a:lnTo>
                    <a:pt x="138937" y="0"/>
                  </a:lnTo>
                  <a:lnTo>
                    <a:pt x="95032" y="7085"/>
                  </a:lnTo>
                  <a:lnTo>
                    <a:pt x="56893" y="26814"/>
                  </a:lnTo>
                  <a:lnTo>
                    <a:pt x="26814" y="56893"/>
                  </a:lnTo>
                  <a:lnTo>
                    <a:pt x="7085" y="95032"/>
                  </a:lnTo>
                  <a:lnTo>
                    <a:pt x="0" y="138937"/>
                  </a:lnTo>
                  <a:lnTo>
                    <a:pt x="0" y="1250949"/>
                  </a:lnTo>
                  <a:lnTo>
                    <a:pt x="7085" y="1294855"/>
                  </a:lnTo>
                  <a:lnTo>
                    <a:pt x="26814" y="1332994"/>
                  </a:lnTo>
                  <a:lnTo>
                    <a:pt x="56893" y="1363073"/>
                  </a:lnTo>
                  <a:lnTo>
                    <a:pt x="95032" y="1382802"/>
                  </a:lnTo>
                  <a:lnTo>
                    <a:pt x="138937" y="1389887"/>
                  </a:lnTo>
                  <a:lnTo>
                    <a:pt x="2087626" y="1389887"/>
                  </a:lnTo>
                  <a:lnTo>
                    <a:pt x="2131531" y="1382802"/>
                  </a:lnTo>
                  <a:lnTo>
                    <a:pt x="2169670" y="1363073"/>
                  </a:lnTo>
                  <a:lnTo>
                    <a:pt x="2199749" y="1332994"/>
                  </a:lnTo>
                  <a:lnTo>
                    <a:pt x="2219478" y="1294855"/>
                  </a:lnTo>
                  <a:lnTo>
                    <a:pt x="2226563" y="1250949"/>
                  </a:lnTo>
                  <a:lnTo>
                    <a:pt x="2226563" y="138937"/>
                  </a:lnTo>
                  <a:lnTo>
                    <a:pt x="2219478" y="95032"/>
                  </a:lnTo>
                  <a:lnTo>
                    <a:pt x="2199749" y="56893"/>
                  </a:lnTo>
                  <a:lnTo>
                    <a:pt x="2169670" y="26814"/>
                  </a:lnTo>
                  <a:lnTo>
                    <a:pt x="2131531" y="7085"/>
                  </a:lnTo>
                  <a:lnTo>
                    <a:pt x="2087626" y="0"/>
                  </a:lnTo>
                  <a:close/>
                </a:path>
              </a:pathLst>
            </a:custGeom>
            <a:solidFill>
              <a:srgbClr val="FFFFFF">
                <a:alpha val="90194"/>
              </a:srgbClr>
            </a:solidFill>
          </p:spPr>
          <p:txBody>
            <a:bodyPr wrap="square" lIns="0" tIns="0" rIns="0" bIns="0" rtlCol="0"/>
            <a:lstStyle/>
            <a:p>
              <a:endParaRPr dirty="0"/>
            </a:p>
          </p:txBody>
        </p:sp>
        <p:sp>
          <p:nvSpPr>
            <p:cNvPr id="22" name="object 22"/>
            <p:cNvSpPr/>
            <p:nvPr/>
          </p:nvSpPr>
          <p:spPr>
            <a:xfrm>
              <a:off x="5095493" y="3342894"/>
              <a:ext cx="2226945" cy="1390015"/>
            </a:xfrm>
            <a:custGeom>
              <a:avLst/>
              <a:gdLst/>
              <a:ahLst/>
              <a:cxnLst/>
              <a:rect l="l" t="t" r="r" b="b"/>
              <a:pathLst>
                <a:path w="2226945" h="1390014">
                  <a:moveTo>
                    <a:pt x="0" y="138937"/>
                  </a:moveTo>
                  <a:lnTo>
                    <a:pt x="7085" y="95032"/>
                  </a:lnTo>
                  <a:lnTo>
                    <a:pt x="26814" y="56893"/>
                  </a:lnTo>
                  <a:lnTo>
                    <a:pt x="56893" y="26814"/>
                  </a:lnTo>
                  <a:lnTo>
                    <a:pt x="95032" y="7085"/>
                  </a:lnTo>
                  <a:lnTo>
                    <a:pt x="138937" y="0"/>
                  </a:lnTo>
                  <a:lnTo>
                    <a:pt x="2087626" y="0"/>
                  </a:lnTo>
                  <a:lnTo>
                    <a:pt x="2131531" y="7085"/>
                  </a:lnTo>
                  <a:lnTo>
                    <a:pt x="2169670" y="26814"/>
                  </a:lnTo>
                  <a:lnTo>
                    <a:pt x="2199749" y="56893"/>
                  </a:lnTo>
                  <a:lnTo>
                    <a:pt x="2219478" y="95032"/>
                  </a:lnTo>
                  <a:lnTo>
                    <a:pt x="2226563" y="138937"/>
                  </a:lnTo>
                  <a:lnTo>
                    <a:pt x="2226563" y="1250949"/>
                  </a:lnTo>
                  <a:lnTo>
                    <a:pt x="2219478" y="1294855"/>
                  </a:lnTo>
                  <a:lnTo>
                    <a:pt x="2199749" y="1332994"/>
                  </a:lnTo>
                  <a:lnTo>
                    <a:pt x="2169670" y="1363073"/>
                  </a:lnTo>
                  <a:lnTo>
                    <a:pt x="2131531" y="1382802"/>
                  </a:lnTo>
                  <a:lnTo>
                    <a:pt x="2087626" y="1389887"/>
                  </a:lnTo>
                  <a:lnTo>
                    <a:pt x="138937" y="1389887"/>
                  </a:lnTo>
                  <a:lnTo>
                    <a:pt x="95032" y="1382802"/>
                  </a:lnTo>
                  <a:lnTo>
                    <a:pt x="56893" y="1363073"/>
                  </a:lnTo>
                  <a:lnTo>
                    <a:pt x="26814" y="1332994"/>
                  </a:lnTo>
                  <a:lnTo>
                    <a:pt x="7085" y="1294855"/>
                  </a:lnTo>
                  <a:lnTo>
                    <a:pt x="0" y="1250949"/>
                  </a:lnTo>
                  <a:lnTo>
                    <a:pt x="0" y="138937"/>
                  </a:lnTo>
                  <a:close/>
                </a:path>
              </a:pathLst>
            </a:custGeom>
            <a:ln w="25908">
              <a:solidFill>
                <a:srgbClr val="FD8537"/>
              </a:solidFill>
            </a:ln>
          </p:spPr>
          <p:txBody>
            <a:bodyPr wrap="square" lIns="0" tIns="0" rIns="0" bIns="0" rtlCol="0"/>
            <a:lstStyle/>
            <a:p>
              <a:endParaRPr dirty="0"/>
            </a:p>
          </p:txBody>
        </p:sp>
      </p:grpSp>
      <p:sp>
        <p:nvSpPr>
          <p:cNvPr id="23" name="object 23"/>
          <p:cNvSpPr txBox="1"/>
          <p:nvPr/>
        </p:nvSpPr>
        <p:spPr>
          <a:xfrm>
            <a:off x="4429124" y="2466752"/>
            <a:ext cx="1566545" cy="1533752"/>
          </a:xfrm>
          <a:prstGeom prst="rect">
            <a:avLst/>
          </a:prstGeom>
        </p:spPr>
        <p:txBody>
          <a:bodyPr vert="horz" wrap="square" lIns="0" tIns="58419" rIns="0" bIns="0" rtlCol="0">
            <a:spAutoFit/>
          </a:bodyPr>
          <a:lstStyle/>
          <a:p>
            <a:pPr marL="12700" marR="5080" indent="1905" algn="ctr">
              <a:lnSpc>
                <a:spcPts val="2170"/>
              </a:lnSpc>
              <a:spcBef>
                <a:spcPts val="459"/>
              </a:spcBef>
            </a:pPr>
            <a:endParaRPr lang="en-US" sz="2100" b="1" dirty="0" smtClean="0">
              <a:latin typeface="Arial"/>
              <a:cs typeface="Arial"/>
            </a:endParaRPr>
          </a:p>
          <a:p>
            <a:pPr marL="12700" marR="5080" indent="1905" algn="ctr">
              <a:lnSpc>
                <a:spcPts val="2170"/>
              </a:lnSpc>
              <a:spcBef>
                <a:spcPts val="459"/>
              </a:spcBef>
            </a:pPr>
            <a:r>
              <a:rPr lang="en-US" sz="2100" b="1" dirty="0">
                <a:latin typeface="Arial"/>
                <a:cs typeface="Arial"/>
              </a:rPr>
              <a:t>N</a:t>
            </a:r>
            <a:r>
              <a:rPr sz="2100" b="1" dirty="0" smtClean="0">
                <a:latin typeface="Arial"/>
                <a:cs typeface="Arial"/>
              </a:rPr>
              <a:t>o </a:t>
            </a:r>
            <a:r>
              <a:rPr sz="2100" b="1" spc="-5" dirty="0">
                <a:latin typeface="Arial"/>
                <a:cs typeface="Arial"/>
              </a:rPr>
              <a:t>direct  contact </a:t>
            </a:r>
            <a:r>
              <a:rPr sz="2100" b="1" dirty="0">
                <a:latin typeface="Arial"/>
                <a:cs typeface="Arial"/>
              </a:rPr>
              <a:t>to  </a:t>
            </a:r>
            <a:r>
              <a:rPr sz="2100" b="1" spc="-5" dirty="0">
                <a:latin typeface="Arial"/>
                <a:cs typeface="Arial"/>
              </a:rPr>
              <a:t>gather  informa</a:t>
            </a:r>
            <a:r>
              <a:rPr sz="2100" b="1" spc="-15" dirty="0">
                <a:latin typeface="Arial"/>
                <a:cs typeface="Arial"/>
              </a:rPr>
              <a:t>t</a:t>
            </a:r>
            <a:r>
              <a:rPr sz="2100" b="1" dirty="0">
                <a:latin typeface="Arial"/>
                <a:cs typeface="Arial"/>
              </a:rPr>
              <a:t>ion.</a:t>
            </a:r>
            <a:endParaRPr sz="2100" dirty="0">
              <a:latin typeface="Arial"/>
              <a:cs typeface="Arial"/>
            </a:endParaRPr>
          </a:p>
        </p:txBody>
      </p:sp>
      <p:grpSp>
        <p:nvGrpSpPr>
          <p:cNvPr id="24" name="object 15"/>
          <p:cNvGrpSpPr/>
          <p:nvPr/>
        </p:nvGrpSpPr>
        <p:grpSpPr>
          <a:xfrm>
            <a:off x="6429388" y="1214422"/>
            <a:ext cx="2357454" cy="1308587"/>
            <a:chOff x="4506404" y="1587944"/>
            <a:chExt cx="2796222" cy="1404938"/>
          </a:xfrm>
        </p:grpSpPr>
        <p:sp>
          <p:nvSpPr>
            <p:cNvPr id="25" name="object 16"/>
            <p:cNvSpPr/>
            <p:nvPr/>
          </p:nvSpPr>
          <p:spPr>
            <a:xfrm>
              <a:off x="4506404" y="1587944"/>
              <a:ext cx="2783205" cy="1391919"/>
            </a:xfrm>
            <a:custGeom>
              <a:avLst/>
              <a:gdLst/>
              <a:ahLst/>
              <a:cxnLst/>
              <a:rect l="l" t="t" r="r" b="b"/>
              <a:pathLst>
                <a:path w="2783204" h="1391920">
                  <a:moveTo>
                    <a:pt x="2643631" y="0"/>
                  </a:moveTo>
                  <a:lnTo>
                    <a:pt x="139191" y="0"/>
                  </a:lnTo>
                  <a:lnTo>
                    <a:pt x="95211" y="7099"/>
                  </a:lnTo>
                  <a:lnTo>
                    <a:pt x="57003" y="26867"/>
                  </a:lnTo>
                  <a:lnTo>
                    <a:pt x="26867" y="57003"/>
                  </a:lnTo>
                  <a:lnTo>
                    <a:pt x="7099" y="95211"/>
                  </a:lnTo>
                  <a:lnTo>
                    <a:pt x="0" y="139191"/>
                  </a:lnTo>
                  <a:lnTo>
                    <a:pt x="0" y="1252220"/>
                  </a:lnTo>
                  <a:lnTo>
                    <a:pt x="7099" y="1296200"/>
                  </a:lnTo>
                  <a:lnTo>
                    <a:pt x="26867" y="1334408"/>
                  </a:lnTo>
                  <a:lnTo>
                    <a:pt x="57003" y="1364544"/>
                  </a:lnTo>
                  <a:lnTo>
                    <a:pt x="95211" y="1384312"/>
                  </a:lnTo>
                  <a:lnTo>
                    <a:pt x="139191" y="1391412"/>
                  </a:lnTo>
                  <a:lnTo>
                    <a:pt x="2643631" y="1391412"/>
                  </a:lnTo>
                  <a:lnTo>
                    <a:pt x="2687612" y="1384312"/>
                  </a:lnTo>
                  <a:lnTo>
                    <a:pt x="2725820" y="1364544"/>
                  </a:lnTo>
                  <a:lnTo>
                    <a:pt x="2755956" y="1334408"/>
                  </a:lnTo>
                  <a:lnTo>
                    <a:pt x="2775724" y="1296200"/>
                  </a:lnTo>
                  <a:lnTo>
                    <a:pt x="2782824" y="1252220"/>
                  </a:lnTo>
                  <a:lnTo>
                    <a:pt x="2782824" y="139191"/>
                  </a:lnTo>
                  <a:lnTo>
                    <a:pt x="2775724" y="95211"/>
                  </a:lnTo>
                  <a:lnTo>
                    <a:pt x="2755956" y="57003"/>
                  </a:lnTo>
                  <a:lnTo>
                    <a:pt x="2725820" y="26867"/>
                  </a:lnTo>
                  <a:lnTo>
                    <a:pt x="2687612" y="7099"/>
                  </a:lnTo>
                  <a:lnTo>
                    <a:pt x="2643631" y="0"/>
                  </a:lnTo>
                  <a:close/>
                </a:path>
              </a:pathLst>
            </a:custGeom>
            <a:solidFill>
              <a:srgbClr val="FD8537"/>
            </a:solidFill>
          </p:spPr>
          <p:txBody>
            <a:bodyPr wrap="square" lIns="0" tIns="0" rIns="0" bIns="0" rtlCol="0"/>
            <a:lstStyle/>
            <a:p>
              <a:pPr algn="ctr"/>
              <a:r>
                <a:rPr lang="en-US"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Tertiary        Sources</a:t>
              </a:r>
              <a:endParaRPr sz="32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6" name="object 17"/>
            <p:cNvSpPr/>
            <p:nvPr/>
          </p:nvSpPr>
          <p:spPr>
            <a:xfrm>
              <a:off x="4519421" y="1600962"/>
              <a:ext cx="2783205" cy="1391920"/>
            </a:xfrm>
            <a:custGeom>
              <a:avLst/>
              <a:gdLst/>
              <a:ahLst/>
              <a:cxnLst/>
              <a:rect l="l" t="t" r="r" b="b"/>
              <a:pathLst>
                <a:path w="2783204" h="1391920">
                  <a:moveTo>
                    <a:pt x="0" y="139191"/>
                  </a:moveTo>
                  <a:lnTo>
                    <a:pt x="7099" y="95211"/>
                  </a:lnTo>
                  <a:lnTo>
                    <a:pt x="26867" y="57003"/>
                  </a:lnTo>
                  <a:lnTo>
                    <a:pt x="57003" y="26867"/>
                  </a:lnTo>
                  <a:lnTo>
                    <a:pt x="95211" y="7099"/>
                  </a:lnTo>
                  <a:lnTo>
                    <a:pt x="139191" y="0"/>
                  </a:lnTo>
                  <a:lnTo>
                    <a:pt x="2643631" y="0"/>
                  </a:lnTo>
                  <a:lnTo>
                    <a:pt x="2687612" y="7099"/>
                  </a:lnTo>
                  <a:lnTo>
                    <a:pt x="2725820" y="26867"/>
                  </a:lnTo>
                  <a:lnTo>
                    <a:pt x="2755956" y="57003"/>
                  </a:lnTo>
                  <a:lnTo>
                    <a:pt x="2775724" y="95211"/>
                  </a:lnTo>
                  <a:lnTo>
                    <a:pt x="2782824" y="139191"/>
                  </a:lnTo>
                  <a:lnTo>
                    <a:pt x="2782824" y="1252220"/>
                  </a:lnTo>
                  <a:lnTo>
                    <a:pt x="2775724" y="1296200"/>
                  </a:lnTo>
                  <a:lnTo>
                    <a:pt x="2755956" y="1334408"/>
                  </a:lnTo>
                  <a:lnTo>
                    <a:pt x="2725820" y="1364544"/>
                  </a:lnTo>
                  <a:lnTo>
                    <a:pt x="2687612" y="1384312"/>
                  </a:lnTo>
                  <a:lnTo>
                    <a:pt x="2643631" y="1391412"/>
                  </a:lnTo>
                  <a:lnTo>
                    <a:pt x="139191" y="1391412"/>
                  </a:lnTo>
                  <a:lnTo>
                    <a:pt x="95211" y="1384312"/>
                  </a:lnTo>
                  <a:lnTo>
                    <a:pt x="57003" y="1364544"/>
                  </a:lnTo>
                  <a:lnTo>
                    <a:pt x="26867" y="1334408"/>
                  </a:lnTo>
                  <a:lnTo>
                    <a:pt x="7099" y="1296200"/>
                  </a:lnTo>
                  <a:lnTo>
                    <a:pt x="0" y="1252220"/>
                  </a:lnTo>
                  <a:lnTo>
                    <a:pt x="0" y="139191"/>
                  </a:lnTo>
                  <a:close/>
                </a:path>
              </a:pathLst>
            </a:custGeom>
            <a:ln w="25907">
              <a:solidFill>
                <a:srgbClr val="FFFFFF"/>
              </a:solidFill>
            </a:ln>
          </p:spPr>
          <p:txBody>
            <a:bodyPr wrap="square" lIns="0" tIns="0" rIns="0" bIns="0" rtlCol="0"/>
            <a:lstStyle/>
            <a:p>
              <a:endParaRPr dirty="0"/>
            </a:p>
          </p:txBody>
        </p:sp>
      </p:grpSp>
      <p:grpSp>
        <p:nvGrpSpPr>
          <p:cNvPr id="28" name="object 19"/>
          <p:cNvGrpSpPr/>
          <p:nvPr/>
        </p:nvGrpSpPr>
        <p:grpSpPr>
          <a:xfrm>
            <a:off x="6593840" y="2500306"/>
            <a:ext cx="2335878" cy="3857652"/>
            <a:chOff x="4785359" y="2979420"/>
            <a:chExt cx="2550160" cy="1766570"/>
          </a:xfrm>
        </p:grpSpPr>
        <p:sp>
          <p:nvSpPr>
            <p:cNvPr id="29" name="object 20"/>
            <p:cNvSpPr/>
            <p:nvPr/>
          </p:nvSpPr>
          <p:spPr>
            <a:xfrm>
              <a:off x="4798313" y="2992374"/>
              <a:ext cx="297815" cy="1045844"/>
            </a:xfrm>
            <a:custGeom>
              <a:avLst/>
              <a:gdLst/>
              <a:ahLst/>
              <a:cxnLst/>
              <a:rect l="l" t="t" r="r" b="b"/>
              <a:pathLst>
                <a:path w="297814" h="1045845">
                  <a:moveTo>
                    <a:pt x="0" y="0"/>
                  </a:moveTo>
                  <a:lnTo>
                    <a:pt x="0" y="1045718"/>
                  </a:lnTo>
                  <a:lnTo>
                    <a:pt x="297814" y="1045718"/>
                  </a:lnTo>
                </a:path>
              </a:pathLst>
            </a:custGeom>
            <a:ln w="25908">
              <a:solidFill>
                <a:srgbClr val="CA6A2A"/>
              </a:solidFill>
            </a:ln>
          </p:spPr>
          <p:txBody>
            <a:bodyPr wrap="square" lIns="0" tIns="0" rIns="0" bIns="0" rtlCol="0"/>
            <a:lstStyle/>
            <a:p>
              <a:endParaRPr dirty="0"/>
            </a:p>
          </p:txBody>
        </p:sp>
        <p:sp>
          <p:nvSpPr>
            <p:cNvPr id="30" name="object 21"/>
            <p:cNvSpPr/>
            <p:nvPr/>
          </p:nvSpPr>
          <p:spPr>
            <a:xfrm>
              <a:off x="5095493" y="3342894"/>
              <a:ext cx="2226945" cy="1390015"/>
            </a:xfrm>
            <a:custGeom>
              <a:avLst/>
              <a:gdLst/>
              <a:ahLst/>
              <a:cxnLst/>
              <a:rect l="l" t="t" r="r" b="b"/>
              <a:pathLst>
                <a:path w="2226945" h="1390014">
                  <a:moveTo>
                    <a:pt x="2087626" y="0"/>
                  </a:moveTo>
                  <a:lnTo>
                    <a:pt x="138937" y="0"/>
                  </a:lnTo>
                  <a:lnTo>
                    <a:pt x="95032" y="7085"/>
                  </a:lnTo>
                  <a:lnTo>
                    <a:pt x="56893" y="26814"/>
                  </a:lnTo>
                  <a:lnTo>
                    <a:pt x="26814" y="56893"/>
                  </a:lnTo>
                  <a:lnTo>
                    <a:pt x="7085" y="95032"/>
                  </a:lnTo>
                  <a:lnTo>
                    <a:pt x="0" y="138937"/>
                  </a:lnTo>
                  <a:lnTo>
                    <a:pt x="0" y="1250949"/>
                  </a:lnTo>
                  <a:lnTo>
                    <a:pt x="7085" y="1294855"/>
                  </a:lnTo>
                  <a:lnTo>
                    <a:pt x="26814" y="1332994"/>
                  </a:lnTo>
                  <a:lnTo>
                    <a:pt x="56893" y="1363073"/>
                  </a:lnTo>
                  <a:lnTo>
                    <a:pt x="95032" y="1382802"/>
                  </a:lnTo>
                  <a:lnTo>
                    <a:pt x="138937" y="1389887"/>
                  </a:lnTo>
                  <a:lnTo>
                    <a:pt x="2087626" y="1389887"/>
                  </a:lnTo>
                  <a:lnTo>
                    <a:pt x="2131531" y="1382802"/>
                  </a:lnTo>
                  <a:lnTo>
                    <a:pt x="2169670" y="1363073"/>
                  </a:lnTo>
                  <a:lnTo>
                    <a:pt x="2199749" y="1332994"/>
                  </a:lnTo>
                  <a:lnTo>
                    <a:pt x="2219478" y="1294855"/>
                  </a:lnTo>
                  <a:lnTo>
                    <a:pt x="2226563" y="1250949"/>
                  </a:lnTo>
                  <a:lnTo>
                    <a:pt x="2226563" y="138937"/>
                  </a:lnTo>
                  <a:lnTo>
                    <a:pt x="2219478" y="95032"/>
                  </a:lnTo>
                  <a:lnTo>
                    <a:pt x="2199749" y="56893"/>
                  </a:lnTo>
                  <a:lnTo>
                    <a:pt x="2169670" y="26814"/>
                  </a:lnTo>
                  <a:lnTo>
                    <a:pt x="2131531" y="7085"/>
                  </a:lnTo>
                  <a:lnTo>
                    <a:pt x="2087626" y="0"/>
                  </a:lnTo>
                  <a:close/>
                </a:path>
              </a:pathLst>
            </a:custGeom>
            <a:solidFill>
              <a:srgbClr val="FFFFFF">
                <a:alpha val="90194"/>
              </a:srgbClr>
            </a:solidFill>
          </p:spPr>
          <p:txBody>
            <a:bodyPr wrap="square" lIns="0" tIns="0" rIns="0" bIns="0" rtlCol="0"/>
            <a:lstStyle/>
            <a:p>
              <a:endParaRPr dirty="0"/>
            </a:p>
          </p:txBody>
        </p:sp>
        <p:sp>
          <p:nvSpPr>
            <p:cNvPr id="31" name="object 22"/>
            <p:cNvSpPr/>
            <p:nvPr/>
          </p:nvSpPr>
          <p:spPr>
            <a:xfrm>
              <a:off x="5095493" y="3342894"/>
              <a:ext cx="2226945" cy="1390015"/>
            </a:xfrm>
            <a:custGeom>
              <a:avLst/>
              <a:gdLst/>
              <a:ahLst/>
              <a:cxnLst/>
              <a:rect l="l" t="t" r="r" b="b"/>
              <a:pathLst>
                <a:path w="2226945" h="1390014">
                  <a:moveTo>
                    <a:pt x="0" y="138937"/>
                  </a:moveTo>
                  <a:lnTo>
                    <a:pt x="7085" y="95032"/>
                  </a:lnTo>
                  <a:lnTo>
                    <a:pt x="26814" y="56893"/>
                  </a:lnTo>
                  <a:lnTo>
                    <a:pt x="56893" y="26814"/>
                  </a:lnTo>
                  <a:lnTo>
                    <a:pt x="95032" y="7085"/>
                  </a:lnTo>
                  <a:lnTo>
                    <a:pt x="138937" y="0"/>
                  </a:lnTo>
                  <a:lnTo>
                    <a:pt x="2087626" y="0"/>
                  </a:lnTo>
                  <a:lnTo>
                    <a:pt x="2131531" y="7085"/>
                  </a:lnTo>
                  <a:lnTo>
                    <a:pt x="2169670" y="26814"/>
                  </a:lnTo>
                  <a:lnTo>
                    <a:pt x="2199749" y="56893"/>
                  </a:lnTo>
                  <a:lnTo>
                    <a:pt x="2219478" y="95032"/>
                  </a:lnTo>
                  <a:lnTo>
                    <a:pt x="2226563" y="138937"/>
                  </a:lnTo>
                  <a:lnTo>
                    <a:pt x="2226563" y="1250949"/>
                  </a:lnTo>
                  <a:lnTo>
                    <a:pt x="2219478" y="1294855"/>
                  </a:lnTo>
                  <a:lnTo>
                    <a:pt x="2199749" y="1332994"/>
                  </a:lnTo>
                  <a:lnTo>
                    <a:pt x="2169670" y="1363073"/>
                  </a:lnTo>
                  <a:lnTo>
                    <a:pt x="2131531" y="1382802"/>
                  </a:lnTo>
                  <a:lnTo>
                    <a:pt x="2087626" y="1389887"/>
                  </a:lnTo>
                  <a:lnTo>
                    <a:pt x="138937" y="1389887"/>
                  </a:lnTo>
                  <a:lnTo>
                    <a:pt x="95032" y="1382802"/>
                  </a:lnTo>
                  <a:lnTo>
                    <a:pt x="56893" y="1363073"/>
                  </a:lnTo>
                  <a:lnTo>
                    <a:pt x="26814" y="1332994"/>
                  </a:lnTo>
                  <a:lnTo>
                    <a:pt x="7085" y="1294855"/>
                  </a:lnTo>
                  <a:lnTo>
                    <a:pt x="0" y="1250949"/>
                  </a:lnTo>
                  <a:lnTo>
                    <a:pt x="0" y="138937"/>
                  </a:lnTo>
                  <a:close/>
                </a:path>
              </a:pathLst>
            </a:custGeom>
            <a:ln w="25908">
              <a:solidFill>
                <a:srgbClr val="FD8537"/>
              </a:solidFill>
            </a:ln>
          </p:spPr>
          <p:txBody>
            <a:bodyPr wrap="square" lIns="0" tIns="0" rIns="0" bIns="0" rtlCol="0"/>
            <a:lstStyle/>
            <a:p>
              <a:endParaRPr dirty="0"/>
            </a:p>
          </p:txBody>
        </p:sp>
      </p:grpSp>
      <p:sp>
        <p:nvSpPr>
          <p:cNvPr id="32" name="Rectangle 31"/>
          <p:cNvSpPr/>
          <p:nvPr/>
        </p:nvSpPr>
        <p:spPr>
          <a:xfrm rot="5400000">
            <a:off x="6786578" y="3930055"/>
            <a:ext cx="2714643" cy="1569660"/>
          </a:xfrm>
          <a:prstGeom prst="rect">
            <a:avLst/>
          </a:prstGeom>
        </p:spPr>
        <p:txBody>
          <a:bodyPr wrap="square">
            <a:spAutoFit/>
          </a:bodyPr>
          <a:lstStyle/>
          <a:p>
            <a:r>
              <a:rPr lang="en-US" sz="2400" b="1" dirty="0" smtClean="0"/>
              <a:t>Sources that identify and locate primary and secondary sources</a:t>
            </a:r>
            <a:r>
              <a:rPr lang="en-US" dirty="0" smtClean="0"/>
              <a: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335852"/>
            <a:ext cx="5483860" cy="566822"/>
          </a:xfrm>
          <a:prstGeom prst="rect">
            <a:avLst/>
          </a:prstGeom>
        </p:spPr>
        <p:txBody>
          <a:bodyPr vert="horz" wrap="square" lIns="0" tIns="12700" rIns="0" bIns="0" rtlCol="0">
            <a:spAutoFit/>
          </a:bodyPr>
          <a:lstStyle/>
          <a:p>
            <a:pPr marL="12700">
              <a:lnSpc>
                <a:spcPct val="100000"/>
              </a:lnSpc>
              <a:spcBef>
                <a:spcPts val="100"/>
              </a:spcBef>
            </a:pPr>
            <a:r>
              <a:rPr sz="3600" spc="-5" dirty="0"/>
              <a:t>P</a:t>
            </a:r>
            <a:r>
              <a:rPr sz="2850" spc="-5" dirty="0"/>
              <a:t>RIMARY </a:t>
            </a:r>
            <a:r>
              <a:rPr sz="2850" spc="-90" dirty="0"/>
              <a:t>DATA</a:t>
            </a:r>
            <a:r>
              <a:rPr sz="2850" spc="235" dirty="0"/>
              <a:t> </a:t>
            </a:r>
            <a:r>
              <a:rPr sz="2850" spc="15" dirty="0"/>
              <a:t>COLLECTION</a:t>
            </a:r>
            <a:r>
              <a:rPr sz="3600" spc="15" dirty="0"/>
              <a:t>:</a:t>
            </a:r>
            <a:endParaRPr sz="3600" dirty="0"/>
          </a:p>
        </p:txBody>
      </p:sp>
      <p:grpSp>
        <p:nvGrpSpPr>
          <p:cNvPr id="3" name="object 3"/>
          <p:cNvGrpSpPr/>
          <p:nvPr/>
        </p:nvGrpSpPr>
        <p:grpSpPr>
          <a:xfrm>
            <a:off x="3538665" y="1192101"/>
            <a:ext cx="5009515" cy="896303"/>
            <a:chOff x="3538664" y="1589468"/>
            <a:chExt cx="5009515" cy="1195070"/>
          </a:xfrm>
        </p:grpSpPr>
        <p:sp>
          <p:nvSpPr>
            <p:cNvPr id="4" name="object 4"/>
            <p:cNvSpPr/>
            <p:nvPr/>
          </p:nvSpPr>
          <p:spPr>
            <a:xfrm>
              <a:off x="3551682" y="1602485"/>
              <a:ext cx="4983480" cy="1169035"/>
            </a:xfrm>
            <a:custGeom>
              <a:avLst/>
              <a:gdLst/>
              <a:ahLst/>
              <a:cxnLst/>
              <a:rect l="l" t="t" r="r" b="b"/>
              <a:pathLst>
                <a:path w="4983480" h="1169035">
                  <a:moveTo>
                    <a:pt x="4399025" y="0"/>
                  </a:moveTo>
                  <a:lnTo>
                    <a:pt x="4399025" y="146176"/>
                  </a:lnTo>
                  <a:lnTo>
                    <a:pt x="0" y="146176"/>
                  </a:lnTo>
                  <a:lnTo>
                    <a:pt x="0" y="1022730"/>
                  </a:lnTo>
                  <a:lnTo>
                    <a:pt x="4399025" y="1022730"/>
                  </a:lnTo>
                  <a:lnTo>
                    <a:pt x="4399025" y="1168908"/>
                  </a:lnTo>
                  <a:lnTo>
                    <a:pt x="4983479" y="584453"/>
                  </a:lnTo>
                  <a:lnTo>
                    <a:pt x="4399025" y="0"/>
                  </a:lnTo>
                  <a:close/>
                </a:path>
              </a:pathLst>
            </a:custGeom>
            <a:solidFill>
              <a:srgbClr val="FFD9CE">
                <a:alpha val="90194"/>
              </a:srgbClr>
            </a:solidFill>
          </p:spPr>
          <p:txBody>
            <a:bodyPr wrap="square" lIns="0" tIns="0" rIns="0" bIns="0" rtlCol="0"/>
            <a:lstStyle/>
            <a:p>
              <a:endParaRPr dirty="0"/>
            </a:p>
          </p:txBody>
        </p:sp>
        <p:sp>
          <p:nvSpPr>
            <p:cNvPr id="5" name="object 5"/>
            <p:cNvSpPr/>
            <p:nvPr/>
          </p:nvSpPr>
          <p:spPr>
            <a:xfrm>
              <a:off x="3551682" y="1602485"/>
              <a:ext cx="4983480" cy="1169035"/>
            </a:xfrm>
            <a:custGeom>
              <a:avLst/>
              <a:gdLst/>
              <a:ahLst/>
              <a:cxnLst/>
              <a:rect l="l" t="t" r="r" b="b"/>
              <a:pathLst>
                <a:path w="4983480" h="1169035">
                  <a:moveTo>
                    <a:pt x="0" y="146176"/>
                  </a:moveTo>
                  <a:lnTo>
                    <a:pt x="4399025" y="146176"/>
                  </a:lnTo>
                  <a:lnTo>
                    <a:pt x="4399025" y="0"/>
                  </a:lnTo>
                  <a:lnTo>
                    <a:pt x="4983479" y="584453"/>
                  </a:lnTo>
                  <a:lnTo>
                    <a:pt x="4399025" y="1168908"/>
                  </a:lnTo>
                  <a:lnTo>
                    <a:pt x="4399025" y="1022730"/>
                  </a:lnTo>
                  <a:lnTo>
                    <a:pt x="0" y="1022730"/>
                  </a:lnTo>
                  <a:lnTo>
                    <a:pt x="0" y="146176"/>
                  </a:lnTo>
                  <a:close/>
                </a:path>
              </a:pathLst>
            </a:custGeom>
            <a:ln w="25908">
              <a:solidFill>
                <a:srgbClr val="FFD9CE"/>
              </a:solidFill>
            </a:ln>
          </p:spPr>
          <p:txBody>
            <a:bodyPr wrap="square" lIns="0" tIns="0" rIns="0" bIns="0" rtlCol="0"/>
            <a:lstStyle/>
            <a:p>
              <a:endParaRPr dirty="0"/>
            </a:p>
          </p:txBody>
        </p:sp>
      </p:grpSp>
      <p:sp>
        <p:nvSpPr>
          <p:cNvPr id="6" name="object 6"/>
          <p:cNvSpPr txBox="1"/>
          <p:nvPr/>
        </p:nvSpPr>
        <p:spPr>
          <a:xfrm>
            <a:off x="3551683" y="1276827"/>
            <a:ext cx="3897629" cy="577722"/>
          </a:xfrm>
          <a:prstGeom prst="rect">
            <a:avLst/>
          </a:prstGeom>
        </p:spPr>
        <p:txBody>
          <a:bodyPr vert="horz" wrap="square" lIns="0" tIns="13335" rIns="0" bIns="0" rtlCol="0">
            <a:spAutoFit/>
          </a:bodyPr>
          <a:lstStyle/>
          <a:p>
            <a:pPr marL="241300" indent="-228600">
              <a:lnSpc>
                <a:spcPts val="2240"/>
              </a:lnSpc>
              <a:spcBef>
                <a:spcPts val="105"/>
              </a:spcBef>
              <a:buChar char="•"/>
              <a:tabLst>
                <a:tab pos="240665" algn="l"/>
                <a:tab pos="241300" algn="l"/>
              </a:tabLst>
            </a:pPr>
            <a:r>
              <a:rPr sz="2000" dirty="0">
                <a:solidFill>
                  <a:srgbClr val="C00000"/>
                </a:solidFill>
                <a:latin typeface="Arial"/>
                <a:cs typeface="Arial"/>
              </a:rPr>
              <a:t>to gain general answers to</a:t>
            </a:r>
            <a:r>
              <a:rPr sz="2000" spc="-130" dirty="0">
                <a:solidFill>
                  <a:srgbClr val="C00000"/>
                </a:solidFill>
                <a:latin typeface="Arial"/>
                <a:cs typeface="Arial"/>
              </a:rPr>
              <a:t> </a:t>
            </a:r>
            <a:r>
              <a:rPr sz="2000" dirty="0">
                <a:solidFill>
                  <a:srgbClr val="C00000"/>
                </a:solidFill>
                <a:latin typeface="Arial"/>
                <a:cs typeface="Arial"/>
              </a:rPr>
              <a:t>basic</a:t>
            </a:r>
            <a:endParaRPr sz="2000" dirty="0">
              <a:latin typeface="Arial"/>
              <a:cs typeface="Arial"/>
            </a:endParaRPr>
          </a:p>
          <a:p>
            <a:pPr marL="241300">
              <a:lnSpc>
                <a:spcPts val="2240"/>
              </a:lnSpc>
            </a:pPr>
            <a:r>
              <a:rPr sz="2000" dirty="0">
                <a:solidFill>
                  <a:srgbClr val="C00000"/>
                </a:solidFill>
                <a:latin typeface="Arial"/>
                <a:cs typeface="Arial"/>
              </a:rPr>
              <a:t>questions.</a:t>
            </a:r>
            <a:endParaRPr sz="2000" dirty="0">
              <a:latin typeface="Arial"/>
              <a:cs typeface="Arial"/>
            </a:endParaRPr>
          </a:p>
        </p:txBody>
      </p:sp>
      <p:grpSp>
        <p:nvGrpSpPr>
          <p:cNvPr id="7" name="object 7"/>
          <p:cNvGrpSpPr/>
          <p:nvPr/>
        </p:nvGrpSpPr>
        <p:grpSpPr>
          <a:xfrm>
            <a:off x="216408" y="1192149"/>
            <a:ext cx="3348354" cy="1049370"/>
            <a:chOff x="216408" y="1589532"/>
            <a:chExt cx="3348354" cy="1195070"/>
          </a:xfrm>
        </p:grpSpPr>
        <p:sp>
          <p:nvSpPr>
            <p:cNvPr id="8" name="object 8"/>
            <p:cNvSpPr/>
            <p:nvPr/>
          </p:nvSpPr>
          <p:spPr>
            <a:xfrm>
              <a:off x="229362" y="1602486"/>
              <a:ext cx="3322320" cy="1169035"/>
            </a:xfrm>
            <a:custGeom>
              <a:avLst/>
              <a:gdLst/>
              <a:ahLst/>
              <a:cxnLst/>
              <a:rect l="l" t="t" r="r" b="b"/>
              <a:pathLst>
                <a:path w="3322320" h="1169035">
                  <a:moveTo>
                    <a:pt x="3127502" y="0"/>
                  </a:moveTo>
                  <a:lnTo>
                    <a:pt x="194818" y="0"/>
                  </a:lnTo>
                  <a:lnTo>
                    <a:pt x="150148" y="5146"/>
                  </a:lnTo>
                  <a:lnTo>
                    <a:pt x="109142" y="19806"/>
                  </a:lnTo>
                  <a:lnTo>
                    <a:pt x="72969" y="42807"/>
                  </a:lnTo>
                  <a:lnTo>
                    <a:pt x="42799" y="72980"/>
                  </a:lnTo>
                  <a:lnTo>
                    <a:pt x="19801" y="109153"/>
                  </a:lnTo>
                  <a:lnTo>
                    <a:pt x="5145" y="150156"/>
                  </a:lnTo>
                  <a:lnTo>
                    <a:pt x="0" y="194817"/>
                  </a:lnTo>
                  <a:lnTo>
                    <a:pt x="0" y="974089"/>
                  </a:lnTo>
                  <a:lnTo>
                    <a:pt x="5145" y="1018751"/>
                  </a:lnTo>
                  <a:lnTo>
                    <a:pt x="19801" y="1059754"/>
                  </a:lnTo>
                  <a:lnTo>
                    <a:pt x="42799" y="1095927"/>
                  </a:lnTo>
                  <a:lnTo>
                    <a:pt x="72969" y="1126100"/>
                  </a:lnTo>
                  <a:lnTo>
                    <a:pt x="109142" y="1149101"/>
                  </a:lnTo>
                  <a:lnTo>
                    <a:pt x="150148" y="1163761"/>
                  </a:lnTo>
                  <a:lnTo>
                    <a:pt x="194818" y="1168908"/>
                  </a:lnTo>
                  <a:lnTo>
                    <a:pt x="3127502" y="1168908"/>
                  </a:lnTo>
                  <a:lnTo>
                    <a:pt x="3172163" y="1163761"/>
                  </a:lnTo>
                  <a:lnTo>
                    <a:pt x="3213166" y="1149101"/>
                  </a:lnTo>
                  <a:lnTo>
                    <a:pt x="3249339" y="1126100"/>
                  </a:lnTo>
                  <a:lnTo>
                    <a:pt x="3279512" y="1095927"/>
                  </a:lnTo>
                  <a:lnTo>
                    <a:pt x="3302513" y="1059754"/>
                  </a:lnTo>
                  <a:lnTo>
                    <a:pt x="3317173" y="1018751"/>
                  </a:lnTo>
                  <a:lnTo>
                    <a:pt x="3322320" y="974089"/>
                  </a:lnTo>
                  <a:lnTo>
                    <a:pt x="3322320" y="194817"/>
                  </a:lnTo>
                  <a:lnTo>
                    <a:pt x="3317173" y="150156"/>
                  </a:lnTo>
                  <a:lnTo>
                    <a:pt x="3302513" y="109153"/>
                  </a:lnTo>
                  <a:lnTo>
                    <a:pt x="3279512" y="72980"/>
                  </a:lnTo>
                  <a:lnTo>
                    <a:pt x="3249339" y="42807"/>
                  </a:lnTo>
                  <a:lnTo>
                    <a:pt x="3213166" y="19806"/>
                  </a:lnTo>
                  <a:lnTo>
                    <a:pt x="3172163" y="5146"/>
                  </a:lnTo>
                  <a:lnTo>
                    <a:pt x="3127502" y="0"/>
                  </a:lnTo>
                  <a:close/>
                </a:path>
              </a:pathLst>
            </a:custGeom>
            <a:solidFill>
              <a:srgbClr val="FD8537"/>
            </a:solidFill>
          </p:spPr>
          <p:txBody>
            <a:bodyPr wrap="square" lIns="0" tIns="0" rIns="0" bIns="0" rtlCol="0"/>
            <a:lstStyle/>
            <a:p>
              <a:endParaRPr dirty="0"/>
            </a:p>
          </p:txBody>
        </p:sp>
        <p:sp>
          <p:nvSpPr>
            <p:cNvPr id="9" name="object 9"/>
            <p:cNvSpPr/>
            <p:nvPr/>
          </p:nvSpPr>
          <p:spPr>
            <a:xfrm>
              <a:off x="229362" y="1602486"/>
              <a:ext cx="3322320" cy="1169035"/>
            </a:xfrm>
            <a:custGeom>
              <a:avLst/>
              <a:gdLst/>
              <a:ahLst/>
              <a:cxnLst/>
              <a:rect l="l" t="t" r="r" b="b"/>
              <a:pathLst>
                <a:path w="3322320" h="1169035">
                  <a:moveTo>
                    <a:pt x="0" y="194817"/>
                  </a:moveTo>
                  <a:lnTo>
                    <a:pt x="5145" y="150156"/>
                  </a:lnTo>
                  <a:lnTo>
                    <a:pt x="19801" y="109153"/>
                  </a:lnTo>
                  <a:lnTo>
                    <a:pt x="42799" y="72980"/>
                  </a:lnTo>
                  <a:lnTo>
                    <a:pt x="72969" y="42807"/>
                  </a:lnTo>
                  <a:lnTo>
                    <a:pt x="109142" y="19806"/>
                  </a:lnTo>
                  <a:lnTo>
                    <a:pt x="150148" y="5146"/>
                  </a:lnTo>
                  <a:lnTo>
                    <a:pt x="194818" y="0"/>
                  </a:lnTo>
                  <a:lnTo>
                    <a:pt x="3127502" y="0"/>
                  </a:lnTo>
                  <a:lnTo>
                    <a:pt x="3172163" y="5146"/>
                  </a:lnTo>
                  <a:lnTo>
                    <a:pt x="3213166" y="19806"/>
                  </a:lnTo>
                  <a:lnTo>
                    <a:pt x="3249339" y="42807"/>
                  </a:lnTo>
                  <a:lnTo>
                    <a:pt x="3279512" y="72980"/>
                  </a:lnTo>
                  <a:lnTo>
                    <a:pt x="3302513" y="109153"/>
                  </a:lnTo>
                  <a:lnTo>
                    <a:pt x="3317173" y="150156"/>
                  </a:lnTo>
                  <a:lnTo>
                    <a:pt x="3322320" y="194817"/>
                  </a:lnTo>
                  <a:lnTo>
                    <a:pt x="3322320" y="974089"/>
                  </a:lnTo>
                  <a:lnTo>
                    <a:pt x="3317173" y="1018751"/>
                  </a:lnTo>
                  <a:lnTo>
                    <a:pt x="3302513" y="1059754"/>
                  </a:lnTo>
                  <a:lnTo>
                    <a:pt x="3279512" y="1095927"/>
                  </a:lnTo>
                  <a:lnTo>
                    <a:pt x="3249339" y="1126100"/>
                  </a:lnTo>
                  <a:lnTo>
                    <a:pt x="3213166" y="1149101"/>
                  </a:lnTo>
                  <a:lnTo>
                    <a:pt x="3172163" y="1163761"/>
                  </a:lnTo>
                  <a:lnTo>
                    <a:pt x="3127502" y="1168908"/>
                  </a:lnTo>
                  <a:lnTo>
                    <a:pt x="194818" y="1168908"/>
                  </a:lnTo>
                  <a:lnTo>
                    <a:pt x="150148" y="1163761"/>
                  </a:lnTo>
                  <a:lnTo>
                    <a:pt x="109142" y="1149101"/>
                  </a:lnTo>
                  <a:lnTo>
                    <a:pt x="72969" y="1126100"/>
                  </a:lnTo>
                  <a:lnTo>
                    <a:pt x="42799" y="1095927"/>
                  </a:lnTo>
                  <a:lnTo>
                    <a:pt x="19801" y="1059754"/>
                  </a:lnTo>
                  <a:lnTo>
                    <a:pt x="5145" y="1018751"/>
                  </a:lnTo>
                  <a:lnTo>
                    <a:pt x="0" y="974089"/>
                  </a:lnTo>
                  <a:lnTo>
                    <a:pt x="0" y="194817"/>
                  </a:lnTo>
                  <a:close/>
                </a:path>
              </a:pathLst>
            </a:custGeom>
            <a:ln w="25908">
              <a:solidFill>
                <a:srgbClr val="FFFFFF"/>
              </a:solidFill>
            </a:ln>
          </p:spPr>
          <p:txBody>
            <a:bodyPr wrap="square" lIns="0" tIns="0" rIns="0" bIns="0" rtlCol="0"/>
            <a:lstStyle/>
            <a:p>
              <a:endParaRPr dirty="0"/>
            </a:p>
          </p:txBody>
        </p:sp>
      </p:grpSp>
      <p:sp>
        <p:nvSpPr>
          <p:cNvPr id="10" name="object 10"/>
          <p:cNvSpPr txBox="1"/>
          <p:nvPr/>
        </p:nvSpPr>
        <p:spPr>
          <a:xfrm>
            <a:off x="951383" y="1260158"/>
            <a:ext cx="1877695" cy="930383"/>
          </a:xfrm>
          <a:prstGeom prst="rect">
            <a:avLst/>
          </a:prstGeom>
        </p:spPr>
        <p:txBody>
          <a:bodyPr vert="horz" wrap="square" lIns="0" tIns="83185" rIns="0" bIns="0" rtlCol="0">
            <a:spAutoFit/>
          </a:bodyPr>
          <a:lstStyle/>
          <a:p>
            <a:pPr marL="170815" marR="5080" indent="-158750">
              <a:lnSpc>
                <a:spcPts val="3310"/>
              </a:lnSpc>
              <a:spcBef>
                <a:spcPts val="655"/>
              </a:spcBef>
            </a:pPr>
            <a:r>
              <a:rPr sz="3200" b="1" spc="-5" dirty="0">
                <a:solidFill>
                  <a:srgbClr val="FFFFFF"/>
                </a:solidFill>
                <a:latin typeface="Arial"/>
                <a:cs typeface="Arial"/>
              </a:rPr>
              <a:t>In</a:t>
            </a:r>
            <a:r>
              <a:rPr sz="3200" b="1" dirty="0">
                <a:solidFill>
                  <a:srgbClr val="FFFFFF"/>
                </a:solidFill>
                <a:latin typeface="Arial"/>
                <a:cs typeface="Arial"/>
              </a:rPr>
              <a:t>-per</a:t>
            </a:r>
            <a:r>
              <a:rPr sz="3200" b="1" spc="-10" dirty="0">
                <a:solidFill>
                  <a:srgbClr val="FFFFFF"/>
                </a:solidFill>
                <a:latin typeface="Arial"/>
                <a:cs typeface="Arial"/>
              </a:rPr>
              <a:t>s</a:t>
            </a:r>
            <a:r>
              <a:rPr sz="3200" b="1" dirty="0">
                <a:solidFill>
                  <a:srgbClr val="FFFFFF"/>
                </a:solidFill>
                <a:latin typeface="Arial"/>
                <a:cs typeface="Arial"/>
              </a:rPr>
              <a:t>on  </a:t>
            </a:r>
            <a:r>
              <a:rPr sz="3200" b="1" spc="-5" dirty="0">
                <a:solidFill>
                  <a:srgbClr val="FFFFFF"/>
                </a:solidFill>
                <a:latin typeface="Arial"/>
                <a:cs typeface="Arial"/>
              </a:rPr>
              <a:t>surveys</a:t>
            </a:r>
            <a:endParaRPr sz="3200" dirty="0">
              <a:latin typeface="Arial"/>
              <a:cs typeface="Arial"/>
            </a:endParaRPr>
          </a:p>
        </p:txBody>
      </p:sp>
      <p:grpSp>
        <p:nvGrpSpPr>
          <p:cNvPr id="11" name="object 11"/>
          <p:cNvGrpSpPr/>
          <p:nvPr/>
        </p:nvGrpSpPr>
        <p:grpSpPr>
          <a:xfrm>
            <a:off x="3538665" y="2156793"/>
            <a:ext cx="5009515" cy="896303"/>
            <a:chOff x="3538664" y="2875724"/>
            <a:chExt cx="5009515" cy="1195070"/>
          </a:xfrm>
        </p:grpSpPr>
        <p:sp>
          <p:nvSpPr>
            <p:cNvPr id="12" name="object 12"/>
            <p:cNvSpPr/>
            <p:nvPr/>
          </p:nvSpPr>
          <p:spPr>
            <a:xfrm>
              <a:off x="3551682" y="2888741"/>
              <a:ext cx="4983480" cy="1169035"/>
            </a:xfrm>
            <a:custGeom>
              <a:avLst/>
              <a:gdLst/>
              <a:ahLst/>
              <a:cxnLst/>
              <a:rect l="l" t="t" r="r" b="b"/>
              <a:pathLst>
                <a:path w="4983480" h="1169035">
                  <a:moveTo>
                    <a:pt x="4399025" y="0"/>
                  </a:moveTo>
                  <a:lnTo>
                    <a:pt x="4399025" y="146177"/>
                  </a:lnTo>
                  <a:lnTo>
                    <a:pt x="0" y="146177"/>
                  </a:lnTo>
                  <a:lnTo>
                    <a:pt x="0" y="1022731"/>
                  </a:lnTo>
                  <a:lnTo>
                    <a:pt x="4399025" y="1022731"/>
                  </a:lnTo>
                  <a:lnTo>
                    <a:pt x="4399025" y="1168908"/>
                  </a:lnTo>
                  <a:lnTo>
                    <a:pt x="4983479" y="584454"/>
                  </a:lnTo>
                  <a:lnTo>
                    <a:pt x="4399025" y="0"/>
                  </a:lnTo>
                  <a:close/>
                </a:path>
              </a:pathLst>
            </a:custGeom>
            <a:solidFill>
              <a:srgbClr val="FFD9CE">
                <a:alpha val="90194"/>
              </a:srgbClr>
            </a:solidFill>
          </p:spPr>
          <p:txBody>
            <a:bodyPr wrap="square" lIns="0" tIns="0" rIns="0" bIns="0" rtlCol="0"/>
            <a:lstStyle/>
            <a:p>
              <a:endParaRPr dirty="0"/>
            </a:p>
          </p:txBody>
        </p:sp>
        <p:sp>
          <p:nvSpPr>
            <p:cNvPr id="13" name="object 13"/>
            <p:cNvSpPr/>
            <p:nvPr/>
          </p:nvSpPr>
          <p:spPr>
            <a:xfrm>
              <a:off x="3551682" y="2888741"/>
              <a:ext cx="4983480" cy="1169035"/>
            </a:xfrm>
            <a:custGeom>
              <a:avLst/>
              <a:gdLst/>
              <a:ahLst/>
              <a:cxnLst/>
              <a:rect l="l" t="t" r="r" b="b"/>
              <a:pathLst>
                <a:path w="4983480" h="1169035">
                  <a:moveTo>
                    <a:pt x="0" y="146177"/>
                  </a:moveTo>
                  <a:lnTo>
                    <a:pt x="4399025" y="146177"/>
                  </a:lnTo>
                  <a:lnTo>
                    <a:pt x="4399025" y="0"/>
                  </a:lnTo>
                  <a:lnTo>
                    <a:pt x="4983479" y="584454"/>
                  </a:lnTo>
                  <a:lnTo>
                    <a:pt x="4399025" y="1168908"/>
                  </a:lnTo>
                  <a:lnTo>
                    <a:pt x="4399025" y="1022731"/>
                  </a:lnTo>
                  <a:lnTo>
                    <a:pt x="0" y="1022731"/>
                  </a:lnTo>
                  <a:lnTo>
                    <a:pt x="0" y="146177"/>
                  </a:lnTo>
                  <a:close/>
                </a:path>
              </a:pathLst>
            </a:custGeom>
            <a:ln w="25908">
              <a:solidFill>
                <a:srgbClr val="FFD9CE"/>
              </a:solidFill>
            </a:ln>
          </p:spPr>
          <p:txBody>
            <a:bodyPr wrap="square" lIns="0" tIns="0" rIns="0" bIns="0" rtlCol="0"/>
            <a:lstStyle/>
            <a:p>
              <a:endParaRPr dirty="0"/>
            </a:p>
          </p:txBody>
        </p:sp>
      </p:grpSp>
      <p:sp>
        <p:nvSpPr>
          <p:cNvPr id="14" name="object 14"/>
          <p:cNvSpPr txBox="1"/>
          <p:nvPr/>
        </p:nvSpPr>
        <p:spPr>
          <a:xfrm>
            <a:off x="3551683" y="2241519"/>
            <a:ext cx="3756025" cy="595035"/>
          </a:xfrm>
          <a:prstGeom prst="rect">
            <a:avLst/>
          </a:prstGeom>
        </p:spPr>
        <p:txBody>
          <a:bodyPr vert="horz" wrap="square" lIns="0" tIns="55880" rIns="0" bIns="0" rtlCol="0">
            <a:spAutoFit/>
          </a:bodyPr>
          <a:lstStyle/>
          <a:p>
            <a:pPr marL="241300" marR="5080" indent="-228600">
              <a:lnSpc>
                <a:spcPts val="2080"/>
              </a:lnSpc>
              <a:spcBef>
                <a:spcPts val="440"/>
              </a:spcBef>
              <a:buChar char="•"/>
              <a:tabLst>
                <a:tab pos="240665" algn="l"/>
                <a:tab pos="241300" algn="l"/>
              </a:tabLst>
            </a:pPr>
            <a:r>
              <a:rPr sz="2000" dirty="0">
                <a:solidFill>
                  <a:srgbClr val="C00000"/>
                </a:solidFill>
                <a:latin typeface="Arial"/>
                <a:cs typeface="Arial"/>
              </a:rPr>
              <a:t>When the researcher is</a:t>
            </a:r>
            <a:r>
              <a:rPr sz="2000" spc="-114" dirty="0">
                <a:solidFill>
                  <a:srgbClr val="C00000"/>
                </a:solidFill>
                <a:latin typeface="Arial"/>
                <a:cs typeface="Arial"/>
              </a:rPr>
              <a:t> </a:t>
            </a:r>
            <a:r>
              <a:rPr sz="2000" dirty="0">
                <a:solidFill>
                  <a:srgbClr val="C00000"/>
                </a:solidFill>
                <a:latin typeface="Arial"/>
                <a:cs typeface="Arial"/>
              </a:rPr>
              <a:t>directly  involved with </a:t>
            </a:r>
            <a:r>
              <a:rPr sz="2000" spc="-5" dirty="0">
                <a:solidFill>
                  <a:srgbClr val="C00000"/>
                </a:solidFill>
                <a:latin typeface="Arial"/>
                <a:cs typeface="Arial"/>
              </a:rPr>
              <a:t>the </a:t>
            </a:r>
            <a:r>
              <a:rPr sz="2000" dirty="0">
                <a:solidFill>
                  <a:srgbClr val="C00000"/>
                </a:solidFill>
                <a:latin typeface="Arial"/>
                <a:cs typeface="Arial"/>
              </a:rPr>
              <a:t>study</a:t>
            </a:r>
            <a:r>
              <a:rPr sz="2000" spc="-55" dirty="0">
                <a:solidFill>
                  <a:srgbClr val="C00000"/>
                </a:solidFill>
                <a:latin typeface="Arial"/>
                <a:cs typeface="Arial"/>
              </a:rPr>
              <a:t> </a:t>
            </a:r>
            <a:r>
              <a:rPr sz="2000" dirty="0">
                <a:solidFill>
                  <a:srgbClr val="C00000"/>
                </a:solidFill>
                <a:latin typeface="Arial"/>
                <a:cs typeface="Arial"/>
              </a:rPr>
              <a:t>group.</a:t>
            </a:r>
            <a:endParaRPr sz="2000" dirty="0">
              <a:latin typeface="Arial"/>
              <a:cs typeface="Arial"/>
            </a:endParaRPr>
          </a:p>
        </p:txBody>
      </p:sp>
      <p:grpSp>
        <p:nvGrpSpPr>
          <p:cNvPr id="15" name="object 15"/>
          <p:cNvGrpSpPr/>
          <p:nvPr/>
        </p:nvGrpSpPr>
        <p:grpSpPr>
          <a:xfrm>
            <a:off x="216408" y="2156841"/>
            <a:ext cx="3348354" cy="1049083"/>
            <a:chOff x="216408" y="2875788"/>
            <a:chExt cx="3348354" cy="1195070"/>
          </a:xfrm>
        </p:grpSpPr>
        <p:sp>
          <p:nvSpPr>
            <p:cNvPr id="16" name="object 16"/>
            <p:cNvSpPr/>
            <p:nvPr/>
          </p:nvSpPr>
          <p:spPr>
            <a:xfrm>
              <a:off x="229362" y="2888742"/>
              <a:ext cx="3322320" cy="1169035"/>
            </a:xfrm>
            <a:custGeom>
              <a:avLst/>
              <a:gdLst/>
              <a:ahLst/>
              <a:cxnLst/>
              <a:rect l="l" t="t" r="r" b="b"/>
              <a:pathLst>
                <a:path w="3322320" h="1169035">
                  <a:moveTo>
                    <a:pt x="3127502" y="0"/>
                  </a:moveTo>
                  <a:lnTo>
                    <a:pt x="194818" y="0"/>
                  </a:lnTo>
                  <a:lnTo>
                    <a:pt x="150148" y="5146"/>
                  </a:lnTo>
                  <a:lnTo>
                    <a:pt x="109142" y="19806"/>
                  </a:lnTo>
                  <a:lnTo>
                    <a:pt x="72969" y="42807"/>
                  </a:lnTo>
                  <a:lnTo>
                    <a:pt x="42799" y="72980"/>
                  </a:lnTo>
                  <a:lnTo>
                    <a:pt x="19801" y="109153"/>
                  </a:lnTo>
                  <a:lnTo>
                    <a:pt x="5145" y="150156"/>
                  </a:lnTo>
                  <a:lnTo>
                    <a:pt x="0" y="194818"/>
                  </a:lnTo>
                  <a:lnTo>
                    <a:pt x="0" y="974090"/>
                  </a:lnTo>
                  <a:lnTo>
                    <a:pt x="5145" y="1018751"/>
                  </a:lnTo>
                  <a:lnTo>
                    <a:pt x="19801" y="1059754"/>
                  </a:lnTo>
                  <a:lnTo>
                    <a:pt x="42799" y="1095927"/>
                  </a:lnTo>
                  <a:lnTo>
                    <a:pt x="72969" y="1126100"/>
                  </a:lnTo>
                  <a:lnTo>
                    <a:pt x="109142" y="1149101"/>
                  </a:lnTo>
                  <a:lnTo>
                    <a:pt x="150148" y="1163761"/>
                  </a:lnTo>
                  <a:lnTo>
                    <a:pt x="194818" y="1168908"/>
                  </a:lnTo>
                  <a:lnTo>
                    <a:pt x="3127502" y="1168908"/>
                  </a:lnTo>
                  <a:lnTo>
                    <a:pt x="3172163" y="1163761"/>
                  </a:lnTo>
                  <a:lnTo>
                    <a:pt x="3213166" y="1149101"/>
                  </a:lnTo>
                  <a:lnTo>
                    <a:pt x="3249339" y="1126100"/>
                  </a:lnTo>
                  <a:lnTo>
                    <a:pt x="3279512" y="1095927"/>
                  </a:lnTo>
                  <a:lnTo>
                    <a:pt x="3302513" y="1059754"/>
                  </a:lnTo>
                  <a:lnTo>
                    <a:pt x="3317173" y="1018751"/>
                  </a:lnTo>
                  <a:lnTo>
                    <a:pt x="3322320" y="974090"/>
                  </a:lnTo>
                  <a:lnTo>
                    <a:pt x="3322320" y="194818"/>
                  </a:lnTo>
                  <a:lnTo>
                    <a:pt x="3317173" y="150156"/>
                  </a:lnTo>
                  <a:lnTo>
                    <a:pt x="3302513" y="109153"/>
                  </a:lnTo>
                  <a:lnTo>
                    <a:pt x="3279512" y="72980"/>
                  </a:lnTo>
                  <a:lnTo>
                    <a:pt x="3249339" y="42807"/>
                  </a:lnTo>
                  <a:lnTo>
                    <a:pt x="3213166" y="19806"/>
                  </a:lnTo>
                  <a:lnTo>
                    <a:pt x="3172163" y="5146"/>
                  </a:lnTo>
                  <a:lnTo>
                    <a:pt x="3127502" y="0"/>
                  </a:lnTo>
                  <a:close/>
                </a:path>
              </a:pathLst>
            </a:custGeom>
            <a:solidFill>
              <a:srgbClr val="FD8537"/>
            </a:solidFill>
          </p:spPr>
          <p:txBody>
            <a:bodyPr wrap="square" lIns="0" tIns="0" rIns="0" bIns="0" rtlCol="0"/>
            <a:lstStyle/>
            <a:p>
              <a:endParaRPr dirty="0"/>
            </a:p>
          </p:txBody>
        </p:sp>
        <p:sp>
          <p:nvSpPr>
            <p:cNvPr id="17" name="object 17"/>
            <p:cNvSpPr/>
            <p:nvPr/>
          </p:nvSpPr>
          <p:spPr>
            <a:xfrm>
              <a:off x="229362" y="2888742"/>
              <a:ext cx="3322320" cy="1169035"/>
            </a:xfrm>
            <a:custGeom>
              <a:avLst/>
              <a:gdLst/>
              <a:ahLst/>
              <a:cxnLst/>
              <a:rect l="l" t="t" r="r" b="b"/>
              <a:pathLst>
                <a:path w="3322320" h="1169035">
                  <a:moveTo>
                    <a:pt x="0" y="194818"/>
                  </a:moveTo>
                  <a:lnTo>
                    <a:pt x="5145" y="150156"/>
                  </a:lnTo>
                  <a:lnTo>
                    <a:pt x="19801" y="109153"/>
                  </a:lnTo>
                  <a:lnTo>
                    <a:pt x="42799" y="72980"/>
                  </a:lnTo>
                  <a:lnTo>
                    <a:pt x="72969" y="42807"/>
                  </a:lnTo>
                  <a:lnTo>
                    <a:pt x="109142" y="19806"/>
                  </a:lnTo>
                  <a:lnTo>
                    <a:pt x="150148" y="5146"/>
                  </a:lnTo>
                  <a:lnTo>
                    <a:pt x="194818" y="0"/>
                  </a:lnTo>
                  <a:lnTo>
                    <a:pt x="3127502" y="0"/>
                  </a:lnTo>
                  <a:lnTo>
                    <a:pt x="3172163" y="5146"/>
                  </a:lnTo>
                  <a:lnTo>
                    <a:pt x="3213166" y="19806"/>
                  </a:lnTo>
                  <a:lnTo>
                    <a:pt x="3249339" y="42807"/>
                  </a:lnTo>
                  <a:lnTo>
                    <a:pt x="3279512" y="72980"/>
                  </a:lnTo>
                  <a:lnTo>
                    <a:pt x="3302513" y="109153"/>
                  </a:lnTo>
                  <a:lnTo>
                    <a:pt x="3317173" y="150156"/>
                  </a:lnTo>
                  <a:lnTo>
                    <a:pt x="3322320" y="194818"/>
                  </a:lnTo>
                  <a:lnTo>
                    <a:pt x="3322320" y="974090"/>
                  </a:lnTo>
                  <a:lnTo>
                    <a:pt x="3317173" y="1018751"/>
                  </a:lnTo>
                  <a:lnTo>
                    <a:pt x="3302513" y="1059754"/>
                  </a:lnTo>
                  <a:lnTo>
                    <a:pt x="3279512" y="1095927"/>
                  </a:lnTo>
                  <a:lnTo>
                    <a:pt x="3249339" y="1126100"/>
                  </a:lnTo>
                  <a:lnTo>
                    <a:pt x="3213166" y="1149101"/>
                  </a:lnTo>
                  <a:lnTo>
                    <a:pt x="3172163" y="1163761"/>
                  </a:lnTo>
                  <a:lnTo>
                    <a:pt x="3127502" y="1168908"/>
                  </a:lnTo>
                  <a:lnTo>
                    <a:pt x="194818" y="1168908"/>
                  </a:lnTo>
                  <a:lnTo>
                    <a:pt x="150148" y="1163761"/>
                  </a:lnTo>
                  <a:lnTo>
                    <a:pt x="109142" y="1149101"/>
                  </a:lnTo>
                  <a:lnTo>
                    <a:pt x="72969" y="1126100"/>
                  </a:lnTo>
                  <a:lnTo>
                    <a:pt x="42799" y="1095927"/>
                  </a:lnTo>
                  <a:lnTo>
                    <a:pt x="19801" y="1059754"/>
                  </a:lnTo>
                  <a:lnTo>
                    <a:pt x="5145" y="1018751"/>
                  </a:lnTo>
                  <a:lnTo>
                    <a:pt x="0" y="974090"/>
                  </a:lnTo>
                  <a:lnTo>
                    <a:pt x="0" y="194818"/>
                  </a:lnTo>
                  <a:close/>
                </a:path>
              </a:pathLst>
            </a:custGeom>
            <a:ln w="25908">
              <a:solidFill>
                <a:srgbClr val="FFFFFF"/>
              </a:solidFill>
            </a:ln>
          </p:spPr>
          <p:txBody>
            <a:bodyPr wrap="square" lIns="0" tIns="0" rIns="0" bIns="0" rtlCol="0"/>
            <a:lstStyle/>
            <a:p>
              <a:endParaRPr dirty="0"/>
            </a:p>
          </p:txBody>
        </p:sp>
      </p:grpSp>
      <p:sp>
        <p:nvSpPr>
          <p:cNvPr id="18" name="object 18"/>
          <p:cNvSpPr txBox="1"/>
          <p:nvPr/>
        </p:nvSpPr>
        <p:spPr>
          <a:xfrm>
            <a:off x="725830" y="2224336"/>
            <a:ext cx="2329180" cy="929742"/>
          </a:xfrm>
          <a:prstGeom prst="rect">
            <a:avLst/>
          </a:prstGeom>
        </p:spPr>
        <p:txBody>
          <a:bodyPr vert="horz" wrap="square" lIns="0" tIns="82550" rIns="0" bIns="0" rtlCol="0">
            <a:spAutoFit/>
          </a:bodyPr>
          <a:lstStyle/>
          <a:p>
            <a:pPr marL="12700" marR="5080" indent="574040">
              <a:lnSpc>
                <a:spcPts val="3320"/>
              </a:lnSpc>
              <a:spcBef>
                <a:spcPts val="650"/>
              </a:spcBef>
            </a:pPr>
            <a:r>
              <a:rPr sz="3200" b="1" spc="-5" dirty="0">
                <a:solidFill>
                  <a:srgbClr val="FFFFFF"/>
                </a:solidFill>
                <a:latin typeface="Arial"/>
                <a:cs typeface="Arial"/>
              </a:rPr>
              <a:t>Direct  </a:t>
            </a:r>
            <a:r>
              <a:rPr sz="3200" b="1" dirty="0">
                <a:solidFill>
                  <a:srgbClr val="FFFFFF"/>
                </a:solidFill>
                <a:latin typeface="Arial"/>
                <a:cs typeface="Arial"/>
              </a:rPr>
              <a:t>obs</a:t>
            </a:r>
            <a:r>
              <a:rPr sz="3200" b="1" spc="-15" dirty="0">
                <a:solidFill>
                  <a:srgbClr val="FFFFFF"/>
                </a:solidFill>
                <a:latin typeface="Arial"/>
                <a:cs typeface="Arial"/>
              </a:rPr>
              <a:t>e</a:t>
            </a:r>
            <a:r>
              <a:rPr sz="3200" b="1" dirty="0">
                <a:solidFill>
                  <a:srgbClr val="FFFFFF"/>
                </a:solidFill>
                <a:latin typeface="Arial"/>
                <a:cs typeface="Arial"/>
              </a:rPr>
              <a:t>rvat</a:t>
            </a:r>
            <a:r>
              <a:rPr sz="3200" b="1" spc="-10" dirty="0">
                <a:solidFill>
                  <a:srgbClr val="FFFFFF"/>
                </a:solidFill>
                <a:latin typeface="Arial"/>
                <a:cs typeface="Arial"/>
              </a:rPr>
              <a:t>i</a:t>
            </a:r>
            <a:r>
              <a:rPr sz="3200" b="1" dirty="0">
                <a:solidFill>
                  <a:srgbClr val="FFFFFF"/>
                </a:solidFill>
                <a:latin typeface="Arial"/>
                <a:cs typeface="Arial"/>
              </a:rPr>
              <a:t>on</a:t>
            </a:r>
            <a:endParaRPr sz="3200" dirty="0">
              <a:latin typeface="Arial"/>
              <a:cs typeface="Arial"/>
            </a:endParaRPr>
          </a:p>
        </p:txBody>
      </p:sp>
      <p:grpSp>
        <p:nvGrpSpPr>
          <p:cNvPr id="19" name="object 19"/>
          <p:cNvGrpSpPr/>
          <p:nvPr/>
        </p:nvGrpSpPr>
        <p:grpSpPr>
          <a:xfrm>
            <a:off x="3538665" y="3120342"/>
            <a:ext cx="5009515" cy="896303"/>
            <a:chOff x="3538664" y="4160456"/>
            <a:chExt cx="5009515" cy="1195070"/>
          </a:xfrm>
        </p:grpSpPr>
        <p:sp>
          <p:nvSpPr>
            <p:cNvPr id="20" name="object 20"/>
            <p:cNvSpPr/>
            <p:nvPr/>
          </p:nvSpPr>
          <p:spPr>
            <a:xfrm>
              <a:off x="3551682" y="4173474"/>
              <a:ext cx="4983480" cy="1169035"/>
            </a:xfrm>
            <a:custGeom>
              <a:avLst/>
              <a:gdLst/>
              <a:ahLst/>
              <a:cxnLst/>
              <a:rect l="l" t="t" r="r" b="b"/>
              <a:pathLst>
                <a:path w="4983480" h="1169035">
                  <a:moveTo>
                    <a:pt x="4399025" y="0"/>
                  </a:moveTo>
                  <a:lnTo>
                    <a:pt x="4399025" y="146176"/>
                  </a:lnTo>
                  <a:lnTo>
                    <a:pt x="0" y="146176"/>
                  </a:lnTo>
                  <a:lnTo>
                    <a:pt x="0" y="1022731"/>
                  </a:lnTo>
                  <a:lnTo>
                    <a:pt x="4399025" y="1022731"/>
                  </a:lnTo>
                  <a:lnTo>
                    <a:pt x="4399025" y="1168908"/>
                  </a:lnTo>
                  <a:lnTo>
                    <a:pt x="4983479" y="584453"/>
                  </a:lnTo>
                  <a:lnTo>
                    <a:pt x="4399025" y="0"/>
                  </a:lnTo>
                  <a:close/>
                </a:path>
              </a:pathLst>
            </a:custGeom>
            <a:solidFill>
              <a:srgbClr val="FFD9CE">
                <a:alpha val="90194"/>
              </a:srgbClr>
            </a:solidFill>
          </p:spPr>
          <p:txBody>
            <a:bodyPr wrap="square" lIns="0" tIns="0" rIns="0" bIns="0" rtlCol="0"/>
            <a:lstStyle/>
            <a:p>
              <a:endParaRPr dirty="0"/>
            </a:p>
          </p:txBody>
        </p:sp>
        <p:sp>
          <p:nvSpPr>
            <p:cNvPr id="21" name="object 21"/>
            <p:cNvSpPr/>
            <p:nvPr/>
          </p:nvSpPr>
          <p:spPr>
            <a:xfrm>
              <a:off x="3551682" y="4173474"/>
              <a:ext cx="4983480" cy="1169035"/>
            </a:xfrm>
            <a:custGeom>
              <a:avLst/>
              <a:gdLst/>
              <a:ahLst/>
              <a:cxnLst/>
              <a:rect l="l" t="t" r="r" b="b"/>
              <a:pathLst>
                <a:path w="4983480" h="1169035">
                  <a:moveTo>
                    <a:pt x="0" y="146176"/>
                  </a:moveTo>
                  <a:lnTo>
                    <a:pt x="4399025" y="146176"/>
                  </a:lnTo>
                  <a:lnTo>
                    <a:pt x="4399025" y="0"/>
                  </a:lnTo>
                  <a:lnTo>
                    <a:pt x="4983479" y="584453"/>
                  </a:lnTo>
                  <a:lnTo>
                    <a:pt x="4399025" y="1168908"/>
                  </a:lnTo>
                  <a:lnTo>
                    <a:pt x="4399025" y="1022731"/>
                  </a:lnTo>
                  <a:lnTo>
                    <a:pt x="0" y="1022731"/>
                  </a:lnTo>
                  <a:lnTo>
                    <a:pt x="0" y="146176"/>
                  </a:lnTo>
                  <a:close/>
                </a:path>
              </a:pathLst>
            </a:custGeom>
            <a:ln w="25908">
              <a:solidFill>
                <a:srgbClr val="FFD9CE"/>
              </a:solidFill>
            </a:ln>
          </p:spPr>
          <p:txBody>
            <a:bodyPr wrap="square" lIns="0" tIns="0" rIns="0" bIns="0" rtlCol="0"/>
            <a:lstStyle/>
            <a:p>
              <a:endParaRPr dirty="0"/>
            </a:p>
          </p:txBody>
        </p:sp>
      </p:grpSp>
      <p:sp>
        <p:nvSpPr>
          <p:cNvPr id="22" name="object 22"/>
          <p:cNvSpPr txBox="1"/>
          <p:nvPr/>
        </p:nvSpPr>
        <p:spPr>
          <a:xfrm>
            <a:off x="3551682" y="3205924"/>
            <a:ext cx="4281170" cy="595035"/>
          </a:xfrm>
          <a:prstGeom prst="rect">
            <a:avLst/>
          </a:prstGeom>
        </p:spPr>
        <p:txBody>
          <a:bodyPr vert="horz" wrap="square" lIns="0" tIns="55880" rIns="0" bIns="0" rtlCol="0">
            <a:spAutoFit/>
          </a:bodyPr>
          <a:lstStyle/>
          <a:p>
            <a:pPr marL="241300" marR="5080" indent="-228600">
              <a:lnSpc>
                <a:spcPts val="2080"/>
              </a:lnSpc>
              <a:spcBef>
                <a:spcPts val="440"/>
              </a:spcBef>
              <a:buChar char="•"/>
              <a:tabLst>
                <a:tab pos="240665" algn="l"/>
                <a:tab pos="241300" algn="l"/>
              </a:tabLst>
            </a:pPr>
            <a:r>
              <a:rPr sz="2000" dirty="0">
                <a:solidFill>
                  <a:srgbClr val="C00000"/>
                </a:solidFill>
                <a:latin typeface="Arial"/>
                <a:cs typeface="Arial"/>
              </a:rPr>
              <a:t>used to gain more in depth</a:t>
            </a:r>
            <a:r>
              <a:rPr sz="2000" spc="-100" dirty="0">
                <a:solidFill>
                  <a:srgbClr val="C00000"/>
                </a:solidFill>
                <a:latin typeface="Arial"/>
                <a:cs typeface="Arial"/>
              </a:rPr>
              <a:t> </a:t>
            </a:r>
            <a:r>
              <a:rPr sz="2000" dirty="0">
                <a:solidFill>
                  <a:srgbClr val="C00000"/>
                </a:solidFill>
                <a:latin typeface="Arial"/>
                <a:cs typeface="Arial"/>
              </a:rPr>
              <a:t>answers  to complex</a:t>
            </a:r>
            <a:r>
              <a:rPr sz="2000" spc="-40" dirty="0">
                <a:solidFill>
                  <a:srgbClr val="C00000"/>
                </a:solidFill>
                <a:latin typeface="Arial"/>
                <a:cs typeface="Arial"/>
              </a:rPr>
              <a:t> </a:t>
            </a:r>
            <a:r>
              <a:rPr sz="2000" dirty="0">
                <a:solidFill>
                  <a:srgbClr val="C00000"/>
                </a:solidFill>
                <a:latin typeface="Arial"/>
                <a:cs typeface="Arial"/>
              </a:rPr>
              <a:t>questions.</a:t>
            </a:r>
            <a:endParaRPr sz="2000" dirty="0">
              <a:latin typeface="Arial"/>
              <a:cs typeface="Arial"/>
            </a:endParaRPr>
          </a:p>
        </p:txBody>
      </p:sp>
      <p:grpSp>
        <p:nvGrpSpPr>
          <p:cNvPr id="23" name="object 23"/>
          <p:cNvGrpSpPr/>
          <p:nvPr/>
        </p:nvGrpSpPr>
        <p:grpSpPr>
          <a:xfrm>
            <a:off x="216408" y="3134106"/>
            <a:ext cx="3348354" cy="1036319"/>
            <a:chOff x="216408" y="4178808"/>
            <a:chExt cx="3348354" cy="1195070"/>
          </a:xfrm>
        </p:grpSpPr>
        <p:sp>
          <p:nvSpPr>
            <p:cNvPr id="24" name="object 24"/>
            <p:cNvSpPr/>
            <p:nvPr/>
          </p:nvSpPr>
          <p:spPr>
            <a:xfrm>
              <a:off x="229362" y="4191762"/>
              <a:ext cx="3322320" cy="1169035"/>
            </a:xfrm>
            <a:custGeom>
              <a:avLst/>
              <a:gdLst/>
              <a:ahLst/>
              <a:cxnLst/>
              <a:rect l="l" t="t" r="r" b="b"/>
              <a:pathLst>
                <a:path w="3322320" h="1169035">
                  <a:moveTo>
                    <a:pt x="3127502" y="0"/>
                  </a:moveTo>
                  <a:lnTo>
                    <a:pt x="194818" y="0"/>
                  </a:lnTo>
                  <a:lnTo>
                    <a:pt x="150148" y="5146"/>
                  </a:lnTo>
                  <a:lnTo>
                    <a:pt x="109142" y="19806"/>
                  </a:lnTo>
                  <a:lnTo>
                    <a:pt x="72969" y="42807"/>
                  </a:lnTo>
                  <a:lnTo>
                    <a:pt x="42799" y="72980"/>
                  </a:lnTo>
                  <a:lnTo>
                    <a:pt x="19801" y="109153"/>
                  </a:lnTo>
                  <a:lnTo>
                    <a:pt x="5145" y="150156"/>
                  </a:lnTo>
                  <a:lnTo>
                    <a:pt x="0" y="194818"/>
                  </a:lnTo>
                  <a:lnTo>
                    <a:pt x="0" y="974089"/>
                  </a:lnTo>
                  <a:lnTo>
                    <a:pt x="5145" y="1018751"/>
                  </a:lnTo>
                  <a:lnTo>
                    <a:pt x="19801" y="1059754"/>
                  </a:lnTo>
                  <a:lnTo>
                    <a:pt x="42799" y="1095927"/>
                  </a:lnTo>
                  <a:lnTo>
                    <a:pt x="72969" y="1126100"/>
                  </a:lnTo>
                  <a:lnTo>
                    <a:pt x="109142" y="1149101"/>
                  </a:lnTo>
                  <a:lnTo>
                    <a:pt x="150148" y="1163761"/>
                  </a:lnTo>
                  <a:lnTo>
                    <a:pt x="194818" y="1168908"/>
                  </a:lnTo>
                  <a:lnTo>
                    <a:pt x="3127502" y="1168908"/>
                  </a:lnTo>
                  <a:lnTo>
                    <a:pt x="3172163" y="1163761"/>
                  </a:lnTo>
                  <a:lnTo>
                    <a:pt x="3213166" y="1149101"/>
                  </a:lnTo>
                  <a:lnTo>
                    <a:pt x="3249339" y="1126100"/>
                  </a:lnTo>
                  <a:lnTo>
                    <a:pt x="3279512" y="1095927"/>
                  </a:lnTo>
                  <a:lnTo>
                    <a:pt x="3302513" y="1059754"/>
                  </a:lnTo>
                  <a:lnTo>
                    <a:pt x="3317173" y="1018751"/>
                  </a:lnTo>
                  <a:lnTo>
                    <a:pt x="3322320" y="974089"/>
                  </a:lnTo>
                  <a:lnTo>
                    <a:pt x="3322320" y="194818"/>
                  </a:lnTo>
                  <a:lnTo>
                    <a:pt x="3317173" y="150156"/>
                  </a:lnTo>
                  <a:lnTo>
                    <a:pt x="3302513" y="109153"/>
                  </a:lnTo>
                  <a:lnTo>
                    <a:pt x="3279512" y="72980"/>
                  </a:lnTo>
                  <a:lnTo>
                    <a:pt x="3249339" y="42807"/>
                  </a:lnTo>
                  <a:lnTo>
                    <a:pt x="3213166" y="19806"/>
                  </a:lnTo>
                  <a:lnTo>
                    <a:pt x="3172163" y="5146"/>
                  </a:lnTo>
                  <a:lnTo>
                    <a:pt x="3127502" y="0"/>
                  </a:lnTo>
                  <a:close/>
                </a:path>
              </a:pathLst>
            </a:custGeom>
            <a:solidFill>
              <a:srgbClr val="FD8537"/>
            </a:solidFill>
          </p:spPr>
          <p:txBody>
            <a:bodyPr wrap="square" lIns="0" tIns="0" rIns="0" bIns="0" rtlCol="0"/>
            <a:lstStyle/>
            <a:p>
              <a:endParaRPr dirty="0"/>
            </a:p>
          </p:txBody>
        </p:sp>
        <p:sp>
          <p:nvSpPr>
            <p:cNvPr id="25" name="object 25"/>
            <p:cNvSpPr/>
            <p:nvPr/>
          </p:nvSpPr>
          <p:spPr>
            <a:xfrm>
              <a:off x="229362" y="4191762"/>
              <a:ext cx="3322320" cy="1169035"/>
            </a:xfrm>
            <a:custGeom>
              <a:avLst/>
              <a:gdLst/>
              <a:ahLst/>
              <a:cxnLst/>
              <a:rect l="l" t="t" r="r" b="b"/>
              <a:pathLst>
                <a:path w="3322320" h="1169035">
                  <a:moveTo>
                    <a:pt x="0" y="194818"/>
                  </a:moveTo>
                  <a:lnTo>
                    <a:pt x="5145" y="150156"/>
                  </a:lnTo>
                  <a:lnTo>
                    <a:pt x="19801" y="109153"/>
                  </a:lnTo>
                  <a:lnTo>
                    <a:pt x="42799" y="72980"/>
                  </a:lnTo>
                  <a:lnTo>
                    <a:pt x="72969" y="42807"/>
                  </a:lnTo>
                  <a:lnTo>
                    <a:pt x="109142" y="19806"/>
                  </a:lnTo>
                  <a:lnTo>
                    <a:pt x="150148" y="5146"/>
                  </a:lnTo>
                  <a:lnTo>
                    <a:pt x="194818" y="0"/>
                  </a:lnTo>
                  <a:lnTo>
                    <a:pt x="3127502" y="0"/>
                  </a:lnTo>
                  <a:lnTo>
                    <a:pt x="3172163" y="5146"/>
                  </a:lnTo>
                  <a:lnTo>
                    <a:pt x="3213166" y="19806"/>
                  </a:lnTo>
                  <a:lnTo>
                    <a:pt x="3249339" y="42807"/>
                  </a:lnTo>
                  <a:lnTo>
                    <a:pt x="3279512" y="72980"/>
                  </a:lnTo>
                  <a:lnTo>
                    <a:pt x="3302513" y="109153"/>
                  </a:lnTo>
                  <a:lnTo>
                    <a:pt x="3317173" y="150156"/>
                  </a:lnTo>
                  <a:lnTo>
                    <a:pt x="3322320" y="194818"/>
                  </a:lnTo>
                  <a:lnTo>
                    <a:pt x="3322320" y="974089"/>
                  </a:lnTo>
                  <a:lnTo>
                    <a:pt x="3317173" y="1018751"/>
                  </a:lnTo>
                  <a:lnTo>
                    <a:pt x="3302513" y="1059754"/>
                  </a:lnTo>
                  <a:lnTo>
                    <a:pt x="3279512" y="1095927"/>
                  </a:lnTo>
                  <a:lnTo>
                    <a:pt x="3249339" y="1126100"/>
                  </a:lnTo>
                  <a:lnTo>
                    <a:pt x="3213166" y="1149101"/>
                  </a:lnTo>
                  <a:lnTo>
                    <a:pt x="3172163" y="1163761"/>
                  </a:lnTo>
                  <a:lnTo>
                    <a:pt x="3127502" y="1168908"/>
                  </a:lnTo>
                  <a:lnTo>
                    <a:pt x="194818" y="1168908"/>
                  </a:lnTo>
                  <a:lnTo>
                    <a:pt x="150148" y="1163761"/>
                  </a:lnTo>
                  <a:lnTo>
                    <a:pt x="109142" y="1149101"/>
                  </a:lnTo>
                  <a:lnTo>
                    <a:pt x="72969" y="1126100"/>
                  </a:lnTo>
                  <a:lnTo>
                    <a:pt x="42799" y="1095927"/>
                  </a:lnTo>
                  <a:lnTo>
                    <a:pt x="19801" y="1059754"/>
                  </a:lnTo>
                  <a:lnTo>
                    <a:pt x="5145" y="1018751"/>
                  </a:lnTo>
                  <a:lnTo>
                    <a:pt x="0" y="974089"/>
                  </a:lnTo>
                  <a:lnTo>
                    <a:pt x="0" y="194818"/>
                  </a:lnTo>
                  <a:close/>
                </a:path>
              </a:pathLst>
            </a:custGeom>
            <a:ln w="25907">
              <a:solidFill>
                <a:srgbClr val="FFFFFF"/>
              </a:solidFill>
            </a:ln>
          </p:spPr>
          <p:txBody>
            <a:bodyPr wrap="square" lIns="0" tIns="0" rIns="0" bIns="0" rtlCol="0"/>
            <a:lstStyle/>
            <a:p>
              <a:endParaRPr dirty="0"/>
            </a:p>
          </p:txBody>
        </p:sp>
      </p:grpSp>
      <p:sp>
        <p:nvSpPr>
          <p:cNvPr id="26" name="object 26"/>
          <p:cNvSpPr txBox="1"/>
          <p:nvPr/>
        </p:nvSpPr>
        <p:spPr>
          <a:xfrm>
            <a:off x="882802" y="3360229"/>
            <a:ext cx="2014220" cy="505267"/>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FFFFF"/>
                </a:solidFill>
                <a:latin typeface="Arial"/>
                <a:cs typeface="Arial"/>
              </a:rPr>
              <a:t>Inter</a:t>
            </a:r>
            <a:r>
              <a:rPr sz="3200" b="1" spc="-15" dirty="0">
                <a:solidFill>
                  <a:srgbClr val="FFFFFF"/>
                </a:solidFill>
                <a:latin typeface="Arial"/>
                <a:cs typeface="Arial"/>
              </a:rPr>
              <a:t>v</a:t>
            </a:r>
            <a:r>
              <a:rPr sz="3200" b="1" dirty="0">
                <a:solidFill>
                  <a:srgbClr val="FFFFFF"/>
                </a:solidFill>
                <a:latin typeface="Arial"/>
                <a:cs typeface="Arial"/>
              </a:rPr>
              <a:t>iews</a:t>
            </a:r>
            <a:endParaRPr sz="3200" dirty="0">
              <a:latin typeface="Arial"/>
              <a:cs typeface="Arial"/>
            </a:endParaRPr>
          </a:p>
        </p:txBody>
      </p:sp>
      <p:grpSp>
        <p:nvGrpSpPr>
          <p:cNvPr id="27" name="object 27"/>
          <p:cNvGrpSpPr/>
          <p:nvPr/>
        </p:nvGrpSpPr>
        <p:grpSpPr>
          <a:xfrm>
            <a:off x="3538665" y="4085034"/>
            <a:ext cx="5009515" cy="1159930"/>
            <a:chOff x="3538664" y="5446712"/>
            <a:chExt cx="5009515" cy="1195070"/>
          </a:xfrm>
        </p:grpSpPr>
        <p:sp>
          <p:nvSpPr>
            <p:cNvPr id="28" name="object 28"/>
            <p:cNvSpPr/>
            <p:nvPr/>
          </p:nvSpPr>
          <p:spPr>
            <a:xfrm>
              <a:off x="3551682" y="5459729"/>
              <a:ext cx="4983480" cy="1169035"/>
            </a:xfrm>
            <a:custGeom>
              <a:avLst/>
              <a:gdLst/>
              <a:ahLst/>
              <a:cxnLst/>
              <a:rect l="l" t="t" r="r" b="b"/>
              <a:pathLst>
                <a:path w="4983480" h="1169034">
                  <a:moveTo>
                    <a:pt x="4399025" y="0"/>
                  </a:moveTo>
                  <a:lnTo>
                    <a:pt x="4399025" y="146113"/>
                  </a:lnTo>
                  <a:lnTo>
                    <a:pt x="0" y="146113"/>
                  </a:lnTo>
                  <a:lnTo>
                    <a:pt x="0" y="1022794"/>
                  </a:lnTo>
                  <a:lnTo>
                    <a:pt x="4399025" y="1022794"/>
                  </a:lnTo>
                  <a:lnTo>
                    <a:pt x="4399025" y="1168908"/>
                  </a:lnTo>
                  <a:lnTo>
                    <a:pt x="4983479" y="584454"/>
                  </a:lnTo>
                  <a:lnTo>
                    <a:pt x="4399025" y="0"/>
                  </a:lnTo>
                  <a:close/>
                </a:path>
              </a:pathLst>
            </a:custGeom>
            <a:solidFill>
              <a:srgbClr val="FFD9CE">
                <a:alpha val="90194"/>
              </a:srgbClr>
            </a:solidFill>
          </p:spPr>
          <p:txBody>
            <a:bodyPr wrap="square" lIns="0" tIns="0" rIns="0" bIns="0" rtlCol="0"/>
            <a:lstStyle/>
            <a:p>
              <a:endParaRPr dirty="0"/>
            </a:p>
          </p:txBody>
        </p:sp>
        <p:sp>
          <p:nvSpPr>
            <p:cNvPr id="29" name="object 29"/>
            <p:cNvSpPr/>
            <p:nvPr/>
          </p:nvSpPr>
          <p:spPr>
            <a:xfrm>
              <a:off x="3551682" y="5459729"/>
              <a:ext cx="4983480" cy="1169035"/>
            </a:xfrm>
            <a:custGeom>
              <a:avLst/>
              <a:gdLst/>
              <a:ahLst/>
              <a:cxnLst/>
              <a:rect l="l" t="t" r="r" b="b"/>
              <a:pathLst>
                <a:path w="4983480" h="1169034">
                  <a:moveTo>
                    <a:pt x="0" y="146113"/>
                  </a:moveTo>
                  <a:lnTo>
                    <a:pt x="4399025" y="146113"/>
                  </a:lnTo>
                  <a:lnTo>
                    <a:pt x="4399025" y="0"/>
                  </a:lnTo>
                  <a:lnTo>
                    <a:pt x="4983479" y="584454"/>
                  </a:lnTo>
                  <a:lnTo>
                    <a:pt x="4399025" y="1168908"/>
                  </a:lnTo>
                  <a:lnTo>
                    <a:pt x="4399025" y="1022794"/>
                  </a:lnTo>
                  <a:lnTo>
                    <a:pt x="0" y="1022794"/>
                  </a:lnTo>
                  <a:lnTo>
                    <a:pt x="0" y="146113"/>
                  </a:lnTo>
                  <a:close/>
                </a:path>
              </a:pathLst>
            </a:custGeom>
            <a:ln w="25908">
              <a:solidFill>
                <a:srgbClr val="FFD9CE"/>
              </a:solidFill>
            </a:ln>
          </p:spPr>
          <p:txBody>
            <a:bodyPr wrap="square" lIns="0" tIns="0" rIns="0" bIns="0" rtlCol="0"/>
            <a:lstStyle/>
            <a:p>
              <a:endParaRPr dirty="0"/>
            </a:p>
          </p:txBody>
        </p:sp>
      </p:grpSp>
      <p:sp>
        <p:nvSpPr>
          <p:cNvPr id="30" name="object 30"/>
          <p:cNvSpPr txBox="1"/>
          <p:nvPr/>
        </p:nvSpPr>
        <p:spPr>
          <a:xfrm>
            <a:off x="3551683" y="4170425"/>
            <a:ext cx="4502785" cy="849207"/>
          </a:xfrm>
          <a:prstGeom prst="rect">
            <a:avLst/>
          </a:prstGeom>
        </p:spPr>
        <p:txBody>
          <a:bodyPr vert="horz" wrap="square" lIns="0" tIns="54610" rIns="0" bIns="0" rtlCol="0">
            <a:spAutoFit/>
          </a:bodyPr>
          <a:lstStyle/>
          <a:p>
            <a:pPr marL="241300" marR="5080" indent="-228600">
              <a:lnSpc>
                <a:spcPct val="86300"/>
              </a:lnSpc>
              <a:spcBef>
                <a:spcPts val="430"/>
              </a:spcBef>
              <a:buChar char="•"/>
              <a:tabLst>
                <a:tab pos="240665" algn="l"/>
                <a:tab pos="241300" algn="l"/>
              </a:tabLst>
            </a:pPr>
            <a:r>
              <a:rPr sz="2000" dirty="0">
                <a:solidFill>
                  <a:srgbClr val="C00000"/>
                </a:solidFill>
                <a:latin typeface="Arial"/>
                <a:cs typeface="Arial"/>
              </a:rPr>
              <a:t>certain sample groups are asked</a:t>
            </a:r>
            <a:r>
              <a:rPr sz="2000" spc="-135" dirty="0">
                <a:solidFill>
                  <a:srgbClr val="C00000"/>
                </a:solidFill>
                <a:latin typeface="Arial"/>
                <a:cs typeface="Arial"/>
              </a:rPr>
              <a:t> </a:t>
            </a:r>
            <a:r>
              <a:rPr sz="2000" dirty="0">
                <a:solidFill>
                  <a:srgbClr val="C00000"/>
                </a:solidFill>
                <a:latin typeface="Arial"/>
                <a:cs typeface="Arial"/>
              </a:rPr>
              <a:t>their  opinion about a certain subject or  </a:t>
            </a:r>
            <a:r>
              <a:rPr sz="2000" spc="-20" dirty="0">
                <a:solidFill>
                  <a:srgbClr val="C00000"/>
                </a:solidFill>
                <a:latin typeface="Arial"/>
                <a:cs typeface="Arial"/>
              </a:rPr>
              <a:t>theory.</a:t>
            </a:r>
            <a:endParaRPr sz="2000" dirty="0">
              <a:latin typeface="Arial"/>
              <a:cs typeface="Arial"/>
            </a:endParaRPr>
          </a:p>
        </p:txBody>
      </p:sp>
      <p:grpSp>
        <p:nvGrpSpPr>
          <p:cNvPr id="31" name="object 31"/>
          <p:cNvGrpSpPr/>
          <p:nvPr/>
        </p:nvGrpSpPr>
        <p:grpSpPr>
          <a:xfrm>
            <a:off x="216408" y="4085082"/>
            <a:ext cx="3348354" cy="1172718"/>
            <a:chOff x="216408" y="5446776"/>
            <a:chExt cx="3348354" cy="1195070"/>
          </a:xfrm>
        </p:grpSpPr>
        <p:sp>
          <p:nvSpPr>
            <p:cNvPr id="32" name="object 32"/>
            <p:cNvSpPr/>
            <p:nvPr/>
          </p:nvSpPr>
          <p:spPr>
            <a:xfrm>
              <a:off x="229362" y="5459730"/>
              <a:ext cx="3322320" cy="1169035"/>
            </a:xfrm>
            <a:custGeom>
              <a:avLst/>
              <a:gdLst/>
              <a:ahLst/>
              <a:cxnLst/>
              <a:rect l="l" t="t" r="r" b="b"/>
              <a:pathLst>
                <a:path w="3322320" h="1169034">
                  <a:moveTo>
                    <a:pt x="3127502" y="0"/>
                  </a:moveTo>
                  <a:lnTo>
                    <a:pt x="194818" y="0"/>
                  </a:lnTo>
                  <a:lnTo>
                    <a:pt x="150148" y="5146"/>
                  </a:lnTo>
                  <a:lnTo>
                    <a:pt x="109142" y="19806"/>
                  </a:lnTo>
                  <a:lnTo>
                    <a:pt x="72969" y="42807"/>
                  </a:lnTo>
                  <a:lnTo>
                    <a:pt x="42799" y="72980"/>
                  </a:lnTo>
                  <a:lnTo>
                    <a:pt x="19801" y="109153"/>
                  </a:lnTo>
                  <a:lnTo>
                    <a:pt x="5145" y="150156"/>
                  </a:lnTo>
                  <a:lnTo>
                    <a:pt x="0" y="194818"/>
                  </a:lnTo>
                  <a:lnTo>
                    <a:pt x="0" y="974090"/>
                  </a:lnTo>
                  <a:lnTo>
                    <a:pt x="5145" y="1018759"/>
                  </a:lnTo>
                  <a:lnTo>
                    <a:pt x="19801" y="1059765"/>
                  </a:lnTo>
                  <a:lnTo>
                    <a:pt x="42799" y="1095938"/>
                  </a:lnTo>
                  <a:lnTo>
                    <a:pt x="72969" y="1126108"/>
                  </a:lnTo>
                  <a:lnTo>
                    <a:pt x="109142" y="1149106"/>
                  </a:lnTo>
                  <a:lnTo>
                    <a:pt x="150148" y="1163762"/>
                  </a:lnTo>
                  <a:lnTo>
                    <a:pt x="194818" y="1168908"/>
                  </a:lnTo>
                  <a:lnTo>
                    <a:pt x="3127502" y="1168908"/>
                  </a:lnTo>
                  <a:lnTo>
                    <a:pt x="3172163" y="1163762"/>
                  </a:lnTo>
                  <a:lnTo>
                    <a:pt x="3213166" y="1149106"/>
                  </a:lnTo>
                  <a:lnTo>
                    <a:pt x="3249339" y="1126108"/>
                  </a:lnTo>
                  <a:lnTo>
                    <a:pt x="3279512" y="1095938"/>
                  </a:lnTo>
                  <a:lnTo>
                    <a:pt x="3302513" y="1059765"/>
                  </a:lnTo>
                  <a:lnTo>
                    <a:pt x="3317173" y="1018759"/>
                  </a:lnTo>
                  <a:lnTo>
                    <a:pt x="3322320" y="974090"/>
                  </a:lnTo>
                  <a:lnTo>
                    <a:pt x="3322320" y="194818"/>
                  </a:lnTo>
                  <a:lnTo>
                    <a:pt x="3317173" y="150156"/>
                  </a:lnTo>
                  <a:lnTo>
                    <a:pt x="3302513" y="109153"/>
                  </a:lnTo>
                  <a:lnTo>
                    <a:pt x="3279512" y="72980"/>
                  </a:lnTo>
                  <a:lnTo>
                    <a:pt x="3249339" y="42807"/>
                  </a:lnTo>
                  <a:lnTo>
                    <a:pt x="3213166" y="19806"/>
                  </a:lnTo>
                  <a:lnTo>
                    <a:pt x="3172163" y="5146"/>
                  </a:lnTo>
                  <a:lnTo>
                    <a:pt x="3127502" y="0"/>
                  </a:lnTo>
                  <a:close/>
                </a:path>
              </a:pathLst>
            </a:custGeom>
            <a:solidFill>
              <a:srgbClr val="FD8537"/>
            </a:solidFill>
          </p:spPr>
          <p:txBody>
            <a:bodyPr wrap="square" lIns="0" tIns="0" rIns="0" bIns="0" rtlCol="0"/>
            <a:lstStyle/>
            <a:p>
              <a:endParaRPr dirty="0"/>
            </a:p>
          </p:txBody>
        </p:sp>
        <p:sp>
          <p:nvSpPr>
            <p:cNvPr id="33" name="object 33"/>
            <p:cNvSpPr/>
            <p:nvPr/>
          </p:nvSpPr>
          <p:spPr>
            <a:xfrm>
              <a:off x="229362" y="5459730"/>
              <a:ext cx="3322320" cy="1169035"/>
            </a:xfrm>
            <a:custGeom>
              <a:avLst/>
              <a:gdLst/>
              <a:ahLst/>
              <a:cxnLst/>
              <a:rect l="l" t="t" r="r" b="b"/>
              <a:pathLst>
                <a:path w="3322320" h="1169034">
                  <a:moveTo>
                    <a:pt x="0" y="194818"/>
                  </a:moveTo>
                  <a:lnTo>
                    <a:pt x="5145" y="150156"/>
                  </a:lnTo>
                  <a:lnTo>
                    <a:pt x="19801" y="109153"/>
                  </a:lnTo>
                  <a:lnTo>
                    <a:pt x="42799" y="72980"/>
                  </a:lnTo>
                  <a:lnTo>
                    <a:pt x="72969" y="42807"/>
                  </a:lnTo>
                  <a:lnTo>
                    <a:pt x="109142" y="19806"/>
                  </a:lnTo>
                  <a:lnTo>
                    <a:pt x="150148" y="5146"/>
                  </a:lnTo>
                  <a:lnTo>
                    <a:pt x="194818" y="0"/>
                  </a:lnTo>
                  <a:lnTo>
                    <a:pt x="3127502" y="0"/>
                  </a:lnTo>
                  <a:lnTo>
                    <a:pt x="3172163" y="5146"/>
                  </a:lnTo>
                  <a:lnTo>
                    <a:pt x="3213166" y="19806"/>
                  </a:lnTo>
                  <a:lnTo>
                    <a:pt x="3249339" y="42807"/>
                  </a:lnTo>
                  <a:lnTo>
                    <a:pt x="3279512" y="72980"/>
                  </a:lnTo>
                  <a:lnTo>
                    <a:pt x="3302513" y="109153"/>
                  </a:lnTo>
                  <a:lnTo>
                    <a:pt x="3317173" y="150156"/>
                  </a:lnTo>
                  <a:lnTo>
                    <a:pt x="3322320" y="194818"/>
                  </a:lnTo>
                  <a:lnTo>
                    <a:pt x="3322320" y="974090"/>
                  </a:lnTo>
                  <a:lnTo>
                    <a:pt x="3317173" y="1018759"/>
                  </a:lnTo>
                  <a:lnTo>
                    <a:pt x="3302513" y="1059765"/>
                  </a:lnTo>
                  <a:lnTo>
                    <a:pt x="3279512" y="1095938"/>
                  </a:lnTo>
                  <a:lnTo>
                    <a:pt x="3249339" y="1126108"/>
                  </a:lnTo>
                  <a:lnTo>
                    <a:pt x="3213166" y="1149106"/>
                  </a:lnTo>
                  <a:lnTo>
                    <a:pt x="3172163" y="1163762"/>
                  </a:lnTo>
                  <a:lnTo>
                    <a:pt x="3127502" y="1168908"/>
                  </a:lnTo>
                  <a:lnTo>
                    <a:pt x="194818" y="1168908"/>
                  </a:lnTo>
                  <a:lnTo>
                    <a:pt x="150148" y="1163762"/>
                  </a:lnTo>
                  <a:lnTo>
                    <a:pt x="109142" y="1149106"/>
                  </a:lnTo>
                  <a:lnTo>
                    <a:pt x="72969" y="1126108"/>
                  </a:lnTo>
                  <a:lnTo>
                    <a:pt x="42799" y="1095938"/>
                  </a:lnTo>
                  <a:lnTo>
                    <a:pt x="19801" y="1059765"/>
                  </a:lnTo>
                  <a:lnTo>
                    <a:pt x="5145" y="1018759"/>
                  </a:lnTo>
                  <a:lnTo>
                    <a:pt x="0" y="974090"/>
                  </a:lnTo>
                  <a:lnTo>
                    <a:pt x="0" y="194818"/>
                  </a:lnTo>
                  <a:close/>
                </a:path>
              </a:pathLst>
            </a:custGeom>
            <a:ln w="25907">
              <a:solidFill>
                <a:srgbClr val="FFFFFF"/>
              </a:solidFill>
            </a:ln>
          </p:spPr>
          <p:txBody>
            <a:bodyPr wrap="square" lIns="0" tIns="0" rIns="0" bIns="0" rtlCol="0"/>
            <a:lstStyle/>
            <a:p>
              <a:endParaRPr dirty="0"/>
            </a:p>
          </p:txBody>
        </p:sp>
      </p:grpSp>
      <p:sp>
        <p:nvSpPr>
          <p:cNvPr id="34" name="object 34"/>
          <p:cNvSpPr txBox="1"/>
          <p:nvPr/>
        </p:nvSpPr>
        <p:spPr>
          <a:xfrm>
            <a:off x="533807" y="4311472"/>
            <a:ext cx="2713355" cy="505267"/>
          </a:xfrm>
          <a:prstGeom prst="rect">
            <a:avLst/>
          </a:prstGeom>
        </p:spPr>
        <p:txBody>
          <a:bodyPr vert="horz" wrap="square" lIns="0" tIns="12700" rIns="0" bIns="0" rtlCol="0">
            <a:spAutoFit/>
          </a:bodyPr>
          <a:lstStyle/>
          <a:p>
            <a:pPr marL="12700">
              <a:lnSpc>
                <a:spcPct val="100000"/>
              </a:lnSpc>
              <a:spcBef>
                <a:spcPts val="100"/>
              </a:spcBef>
            </a:pPr>
            <a:r>
              <a:rPr sz="3200" b="1" dirty="0">
                <a:solidFill>
                  <a:srgbClr val="FFFFFF"/>
                </a:solidFill>
                <a:latin typeface="Arial"/>
                <a:cs typeface="Arial"/>
              </a:rPr>
              <a:t>Focus</a:t>
            </a:r>
            <a:r>
              <a:rPr sz="3200" b="1" spc="-90" dirty="0">
                <a:solidFill>
                  <a:srgbClr val="FFFFFF"/>
                </a:solidFill>
                <a:latin typeface="Arial"/>
                <a:cs typeface="Arial"/>
              </a:rPr>
              <a:t> </a:t>
            </a:r>
            <a:r>
              <a:rPr sz="3200" b="1" dirty="0">
                <a:solidFill>
                  <a:srgbClr val="FFFFFF"/>
                </a:solidFill>
                <a:latin typeface="Arial"/>
                <a:cs typeface="Arial"/>
              </a:rPr>
              <a:t>groups</a:t>
            </a:r>
            <a:endParaRPr sz="3200" dirty="0">
              <a:latin typeface="Arial"/>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416802" y="747522"/>
            <a:ext cx="2570480" cy="1159193"/>
            <a:chOff x="416802" y="996696"/>
            <a:chExt cx="2570480" cy="1545590"/>
          </a:xfrm>
        </p:grpSpPr>
        <p:sp>
          <p:nvSpPr>
            <p:cNvPr id="4" name="object 4"/>
            <p:cNvSpPr/>
            <p:nvPr/>
          </p:nvSpPr>
          <p:spPr>
            <a:xfrm>
              <a:off x="416802" y="1203273"/>
              <a:ext cx="2570237" cy="1338758"/>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739140" y="996696"/>
              <a:ext cx="2031492" cy="1502664"/>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457200" y="1219200"/>
              <a:ext cx="2470404" cy="1239012"/>
            </a:xfrm>
            <a:prstGeom prst="rect">
              <a:avLst/>
            </a:prstGeom>
            <a:blipFill>
              <a:blip r:embed="rId4" cstate="print"/>
              <a:stretch>
                <a:fillRect/>
              </a:stretch>
            </a:blipFill>
          </p:spPr>
          <p:txBody>
            <a:bodyPr wrap="square" lIns="0" tIns="0" rIns="0" bIns="0" rtlCol="0"/>
            <a:lstStyle/>
            <a:p>
              <a:endParaRPr dirty="0"/>
            </a:p>
          </p:txBody>
        </p:sp>
        <p:sp>
          <p:nvSpPr>
            <p:cNvPr id="7" name="object 7"/>
            <p:cNvSpPr/>
            <p:nvPr/>
          </p:nvSpPr>
          <p:spPr>
            <a:xfrm>
              <a:off x="457200" y="1219200"/>
              <a:ext cx="2470785" cy="1239520"/>
            </a:xfrm>
            <a:custGeom>
              <a:avLst/>
              <a:gdLst/>
              <a:ahLst/>
              <a:cxnLst/>
              <a:rect l="l" t="t" r="r" b="b"/>
              <a:pathLst>
                <a:path w="2470785" h="1239520">
                  <a:moveTo>
                    <a:pt x="0" y="1239012"/>
                  </a:moveTo>
                  <a:lnTo>
                    <a:pt x="0" y="206501"/>
                  </a:lnTo>
                  <a:lnTo>
                    <a:pt x="5453" y="159153"/>
                  </a:lnTo>
                  <a:lnTo>
                    <a:pt x="20989" y="115688"/>
                  </a:lnTo>
                  <a:lnTo>
                    <a:pt x="45366" y="77346"/>
                  </a:lnTo>
                  <a:lnTo>
                    <a:pt x="77346" y="45366"/>
                  </a:lnTo>
                  <a:lnTo>
                    <a:pt x="115688" y="20989"/>
                  </a:lnTo>
                  <a:lnTo>
                    <a:pt x="159153" y="5453"/>
                  </a:lnTo>
                  <a:lnTo>
                    <a:pt x="206501" y="0"/>
                  </a:lnTo>
                  <a:lnTo>
                    <a:pt x="2470404" y="0"/>
                  </a:lnTo>
                  <a:lnTo>
                    <a:pt x="2470404" y="1239012"/>
                  </a:lnTo>
                  <a:lnTo>
                    <a:pt x="0" y="1239012"/>
                  </a:lnTo>
                  <a:close/>
                </a:path>
              </a:pathLst>
            </a:custGeom>
            <a:ln w="12192">
              <a:solidFill>
                <a:srgbClr val="B90C00"/>
              </a:solidFill>
            </a:ln>
          </p:spPr>
          <p:txBody>
            <a:bodyPr wrap="square" lIns="0" tIns="0" rIns="0" bIns="0" rtlCol="0"/>
            <a:lstStyle/>
            <a:p>
              <a:endParaRPr dirty="0"/>
            </a:p>
          </p:txBody>
        </p:sp>
      </p:grpSp>
      <p:sp>
        <p:nvSpPr>
          <p:cNvPr id="8" name="object 8"/>
          <p:cNvSpPr txBox="1"/>
          <p:nvPr/>
        </p:nvSpPr>
        <p:spPr>
          <a:xfrm>
            <a:off x="1043737" y="838104"/>
            <a:ext cx="1296035" cy="1041952"/>
          </a:xfrm>
          <a:prstGeom prst="rect">
            <a:avLst/>
          </a:prstGeom>
        </p:spPr>
        <p:txBody>
          <a:bodyPr vert="horz" wrap="square" lIns="0" tIns="92075" rIns="0" bIns="0" rtlCol="0">
            <a:spAutoFit/>
          </a:bodyPr>
          <a:lstStyle/>
          <a:p>
            <a:pPr marL="228600" marR="5080" indent="-216535">
              <a:lnSpc>
                <a:spcPts val="3720"/>
              </a:lnSpc>
              <a:spcBef>
                <a:spcPts val="725"/>
              </a:spcBef>
            </a:pPr>
            <a:r>
              <a:rPr sz="3600" spc="-5" dirty="0">
                <a:solidFill>
                  <a:srgbClr val="FFFFFF"/>
                </a:solidFill>
                <a:latin typeface="Arial"/>
                <a:cs typeface="Arial"/>
              </a:rPr>
              <a:t>Postal  mail</a:t>
            </a:r>
            <a:endParaRPr sz="3600" dirty="0">
              <a:latin typeface="Arial"/>
              <a:cs typeface="Arial"/>
            </a:endParaRPr>
          </a:p>
        </p:txBody>
      </p:sp>
      <p:grpSp>
        <p:nvGrpSpPr>
          <p:cNvPr id="9" name="object 9"/>
          <p:cNvGrpSpPr/>
          <p:nvPr/>
        </p:nvGrpSpPr>
        <p:grpSpPr>
          <a:xfrm>
            <a:off x="5382768" y="753238"/>
            <a:ext cx="2982595" cy="1168241"/>
            <a:chOff x="5382767" y="1004316"/>
            <a:chExt cx="2982595" cy="1557655"/>
          </a:xfrm>
        </p:grpSpPr>
        <p:sp>
          <p:nvSpPr>
            <p:cNvPr id="10" name="object 10"/>
            <p:cNvSpPr/>
            <p:nvPr/>
          </p:nvSpPr>
          <p:spPr>
            <a:xfrm>
              <a:off x="5382767" y="1184148"/>
              <a:ext cx="2982467" cy="1377696"/>
            </a:xfrm>
            <a:prstGeom prst="rect">
              <a:avLst/>
            </a:prstGeom>
            <a:blipFill>
              <a:blip r:embed="rId5" cstate="print"/>
              <a:stretch>
                <a:fillRect/>
              </a:stretch>
            </a:blipFill>
          </p:spPr>
          <p:txBody>
            <a:bodyPr wrap="square" lIns="0" tIns="0" rIns="0" bIns="0" rtlCol="0"/>
            <a:lstStyle/>
            <a:p>
              <a:endParaRPr dirty="0"/>
            </a:p>
          </p:txBody>
        </p:sp>
        <p:sp>
          <p:nvSpPr>
            <p:cNvPr id="11" name="object 11"/>
            <p:cNvSpPr/>
            <p:nvPr/>
          </p:nvSpPr>
          <p:spPr>
            <a:xfrm>
              <a:off x="5551931" y="1004316"/>
              <a:ext cx="2769108" cy="1502664"/>
            </a:xfrm>
            <a:prstGeom prst="rect">
              <a:avLst/>
            </a:prstGeom>
            <a:blipFill>
              <a:blip r:embed="rId6" cstate="print"/>
              <a:stretch>
                <a:fillRect/>
              </a:stretch>
            </a:blipFill>
          </p:spPr>
          <p:txBody>
            <a:bodyPr wrap="square" lIns="0" tIns="0" rIns="0" bIns="0" rtlCol="0"/>
            <a:lstStyle/>
            <a:p>
              <a:endParaRPr dirty="0"/>
            </a:p>
          </p:txBody>
        </p:sp>
        <p:sp>
          <p:nvSpPr>
            <p:cNvPr id="12" name="object 12"/>
            <p:cNvSpPr/>
            <p:nvPr/>
          </p:nvSpPr>
          <p:spPr>
            <a:xfrm>
              <a:off x="5442203" y="1219200"/>
              <a:ext cx="2863596" cy="1258824"/>
            </a:xfrm>
            <a:prstGeom prst="rect">
              <a:avLst/>
            </a:prstGeom>
            <a:blipFill>
              <a:blip r:embed="rId7" cstate="print"/>
              <a:stretch>
                <a:fillRect/>
              </a:stretch>
            </a:blipFill>
          </p:spPr>
          <p:txBody>
            <a:bodyPr wrap="square" lIns="0" tIns="0" rIns="0" bIns="0" rtlCol="0"/>
            <a:lstStyle/>
            <a:p>
              <a:endParaRPr dirty="0"/>
            </a:p>
          </p:txBody>
        </p:sp>
        <p:sp>
          <p:nvSpPr>
            <p:cNvPr id="13" name="object 13"/>
            <p:cNvSpPr/>
            <p:nvPr/>
          </p:nvSpPr>
          <p:spPr>
            <a:xfrm>
              <a:off x="5442203" y="1219200"/>
              <a:ext cx="2863850" cy="1259205"/>
            </a:xfrm>
            <a:custGeom>
              <a:avLst/>
              <a:gdLst/>
              <a:ahLst/>
              <a:cxnLst/>
              <a:rect l="l" t="t" r="r" b="b"/>
              <a:pathLst>
                <a:path w="2863850" h="1259205">
                  <a:moveTo>
                    <a:pt x="0" y="0"/>
                  </a:moveTo>
                  <a:lnTo>
                    <a:pt x="2653792" y="0"/>
                  </a:lnTo>
                  <a:lnTo>
                    <a:pt x="2701883" y="5543"/>
                  </a:lnTo>
                  <a:lnTo>
                    <a:pt x="2746037" y="21333"/>
                  </a:lnTo>
                  <a:lnTo>
                    <a:pt x="2784993" y="46106"/>
                  </a:lnTo>
                  <a:lnTo>
                    <a:pt x="2817489" y="78602"/>
                  </a:lnTo>
                  <a:lnTo>
                    <a:pt x="2842262" y="117558"/>
                  </a:lnTo>
                  <a:lnTo>
                    <a:pt x="2858052" y="161712"/>
                  </a:lnTo>
                  <a:lnTo>
                    <a:pt x="2863596" y="209803"/>
                  </a:lnTo>
                  <a:lnTo>
                    <a:pt x="2863596" y="1258824"/>
                  </a:lnTo>
                  <a:lnTo>
                    <a:pt x="0" y="1258824"/>
                  </a:lnTo>
                  <a:lnTo>
                    <a:pt x="0" y="0"/>
                  </a:lnTo>
                  <a:close/>
                </a:path>
              </a:pathLst>
            </a:custGeom>
            <a:ln w="12192">
              <a:solidFill>
                <a:srgbClr val="4D7ACF"/>
              </a:solidFill>
            </a:ln>
          </p:spPr>
          <p:txBody>
            <a:bodyPr wrap="square" lIns="0" tIns="0" rIns="0" bIns="0" rtlCol="0"/>
            <a:lstStyle/>
            <a:p>
              <a:endParaRPr dirty="0"/>
            </a:p>
          </p:txBody>
        </p:sp>
      </p:grpSp>
      <p:sp>
        <p:nvSpPr>
          <p:cNvPr id="14" name="object 14"/>
          <p:cNvSpPr txBox="1"/>
          <p:nvPr/>
        </p:nvSpPr>
        <p:spPr>
          <a:xfrm>
            <a:off x="5857748" y="843820"/>
            <a:ext cx="2033905" cy="1041952"/>
          </a:xfrm>
          <a:prstGeom prst="rect">
            <a:avLst/>
          </a:prstGeom>
        </p:spPr>
        <p:txBody>
          <a:bodyPr vert="horz" wrap="square" lIns="0" tIns="92075" rIns="0" bIns="0" rtlCol="0">
            <a:spAutoFit/>
          </a:bodyPr>
          <a:lstStyle/>
          <a:p>
            <a:pPr marL="597535" marR="5080" indent="-585470">
              <a:lnSpc>
                <a:spcPts val="3720"/>
              </a:lnSpc>
              <a:spcBef>
                <a:spcPts val="725"/>
              </a:spcBef>
            </a:pPr>
            <a:r>
              <a:rPr sz="3600" spc="-5" dirty="0">
                <a:solidFill>
                  <a:srgbClr val="FFFFFF"/>
                </a:solidFill>
                <a:latin typeface="Arial"/>
                <a:cs typeface="Arial"/>
              </a:rPr>
              <a:t>Electron</a:t>
            </a:r>
            <a:r>
              <a:rPr sz="3600" dirty="0">
                <a:solidFill>
                  <a:srgbClr val="FFFFFF"/>
                </a:solidFill>
                <a:latin typeface="Arial"/>
                <a:cs typeface="Arial"/>
              </a:rPr>
              <a:t>ic  mail</a:t>
            </a:r>
            <a:endParaRPr sz="3600" dirty="0">
              <a:latin typeface="Arial"/>
              <a:cs typeface="Arial"/>
            </a:endParaRPr>
          </a:p>
        </p:txBody>
      </p:sp>
      <p:grpSp>
        <p:nvGrpSpPr>
          <p:cNvPr id="15" name="object 15"/>
          <p:cNvGrpSpPr/>
          <p:nvPr/>
        </p:nvGrpSpPr>
        <p:grpSpPr>
          <a:xfrm>
            <a:off x="406090" y="4800600"/>
            <a:ext cx="3305175" cy="1371600"/>
            <a:chOff x="406089" y="5485536"/>
            <a:chExt cx="3305175" cy="1228090"/>
          </a:xfrm>
        </p:grpSpPr>
        <p:sp>
          <p:nvSpPr>
            <p:cNvPr id="16" name="object 16"/>
            <p:cNvSpPr/>
            <p:nvPr/>
          </p:nvSpPr>
          <p:spPr>
            <a:xfrm>
              <a:off x="406089" y="5485536"/>
              <a:ext cx="3304850" cy="1117955"/>
            </a:xfrm>
            <a:prstGeom prst="rect">
              <a:avLst/>
            </a:prstGeom>
            <a:blipFill>
              <a:blip r:embed="rId8" cstate="print"/>
              <a:stretch>
                <a:fillRect/>
              </a:stretch>
            </a:blipFill>
          </p:spPr>
          <p:txBody>
            <a:bodyPr wrap="square" lIns="0" tIns="0" rIns="0" bIns="0" rtlCol="0"/>
            <a:lstStyle/>
            <a:p>
              <a:endParaRPr dirty="0"/>
            </a:p>
          </p:txBody>
        </p:sp>
        <p:sp>
          <p:nvSpPr>
            <p:cNvPr id="17" name="object 17"/>
            <p:cNvSpPr/>
            <p:nvPr/>
          </p:nvSpPr>
          <p:spPr>
            <a:xfrm>
              <a:off x="675131" y="5684520"/>
              <a:ext cx="2746247" cy="1028700"/>
            </a:xfrm>
            <a:prstGeom prst="rect">
              <a:avLst/>
            </a:prstGeom>
            <a:blipFill>
              <a:blip r:embed="rId9" cstate="print"/>
              <a:stretch>
                <a:fillRect/>
              </a:stretch>
            </a:blipFill>
          </p:spPr>
          <p:txBody>
            <a:bodyPr wrap="square" lIns="0" tIns="0" rIns="0" bIns="0" rtlCol="0"/>
            <a:lstStyle/>
            <a:p>
              <a:endParaRPr dirty="0"/>
            </a:p>
          </p:txBody>
        </p:sp>
        <p:sp>
          <p:nvSpPr>
            <p:cNvPr id="18" name="object 18"/>
            <p:cNvSpPr/>
            <p:nvPr/>
          </p:nvSpPr>
          <p:spPr>
            <a:xfrm>
              <a:off x="457961" y="5513070"/>
              <a:ext cx="3182620" cy="995680"/>
            </a:xfrm>
            <a:custGeom>
              <a:avLst/>
              <a:gdLst/>
              <a:ahLst/>
              <a:cxnLst/>
              <a:rect l="l" t="t" r="r" b="b"/>
              <a:pathLst>
                <a:path w="3182620" h="995679">
                  <a:moveTo>
                    <a:pt x="3182112" y="0"/>
                  </a:moveTo>
                  <a:lnTo>
                    <a:pt x="0" y="0"/>
                  </a:lnTo>
                  <a:lnTo>
                    <a:pt x="0" y="829309"/>
                  </a:lnTo>
                  <a:lnTo>
                    <a:pt x="5924" y="873403"/>
                  </a:lnTo>
                  <a:lnTo>
                    <a:pt x="22644" y="913024"/>
                  </a:lnTo>
                  <a:lnTo>
                    <a:pt x="48579" y="946592"/>
                  </a:lnTo>
                  <a:lnTo>
                    <a:pt x="82147" y="972527"/>
                  </a:lnTo>
                  <a:lnTo>
                    <a:pt x="121768" y="989247"/>
                  </a:lnTo>
                  <a:lnTo>
                    <a:pt x="165861" y="995171"/>
                  </a:lnTo>
                  <a:lnTo>
                    <a:pt x="3182112" y="995171"/>
                  </a:lnTo>
                  <a:lnTo>
                    <a:pt x="3182112" y="0"/>
                  </a:lnTo>
                  <a:close/>
                </a:path>
              </a:pathLst>
            </a:custGeom>
            <a:solidFill>
              <a:srgbClr val="777B84"/>
            </a:solidFill>
          </p:spPr>
          <p:txBody>
            <a:bodyPr wrap="square" lIns="0" tIns="0" rIns="0" bIns="0" rtlCol="0"/>
            <a:lstStyle/>
            <a:p>
              <a:endParaRPr dirty="0"/>
            </a:p>
          </p:txBody>
        </p:sp>
        <p:sp>
          <p:nvSpPr>
            <p:cNvPr id="19" name="object 19"/>
            <p:cNvSpPr/>
            <p:nvPr/>
          </p:nvSpPr>
          <p:spPr>
            <a:xfrm>
              <a:off x="457961" y="5513070"/>
              <a:ext cx="3182620" cy="995680"/>
            </a:xfrm>
            <a:custGeom>
              <a:avLst/>
              <a:gdLst/>
              <a:ahLst/>
              <a:cxnLst/>
              <a:rect l="l" t="t" r="r" b="b"/>
              <a:pathLst>
                <a:path w="3182620" h="995679">
                  <a:moveTo>
                    <a:pt x="3182112" y="995171"/>
                  </a:moveTo>
                  <a:lnTo>
                    <a:pt x="165861" y="995171"/>
                  </a:lnTo>
                  <a:lnTo>
                    <a:pt x="121768" y="989247"/>
                  </a:lnTo>
                  <a:lnTo>
                    <a:pt x="82147" y="972527"/>
                  </a:lnTo>
                  <a:lnTo>
                    <a:pt x="48579" y="946592"/>
                  </a:lnTo>
                  <a:lnTo>
                    <a:pt x="22644" y="913024"/>
                  </a:lnTo>
                  <a:lnTo>
                    <a:pt x="5924" y="873403"/>
                  </a:lnTo>
                  <a:lnTo>
                    <a:pt x="0" y="829309"/>
                  </a:lnTo>
                  <a:lnTo>
                    <a:pt x="0" y="0"/>
                  </a:lnTo>
                  <a:lnTo>
                    <a:pt x="3182112" y="0"/>
                  </a:lnTo>
                  <a:lnTo>
                    <a:pt x="3182112" y="995171"/>
                  </a:lnTo>
                  <a:close/>
                </a:path>
              </a:pathLst>
            </a:custGeom>
            <a:ln w="35052">
              <a:solidFill>
                <a:srgbClr val="FFFFFF"/>
              </a:solidFill>
            </a:ln>
          </p:spPr>
          <p:txBody>
            <a:bodyPr wrap="square" lIns="0" tIns="0" rIns="0" bIns="0" rtlCol="0"/>
            <a:lstStyle/>
            <a:p>
              <a:endParaRPr dirty="0"/>
            </a:p>
          </p:txBody>
        </p:sp>
      </p:grpSp>
      <p:sp>
        <p:nvSpPr>
          <p:cNvPr id="20" name="object 20"/>
          <p:cNvSpPr txBox="1"/>
          <p:nvPr/>
        </p:nvSpPr>
        <p:spPr>
          <a:xfrm>
            <a:off x="979728" y="4354449"/>
            <a:ext cx="2136140" cy="1133644"/>
          </a:xfrm>
          <a:prstGeom prst="rect">
            <a:avLst/>
          </a:prstGeom>
        </p:spPr>
        <p:txBody>
          <a:bodyPr vert="horz" wrap="square" lIns="0" tIns="12700" rIns="0" bIns="0" rtlCol="0">
            <a:spAutoFit/>
          </a:bodyPr>
          <a:lstStyle/>
          <a:p>
            <a:pPr marL="12700">
              <a:lnSpc>
                <a:spcPct val="100000"/>
              </a:lnSpc>
              <a:spcBef>
                <a:spcPts val="100"/>
              </a:spcBef>
            </a:pPr>
            <a:endParaRPr lang="en-US" sz="3600" spc="-400" dirty="0" smtClean="0">
              <a:solidFill>
                <a:srgbClr val="FFFFFF"/>
              </a:solidFill>
              <a:latin typeface="Arial"/>
              <a:cs typeface="Arial"/>
            </a:endParaRPr>
          </a:p>
          <a:p>
            <a:pPr marL="12700">
              <a:lnSpc>
                <a:spcPct val="100000"/>
              </a:lnSpc>
              <a:spcBef>
                <a:spcPts val="100"/>
              </a:spcBef>
            </a:pPr>
            <a:r>
              <a:rPr sz="3600" spc="-400" dirty="0" smtClean="0">
                <a:solidFill>
                  <a:srgbClr val="FFFFFF"/>
                </a:solidFill>
                <a:latin typeface="Arial"/>
                <a:cs typeface="Arial"/>
              </a:rPr>
              <a:t>T</a:t>
            </a:r>
            <a:r>
              <a:rPr sz="3600" spc="-5" dirty="0" smtClean="0">
                <a:solidFill>
                  <a:srgbClr val="FFFFFF"/>
                </a:solidFill>
                <a:latin typeface="Arial"/>
                <a:cs typeface="Arial"/>
              </a:rPr>
              <a:t>ele</a:t>
            </a:r>
            <a:r>
              <a:rPr sz="3600" dirty="0" smtClean="0">
                <a:solidFill>
                  <a:srgbClr val="FFFFFF"/>
                </a:solidFill>
                <a:latin typeface="Arial"/>
                <a:cs typeface="Arial"/>
              </a:rPr>
              <a:t>p</a:t>
            </a:r>
            <a:r>
              <a:rPr sz="3600" spc="-5" dirty="0" smtClean="0">
                <a:solidFill>
                  <a:srgbClr val="FFFFFF"/>
                </a:solidFill>
                <a:latin typeface="Arial"/>
                <a:cs typeface="Arial"/>
              </a:rPr>
              <a:t>hone</a:t>
            </a:r>
            <a:endParaRPr sz="3600" dirty="0">
              <a:latin typeface="Arial"/>
              <a:cs typeface="Arial"/>
            </a:endParaRPr>
          </a:p>
        </p:txBody>
      </p:sp>
      <p:grpSp>
        <p:nvGrpSpPr>
          <p:cNvPr id="21" name="object 21"/>
          <p:cNvGrpSpPr/>
          <p:nvPr/>
        </p:nvGrpSpPr>
        <p:grpSpPr>
          <a:xfrm>
            <a:off x="5303520" y="4800600"/>
            <a:ext cx="3138170" cy="1600200"/>
            <a:chOff x="5303520" y="5320284"/>
            <a:chExt cx="3138170" cy="1537970"/>
          </a:xfrm>
        </p:grpSpPr>
        <p:sp>
          <p:nvSpPr>
            <p:cNvPr id="22" name="object 22"/>
            <p:cNvSpPr/>
            <p:nvPr/>
          </p:nvSpPr>
          <p:spPr>
            <a:xfrm>
              <a:off x="5303520" y="5320284"/>
              <a:ext cx="3061716" cy="1267968"/>
            </a:xfrm>
            <a:prstGeom prst="rect">
              <a:avLst/>
            </a:prstGeom>
            <a:blipFill>
              <a:blip r:embed="rId10" cstate="print"/>
              <a:stretch>
                <a:fillRect/>
              </a:stretch>
            </a:blipFill>
          </p:spPr>
          <p:txBody>
            <a:bodyPr wrap="square" lIns="0" tIns="0" rIns="0" bIns="0" rtlCol="0"/>
            <a:lstStyle/>
            <a:p>
              <a:endParaRPr dirty="0"/>
            </a:p>
          </p:txBody>
        </p:sp>
        <p:sp>
          <p:nvSpPr>
            <p:cNvPr id="23" name="object 23"/>
            <p:cNvSpPr/>
            <p:nvPr/>
          </p:nvSpPr>
          <p:spPr>
            <a:xfrm>
              <a:off x="5350764" y="5385814"/>
              <a:ext cx="3090672" cy="1472184"/>
            </a:xfrm>
            <a:prstGeom prst="rect">
              <a:avLst/>
            </a:prstGeom>
            <a:blipFill>
              <a:blip r:embed="rId11" cstate="print"/>
              <a:stretch>
                <a:fillRect/>
              </a:stretch>
            </a:blipFill>
          </p:spPr>
          <p:txBody>
            <a:bodyPr wrap="square" lIns="0" tIns="0" rIns="0" bIns="0" rtlCol="0"/>
            <a:lstStyle/>
            <a:p>
              <a:endParaRPr dirty="0"/>
            </a:p>
          </p:txBody>
        </p:sp>
        <p:sp>
          <p:nvSpPr>
            <p:cNvPr id="24" name="object 24"/>
            <p:cNvSpPr/>
            <p:nvPr/>
          </p:nvSpPr>
          <p:spPr>
            <a:xfrm>
              <a:off x="5362956" y="5359908"/>
              <a:ext cx="2942844" cy="1149095"/>
            </a:xfrm>
            <a:prstGeom prst="rect">
              <a:avLst/>
            </a:prstGeom>
            <a:blipFill>
              <a:blip r:embed="rId12" cstate="print"/>
              <a:stretch>
                <a:fillRect/>
              </a:stretch>
            </a:blipFill>
          </p:spPr>
          <p:txBody>
            <a:bodyPr wrap="square" lIns="0" tIns="0" rIns="0" bIns="0" rtlCol="0"/>
            <a:lstStyle/>
            <a:p>
              <a:endParaRPr dirty="0"/>
            </a:p>
          </p:txBody>
        </p:sp>
        <p:sp>
          <p:nvSpPr>
            <p:cNvPr id="25" name="object 25"/>
            <p:cNvSpPr/>
            <p:nvPr/>
          </p:nvSpPr>
          <p:spPr>
            <a:xfrm>
              <a:off x="5362956" y="5359908"/>
              <a:ext cx="2943225" cy="1149350"/>
            </a:xfrm>
            <a:custGeom>
              <a:avLst/>
              <a:gdLst/>
              <a:ahLst/>
              <a:cxnLst/>
              <a:rect l="l" t="t" r="r" b="b"/>
              <a:pathLst>
                <a:path w="2943225" h="1149350">
                  <a:moveTo>
                    <a:pt x="2942844" y="0"/>
                  </a:moveTo>
                  <a:lnTo>
                    <a:pt x="2942844" y="957579"/>
                  </a:lnTo>
                  <a:lnTo>
                    <a:pt x="2937786" y="1001491"/>
                  </a:lnTo>
                  <a:lnTo>
                    <a:pt x="2923381" y="1041801"/>
                  </a:lnTo>
                  <a:lnTo>
                    <a:pt x="2900776" y="1077361"/>
                  </a:lnTo>
                  <a:lnTo>
                    <a:pt x="2871119" y="1107020"/>
                  </a:lnTo>
                  <a:lnTo>
                    <a:pt x="2835560" y="1129629"/>
                  </a:lnTo>
                  <a:lnTo>
                    <a:pt x="2795247" y="1144037"/>
                  </a:lnTo>
                  <a:lnTo>
                    <a:pt x="2751328" y="1149095"/>
                  </a:lnTo>
                  <a:lnTo>
                    <a:pt x="0" y="1149095"/>
                  </a:lnTo>
                  <a:lnTo>
                    <a:pt x="0" y="0"/>
                  </a:lnTo>
                  <a:lnTo>
                    <a:pt x="2942844" y="0"/>
                  </a:lnTo>
                  <a:close/>
                </a:path>
              </a:pathLst>
            </a:custGeom>
            <a:ln w="12192">
              <a:solidFill>
                <a:srgbClr val="FF6903"/>
              </a:solidFill>
            </a:ln>
          </p:spPr>
          <p:txBody>
            <a:bodyPr wrap="square" lIns="0" tIns="0" rIns="0" bIns="0" rtlCol="0"/>
            <a:lstStyle/>
            <a:p>
              <a:endParaRPr dirty="0"/>
            </a:p>
          </p:txBody>
        </p:sp>
      </p:grpSp>
      <p:sp>
        <p:nvSpPr>
          <p:cNvPr id="26" name="object 26"/>
          <p:cNvSpPr txBox="1"/>
          <p:nvPr/>
        </p:nvSpPr>
        <p:spPr>
          <a:xfrm>
            <a:off x="5655946" y="5054689"/>
            <a:ext cx="2356485" cy="1041311"/>
          </a:xfrm>
          <a:prstGeom prst="rect">
            <a:avLst/>
          </a:prstGeom>
        </p:spPr>
        <p:txBody>
          <a:bodyPr vert="horz" wrap="square" lIns="0" tIns="91440" rIns="0" bIns="0" rtlCol="0">
            <a:spAutoFit/>
          </a:bodyPr>
          <a:lstStyle/>
          <a:p>
            <a:pPr marL="390525" marR="5080" indent="-378460">
              <a:lnSpc>
                <a:spcPts val="3720"/>
              </a:lnSpc>
              <a:spcBef>
                <a:spcPts val="720"/>
              </a:spcBef>
            </a:pPr>
            <a:r>
              <a:rPr sz="3600" spc="-65" dirty="0">
                <a:solidFill>
                  <a:srgbClr val="FFFFFF"/>
                </a:solidFill>
                <a:latin typeface="Arial"/>
                <a:cs typeface="Arial"/>
              </a:rPr>
              <a:t>W</a:t>
            </a:r>
            <a:r>
              <a:rPr sz="3600" spc="-5" dirty="0">
                <a:solidFill>
                  <a:srgbClr val="FFFFFF"/>
                </a:solidFill>
                <a:latin typeface="Arial"/>
                <a:cs typeface="Arial"/>
              </a:rPr>
              <a:t>e</a:t>
            </a:r>
            <a:r>
              <a:rPr sz="3600" dirty="0">
                <a:solidFill>
                  <a:srgbClr val="FFFFFF"/>
                </a:solidFill>
                <a:latin typeface="Arial"/>
                <a:cs typeface="Arial"/>
              </a:rPr>
              <a:t>b-</a:t>
            </a:r>
            <a:r>
              <a:rPr sz="3600" spc="-5" dirty="0">
                <a:solidFill>
                  <a:srgbClr val="FFFFFF"/>
                </a:solidFill>
                <a:latin typeface="Arial"/>
                <a:cs typeface="Arial"/>
              </a:rPr>
              <a:t>based  </a:t>
            </a:r>
            <a:r>
              <a:rPr sz="3600" dirty="0">
                <a:solidFill>
                  <a:srgbClr val="FFFFFF"/>
                </a:solidFill>
                <a:latin typeface="Arial"/>
                <a:cs typeface="Arial"/>
              </a:rPr>
              <a:t>surveys</a:t>
            </a:r>
            <a:endParaRPr sz="3600" dirty="0">
              <a:latin typeface="Arial"/>
              <a:cs typeface="Arial"/>
            </a:endParaRPr>
          </a:p>
        </p:txBody>
      </p:sp>
      <p:grpSp>
        <p:nvGrpSpPr>
          <p:cNvPr id="27" name="object 27"/>
          <p:cNvGrpSpPr/>
          <p:nvPr/>
        </p:nvGrpSpPr>
        <p:grpSpPr>
          <a:xfrm>
            <a:off x="2350008" y="1705355"/>
            <a:ext cx="4064635" cy="3198883"/>
            <a:chOff x="2350007" y="2273807"/>
            <a:chExt cx="4064635" cy="3302635"/>
          </a:xfrm>
        </p:grpSpPr>
        <p:sp>
          <p:nvSpPr>
            <p:cNvPr id="28" name="object 28"/>
            <p:cNvSpPr/>
            <p:nvPr/>
          </p:nvSpPr>
          <p:spPr>
            <a:xfrm>
              <a:off x="2362961" y="2286761"/>
              <a:ext cx="4038600" cy="3276600"/>
            </a:xfrm>
            <a:custGeom>
              <a:avLst/>
              <a:gdLst/>
              <a:ahLst/>
              <a:cxnLst/>
              <a:rect l="l" t="t" r="r" b="b"/>
              <a:pathLst>
                <a:path w="4038600" h="3276600">
                  <a:moveTo>
                    <a:pt x="3492500" y="0"/>
                  </a:moveTo>
                  <a:lnTo>
                    <a:pt x="546100" y="0"/>
                  </a:lnTo>
                  <a:lnTo>
                    <a:pt x="498977" y="2004"/>
                  </a:lnTo>
                  <a:lnTo>
                    <a:pt x="452968" y="7908"/>
                  </a:lnTo>
                  <a:lnTo>
                    <a:pt x="408236" y="17547"/>
                  </a:lnTo>
                  <a:lnTo>
                    <a:pt x="364946" y="30758"/>
                  </a:lnTo>
                  <a:lnTo>
                    <a:pt x="323262" y="47377"/>
                  </a:lnTo>
                  <a:lnTo>
                    <a:pt x="283346" y="67240"/>
                  </a:lnTo>
                  <a:lnTo>
                    <a:pt x="245364" y="90183"/>
                  </a:lnTo>
                  <a:lnTo>
                    <a:pt x="209478" y="116042"/>
                  </a:lnTo>
                  <a:lnTo>
                    <a:pt x="175853" y="144653"/>
                  </a:lnTo>
                  <a:lnTo>
                    <a:pt x="144653" y="175853"/>
                  </a:lnTo>
                  <a:lnTo>
                    <a:pt x="116042" y="209478"/>
                  </a:lnTo>
                  <a:lnTo>
                    <a:pt x="90183" y="245364"/>
                  </a:lnTo>
                  <a:lnTo>
                    <a:pt x="67240" y="283346"/>
                  </a:lnTo>
                  <a:lnTo>
                    <a:pt x="47377" y="323262"/>
                  </a:lnTo>
                  <a:lnTo>
                    <a:pt x="30758" y="364946"/>
                  </a:lnTo>
                  <a:lnTo>
                    <a:pt x="17547" y="408236"/>
                  </a:lnTo>
                  <a:lnTo>
                    <a:pt x="7908" y="452968"/>
                  </a:lnTo>
                  <a:lnTo>
                    <a:pt x="2004" y="498977"/>
                  </a:lnTo>
                  <a:lnTo>
                    <a:pt x="0" y="546100"/>
                  </a:lnTo>
                  <a:lnTo>
                    <a:pt x="0" y="2730500"/>
                  </a:lnTo>
                  <a:lnTo>
                    <a:pt x="2004" y="2777622"/>
                  </a:lnTo>
                  <a:lnTo>
                    <a:pt x="7908" y="2823631"/>
                  </a:lnTo>
                  <a:lnTo>
                    <a:pt x="17547" y="2868363"/>
                  </a:lnTo>
                  <a:lnTo>
                    <a:pt x="30758" y="2911653"/>
                  </a:lnTo>
                  <a:lnTo>
                    <a:pt x="47377" y="2953337"/>
                  </a:lnTo>
                  <a:lnTo>
                    <a:pt x="67240" y="2993253"/>
                  </a:lnTo>
                  <a:lnTo>
                    <a:pt x="90183" y="3031235"/>
                  </a:lnTo>
                  <a:lnTo>
                    <a:pt x="116042" y="3067121"/>
                  </a:lnTo>
                  <a:lnTo>
                    <a:pt x="144653" y="3100746"/>
                  </a:lnTo>
                  <a:lnTo>
                    <a:pt x="175853" y="3131946"/>
                  </a:lnTo>
                  <a:lnTo>
                    <a:pt x="209478" y="3160557"/>
                  </a:lnTo>
                  <a:lnTo>
                    <a:pt x="245364" y="3186416"/>
                  </a:lnTo>
                  <a:lnTo>
                    <a:pt x="283346" y="3209359"/>
                  </a:lnTo>
                  <a:lnTo>
                    <a:pt x="323262" y="3229222"/>
                  </a:lnTo>
                  <a:lnTo>
                    <a:pt x="364946" y="3245841"/>
                  </a:lnTo>
                  <a:lnTo>
                    <a:pt x="408236" y="3259052"/>
                  </a:lnTo>
                  <a:lnTo>
                    <a:pt x="452968" y="3268691"/>
                  </a:lnTo>
                  <a:lnTo>
                    <a:pt x="498977" y="3274595"/>
                  </a:lnTo>
                  <a:lnTo>
                    <a:pt x="546100" y="3276600"/>
                  </a:lnTo>
                  <a:lnTo>
                    <a:pt x="3492500" y="3276600"/>
                  </a:lnTo>
                  <a:lnTo>
                    <a:pt x="3539622" y="3274595"/>
                  </a:lnTo>
                  <a:lnTo>
                    <a:pt x="3585631" y="3268691"/>
                  </a:lnTo>
                  <a:lnTo>
                    <a:pt x="3630363" y="3259052"/>
                  </a:lnTo>
                  <a:lnTo>
                    <a:pt x="3673653" y="3245841"/>
                  </a:lnTo>
                  <a:lnTo>
                    <a:pt x="3715337" y="3229222"/>
                  </a:lnTo>
                  <a:lnTo>
                    <a:pt x="3755253" y="3209359"/>
                  </a:lnTo>
                  <a:lnTo>
                    <a:pt x="3793235" y="3186416"/>
                  </a:lnTo>
                  <a:lnTo>
                    <a:pt x="3829121" y="3160557"/>
                  </a:lnTo>
                  <a:lnTo>
                    <a:pt x="3862746" y="3131946"/>
                  </a:lnTo>
                  <a:lnTo>
                    <a:pt x="3893946" y="3100746"/>
                  </a:lnTo>
                  <a:lnTo>
                    <a:pt x="3922557" y="3067121"/>
                  </a:lnTo>
                  <a:lnTo>
                    <a:pt x="3948416" y="3031235"/>
                  </a:lnTo>
                  <a:lnTo>
                    <a:pt x="3971359" y="2993253"/>
                  </a:lnTo>
                  <a:lnTo>
                    <a:pt x="3991222" y="2953337"/>
                  </a:lnTo>
                  <a:lnTo>
                    <a:pt x="4007841" y="2911653"/>
                  </a:lnTo>
                  <a:lnTo>
                    <a:pt x="4021052" y="2868363"/>
                  </a:lnTo>
                  <a:lnTo>
                    <a:pt x="4030691" y="2823631"/>
                  </a:lnTo>
                  <a:lnTo>
                    <a:pt x="4036595" y="2777622"/>
                  </a:lnTo>
                  <a:lnTo>
                    <a:pt x="4038600" y="2730500"/>
                  </a:lnTo>
                  <a:lnTo>
                    <a:pt x="4038600" y="546100"/>
                  </a:lnTo>
                  <a:lnTo>
                    <a:pt x="4036595" y="498977"/>
                  </a:lnTo>
                  <a:lnTo>
                    <a:pt x="4030691" y="452968"/>
                  </a:lnTo>
                  <a:lnTo>
                    <a:pt x="4021052" y="408236"/>
                  </a:lnTo>
                  <a:lnTo>
                    <a:pt x="4007841" y="364946"/>
                  </a:lnTo>
                  <a:lnTo>
                    <a:pt x="3991222" y="323262"/>
                  </a:lnTo>
                  <a:lnTo>
                    <a:pt x="3971359" y="283346"/>
                  </a:lnTo>
                  <a:lnTo>
                    <a:pt x="3948416" y="245364"/>
                  </a:lnTo>
                  <a:lnTo>
                    <a:pt x="3922557" y="209478"/>
                  </a:lnTo>
                  <a:lnTo>
                    <a:pt x="3893946" y="175853"/>
                  </a:lnTo>
                  <a:lnTo>
                    <a:pt x="3862746" y="144653"/>
                  </a:lnTo>
                  <a:lnTo>
                    <a:pt x="3829121" y="116042"/>
                  </a:lnTo>
                  <a:lnTo>
                    <a:pt x="3793235" y="90183"/>
                  </a:lnTo>
                  <a:lnTo>
                    <a:pt x="3755253" y="67240"/>
                  </a:lnTo>
                  <a:lnTo>
                    <a:pt x="3715337" y="47377"/>
                  </a:lnTo>
                  <a:lnTo>
                    <a:pt x="3673653" y="30758"/>
                  </a:lnTo>
                  <a:lnTo>
                    <a:pt x="3630363" y="17547"/>
                  </a:lnTo>
                  <a:lnTo>
                    <a:pt x="3585631" y="7908"/>
                  </a:lnTo>
                  <a:lnTo>
                    <a:pt x="3539622" y="2004"/>
                  </a:lnTo>
                  <a:lnTo>
                    <a:pt x="3492500" y="0"/>
                  </a:lnTo>
                  <a:close/>
                </a:path>
              </a:pathLst>
            </a:custGeom>
            <a:solidFill>
              <a:srgbClr val="FDC3AD"/>
            </a:solidFill>
          </p:spPr>
          <p:txBody>
            <a:bodyPr wrap="square" lIns="0" tIns="0" rIns="0" bIns="0" rtlCol="0"/>
            <a:lstStyle/>
            <a:p>
              <a:endParaRPr dirty="0"/>
            </a:p>
          </p:txBody>
        </p:sp>
        <p:sp>
          <p:nvSpPr>
            <p:cNvPr id="29" name="object 29"/>
            <p:cNvSpPr/>
            <p:nvPr/>
          </p:nvSpPr>
          <p:spPr>
            <a:xfrm>
              <a:off x="2362961" y="2286761"/>
              <a:ext cx="4038600" cy="3276600"/>
            </a:xfrm>
            <a:custGeom>
              <a:avLst/>
              <a:gdLst/>
              <a:ahLst/>
              <a:cxnLst/>
              <a:rect l="l" t="t" r="r" b="b"/>
              <a:pathLst>
                <a:path w="4038600" h="3276600">
                  <a:moveTo>
                    <a:pt x="0" y="546100"/>
                  </a:moveTo>
                  <a:lnTo>
                    <a:pt x="2004" y="498977"/>
                  </a:lnTo>
                  <a:lnTo>
                    <a:pt x="7908" y="452968"/>
                  </a:lnTo>
                  <a:lnTo>
                    <a:pt x="17547" y="408236"/>
                  </a:lnTo>
                  <a:lnTo>
                    <a:pt x="30758" y="364946"/>
                  </a:lnTo>
                  <a:lnTo>
                    <a:pt x="47377" y="323262"/>
                  </a:lnTo>
                  <a:lnTo>
                    <a:pt x="67240" y="283346"/>
                  </a:lnTo>
                  <a:lnTo>
                    <a:pt x="90183" y="245364"/>
                  </a:lnTo>
                  <a:lnTo>
                    <a:pt x="116042" y="209478"/>
                  </a:lnTo>
                  <a:lnTo>
                    <a:pt x="144653" y="175853"/>
                  </a:lnTo>
                  <a:lnTo>
                    <a:pt x="175853" y="144653"/>
                  </a:lnTo>
                  <a:lnTo>
                    <a:pt x="209478" y="116042"/>
                  </a:lnTo>
                  <a:lnTo>
                    <a:pt x="245364" y="90183"/>
                  </a:lnTo>
                  <a:lnTo>
                    <a:pt x="283346" y="67240"/>
                  </a:lnTo>
                  <a:lnTo>
                    <a:pt x="323262" y="47377"/>
                  </a:lnTo>
                  <a:lnTo>
                    <a:pt x="364946" y="30758"/>
                  </a:lnTo>
                  <a:lnTo>
                    <a:pt x="408236" y="17547"/>
                  </a:lnTo>
                  <a:lnTo>
                    <a:pt x="452968" y="7908"/>
                  </a:lnTo>
                  <a:lnTo>
                    <a:pt x="498977" y="2004"/>
                  </a:lnTo>
                  <a:lnTo>
                    <a:pt x="546100" y="0"/>
                  </a:lnTo>
                  <a:lnTo>
                    <a:pt x="3492500" y="0"/>
                  </a:lnTo>
                  <a:lnTo>
                    <a:pt x="3539622" y="2004"/>
                  </a:lnTo>
                  <a:lnTo>
                    <a:pt x="3585631" y="7908"/>
                  </a:lnTo>
                  <a:lnTo>
                    <a:pt x="3630363" y="17547"/>
                  </a:lnTo>
                  <a:lnTo>
                    <a:pt x="3673653" y="30758"/>
                  </a:lnTo>
                  <a:lnTo>
                    <a:pt x="3715337" y="47377"/>
                  </a:lnTo>
                  <a:lnTo>
                    <a:pt x="3755253" y="67240"/>
                  </a:lnTo>
                  <a:lnTo>
                    <a:pt x="3793235" y="90183"/>
                  </a:lnTo>
                  <a:lnTo>
                    <a:pt x="3829121" y="116042"/>
                  </a:lnTo>
                  <a:lnTo>
                    <a:pt x="3862746" y="144653"/>
                  </a:lnTo>
                  <a:lnTo>
                    <a:pt x="3893946" y="175853"/>
                  </a:lnTo>
                  <a:lnTo>
                    <a:pt x="3922557" y="209478"/>
                  </a:lnTo>
                  <a:lnTo>
                    <a:pt x="3948416" y="245364"/>
                  </a:lnTo>
                  <a:lnTo>
                    <a:pt x="3971359" y="283346"/>
                  </a:lnTo>
                  <a:lnTo>
                    <a:pt x="3991222" y="323262"/>
                  </a:lnTo>
                  <a:lnTo>
                    <a:pt x="4007841" y="364946"/>
                  </a:lnTo>
                  <a:lnTo>
                    <a:pt x="4021052" y="408236"/>
                  </a:lnTo>
                  <a:lnTo>
                    <a:pt x="4030691" y="452968"/>
                  </a:lnTo>
                  <a:lnTo>
                    <a:pt x="4036595" y="498977"/>
                  </a:lnTo>
                  <a:lnTo>
                    <a:pt x="4038600" y="546100"/>
                  </a:lnTo>
                  <a:lnTo>
                    <a:pt x="4038600" y="2730500"/>
                  </a:lnTo>
                  <a:lnTo>
                    <a:pt x="4036595" y="2777622"/>
                  </a:lnTo>
                  <a:lnTo>
                    <a:pt x="4030691" y="2823631"/>
                  </a:lnTo>
                  <a:lnTo>
                    <a:pt x="4021052" y="2868363"/>
                  </a:lnTo>
                  <a:lnTo>
                    <a:pt x="4007841" y="2911653"/>
                  </a:lnTo>
                  <a:lnTo>
                    <a:pt x="3991222" y="2953337"/>
                  </a:lnTo>
                  <a:lnTo>
                    <a:pt x="3971359" y="2993253"/>
                  </a:lnTo>
                  <a:lnTo>
                    <a:pt x="3948416" y="3031235"/>
                  </a:lnTo>
                  <a:lnTo>
                    <a:pt x="3922557" y="3067121"/>
                  </a:lnTo>
                  <a:lnTo>
                    <a:pt x="3893946" y="3100746"/>
                  </a:lnTo>
                  <a:lnTo>
                    <a:pt x="3862746" y="3131946"/>
                  </a:lnTo>
                  <a:lnTo>
                    <a:pt x="3829121" y="3160557"/>
                  </a:lnTo>
                  <a:lnTo>
                    <a:pt x="3793235" y="3186416"/>
                  </a:lnTo>
                  <a:lnTo>
                    <a:pt x="3755253" y="3209359"/>
                  </a:lnTo>
                  <a:lnTo>
                    <a:pt x="3715337" y="3229222"/>
                  </a:lnTo>
                  <a:lnTo>
                    <a:pt x="3673653" y="3245841"/>
                  </a:lnTo>
                  <a:lnTo>
                    <a:pt x="3630363" y="3259052"/>
                  </a:lnTo>
                  <a:lnTo>
                    <a:pt x="3585631" y="3268691"/>
                  </a:lnTo>
                  <a:lnTo>
                    <a:pt x="3539622" y="3274595"/>
                  </a:lnTo>
                  <a:lnTo>
                    <a:pt x="3492500" y="3276600"/>
                  </a:lnTo>
                  <a:lnTo>
                    <a:pt x="546100" y="3276600"/>
                  </a:lnTo>
                  <a:lnTo>
                    <a:pt x="498977" y="3274595"/>
                  </a:lnTo>
                  <a:lnTo>
                    <a:pt x="452968" y="3268691"/>
                  </a:lnTo>
                  <a:lnTo>
                    <a:pt x="408236" y="3259052"/>
                  </a:lnTo>
                  <a:lnTo>
                    <a:pt x="364946" y="3245841"/>
                  </a:lnTo>
                  <a:lnTo>
                    <a:pt x="323262" y="3229222"/>
                  </a:lnTo>
                  <a:lnTo>
                    <a:pt x="283346" y="3209359"/>
                  </a:lnTo>
                  <a:lnTo>
                    <a:pt x="245364" y="3186416"/>
                  </a:lnTo>
                  <a:lnTo>
                    <a:pt x="209478" y="3160557"/>
                  </a:lnTo>
                  <a:lnTo>
                    <a:pt x="175853" y="3131946"/>
                  </a:lnTo>
                  <a:lnTo>
                    <a:pt x="144653" y="3100746"/>
                  </a:lnTo>
                  <a:lnTo>
                    <a:pt x="116042" y="3067121"/>
                  </a:lnTo>
                  <a:lnTo>
                    <a:pt x="90183" y="3031235"/>
                  </a:lnTo>
                  <a:lnTo>
                    <a:pt x="67240" y="2993253"/>
                  </a:lnTo>
                  <a:lnTo>
                    <a:pt x="47377" y="2953337"/>
                  </a:lnTo>
                  <a:lnTo>
                    <a:pt x="30758" y="2911653"/>
                  </a:lnTo>
                  <a:lnTo>
                    <a:pt x="17547" y="2868363"/>
                  </a:lnTo>
                  <a:lnTo>
                    <a:pt x="7908" y="2823631"/>
                  </a:lnTo>
                  <a:lnTo>
                    <a:pt x="2004" y="2777622"/>
                  </a:lnTo>
                  <a:lnTo>
                    <a:pt x="0" y="2730500"/>
                  </a:lnTo>
                  <a:lnTo>
                    <a:pt x="0" y="546100"/>
                  </a:lnTo>
                  <a:close/>
                </a:path>
              </a:pathLst>
            </a:custGeom>
            <a:ln w="25908">
              <a:solidFill>
                <a:srgbClr val="FFFFFF"/>
              </a:solidFill>
            </a:ln>
          </p:spPr>
          <p:txBody>
            <a:bodyPr wrap="square" lIns="0" tIns="0" rIns="0" bIns="0" rtlCol="0"/>
            <a:lstStyle/>
            <a:p>
              <a:endParaRPr dirty="0"/>
            </a:p>
          </p:txBody>
        </p:sp>
      </p:grpSp>
      <p:sp>
        <p:nvSpPr>
          <p:cNvPr id="30" name="object 30"/>
          <p:cNvSpPr txBox="1"/>
          <p:nvPr/>
        </p:nvSpPr>
        <p:spPr>
          <a:xfrm>
            <a:off x="2616455" y="1669123"/>
            <a:ext cx="3385185" cy="3235116"/>
          </a:xfrm>
          <a:prstGeom prst="rect">
            <a:avLst/>
          </a:prstGeom>
        </p:spPr>
        <p:txBody>
          <a:bodyPr vert="horz" wrap="square" lIns="0" tIns="137795" rIns="0" bIns="0" rtlCol="0">
            <a:spAutoFit/>
          </a:bodyPr>
          <a:lstStyle/>
          <a:p>
            <a:pPr marL="944244">
              <a:lnSpc>
                <a:spcPct val="100000"/>
              </a:lnSpc>
              <a:spcBef>
                <a:spcPts val="1085"/>
              </a:spcBef>
            </a:pPr>
            <a:r>
              <a:rPr sz="2800" u="heavy" dirty="0">
                <a:uFill>
                  <a:solidFill>
                    <a:srgbClr val="000000"/>
                  </a:solidFill>
                </a:uFill>
                <a:latin typeface="Arial"/>
                <a:cs typeface="Arial"/>
              </a:rPr>
              <a:t>It </a:t>
            </a:r>
            <a:r>
              <a:rPr sz="2800" u="heavy" spc="-5" dirty="0">
                <a:uFill>
                  <a:solidFill>
                    <a:srgbClr val="000000"/>
                  </a:solidFill>
                </a:uFill>
                <a:latin typeface="Arial"/>
                <a:cs typeface="Arial"/>
              </a:rPr>
              <a:t>is done</a:t>
            </a:r>
            <a:r>
              <a:rPr sz="2800" u="heavy" spc="-15" dirty="0">
                <a:uFill>
                  <a:solidFill>
                    <a:srgbClr val="000000"/>
                  </a:solidFill>
                </a:uFill>
                <a:latin typeface="Arial"/>
                <a:cs typeface="Arial"/>
              </a:rPr>
              <a:t> </a:t>
            </a:r>
            <a:r>
              <a:rPr sz="2800" u="heavy" dirty="0">
                <a:uFill>
                  <a:solidFill>
                    <a:srgbClr val="000000"/>
                  </a:solidFill>
                </a:uFill>
                <a:latin typeface="Arial"/>
                <a:cs typeface="Arial"/>
              </a:rPr>
              <a:t>:</a:t>
            </a:r>
            <a:endParaRPr sz="2800" dirty="0">
              <a:latin typeface="Arial"/>
              <a:cs typeface="Arial"/>
            </a:endParaRPr>
          </a:p>
          <a:p>
            <a:pPr marL="12700" marR="291465">
              <a:lnSpc>
                <a:spcPts val="2280"/>
              </a:lnSpc>
              <a:spcBef>
                <a:spcPts val="1145"/>
              </a:spcBef>
            </a:pPr>
            <a:r>
              <a:rPr sz="2200" spc="-5" dirty="0">
                <a:latin typeface="Arial"/>
                <a:cs typeface="Arial"/>
              </a:rPr>
              <a:t>when very large group of  population is</a:t>
            </a:r>
            <a:r>
              <a:rPr sz="2200" spc="-15" dirty="0">
                <a:latin typeface="Arial"/>
                <a:cs typeface="Arial"/>
              </a:rPr>
              <a:t> </a:t>
            </a:r>
            <a:r>
              <a:rPr sz="2200" spc="-5" dirty="0">
                <a:latin typeface="Arial"/>
                <a:cs typeface="Arial"/>
              </a:rPr>
              <a:t>required.</a:t>
            </a:r>
            <a:endParaRPr sz="2200" dirty="0">
              <a:latin typeface="Arial"/>
              <a:cs typeface="Arial"/>
            </a:endParaRPr>
          </a:p>
          <a:p>
            <a:pPr marL="12700" marR="199390">
              <a:lnSpc>
                <a:spcPct val="86200"/>
              </a:lnSpc>
              <a:spcBef>
                <a:spcPts val="880"/>
              </a:spcBef>
            </a:pPr>
            <a:r>
              <a:rPr sz="2200" spc="-5" dirty="0">
                <a:latin typeface="Arial"/>
                <a:cs typeface="Arial"/>
              </a:rPr>
              <a:t>When Personal contact</a:t>
            </a:r>
            <a:r>
              <a:rPr sz="2200" spc="-35" dirty="0">
                <a:latin typeface="Arial"/>
                <a:cs typeface="Arial"/>
              </a:rPr>
              <a:t> </a:t>
            </a:r>
            <a:r>
              <a:rPr sz="2200" spc="-5" dirty="0">
                <a:latin typeface="Arial"/>
                <a:cs typeface="Arial"/>
              </a:rPr>
              <a:t>is  not possible for the  </a:t>
            </a:r>
            <a:r>
              <a:rPr sz="2200" dirty="0">
                <a:latin typeface="Arial"/>
                <a:cs typeface="Arial"/>
              </a:rPr>
              <a:t>researcher </a:t>
            </a:r>
            <a:r>
              <a:rPr sz="2200" spc="-5" dirty="0">
                <a:latin typeface="Arial"/>
                <a:cs typeface="Arial"/>
              </a:rPr>
              <a:t>to </a:t>
            </a:r>
            <a:r>
              <a:rPr sz="2200" dirty="0">
                <a:latin typeface="Arial"/>
                <a:cs typeface="Arial"/>
              </a:rPr>
              <a:t>collect </a:t>
            </a:r>
            <a:r>
              <a:rPr sz="2200" spc="-5" dirty="0">
                <a:latin typeface="Arial"/>
                <a:cs typeface="Arial"/>
              </a:rPr>
              <a:t>the  data.</a:t>
            </a:r>
            <a:endParaRPr sz="2200" dirty="0">
              <a:latin typeface="Arial"/>
              <a:cs typeface="Arial"/>
            </a:endParaRPr>
          </a:p>
          <a:p>
            <a:pPr marL="12700" marR="5080">
              <a:lnSpc>
                <a:spcPts val="2080"/>
              </a:lnSpc>
              <a:spcBef>
                <a:spcPts val="880"/>
              </a:spcBef>
            </a:pPr>
            <a:r>
              <a:rPr sz="2000" b="1" dirty="0">
                <a:latin typeface="Arial"/>
                <a:cs typeface="Arial"/>
              </a:rPr>
              <a:t>e.g: Institutional </a:t>
            </a:r>
            <a:r>
              <a:rPr sz="2000" b="1" spc="-30" dirty="0">
                <a:latin typeface="Arial"/>
                <a:cs typeface="Arial"/>
              </a:rPr>
              <a:t>survey,  </a:t>
            </a:r>
            <a:r>
              <a:rPr sz="2000" b="1" dirty="0">
                <a:latin typeface="Arial"/>
                <a:cs typeface="Arial"/>
              </a:rPr>
              <a:t>organizational research</a:t>
            </a:r>
            <a:r>
              <a:rPr sz="2000" b="1" spc="-114" dirty="0">
                <a:latin typeface="Arial"/>
                <a:cs typeface="Arial"/>
              </a:rPr>
              <a:t> </a:t>
            </a:r>
            <a:r>
              <a:rPr sz="2000" b="1" dirty="0">
                <a:latin typeface="Arial"/>
                <a:cs typeface="Arial"/>
              </a:rPr>
              <a:t>etc.</a:t>
            </a:r>
            <a:endParaRPr sz="2000" dirty="0">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1" y="231838"/>
            <a:ext cx="6791325" cy="627736"/>
          </a:xfrm>
          <a:prstGeom prst="rect">
            <a:avLst/>
          </a:prstGeom>
        </p:spPr>
        <p:txBody>
          <a:bodyPr vert="horz" wrap="square" lIns="0" tIns="12065" rIns="0" bIns="0" rtlCol="0">
            <a:spAutoFit/>
          </a:bodyPr>
          <a:lstStyle/>
          <a:p>
            <a:pPr marL="12700">
              <a:lnSpc>
                <a:spcPct val="100000"/>
              </a:lnSpc>
              <a:spcBef>
                <a:spcPts val="95"/>
              </a:spcBef>
            </a:pPr>
            <a:r>
              <a:rPr sz="4000" spc="-10" smtClean="0"/>
              <a:t>S</a:t>
            </a:r>
            <a:r>
              <a:rPr spc="-10" smtClean="0"/>
              <a:t>ECONDARY </a:t>
            </a:r>
            <a:r>
              <a:rPr spc="-120" dirty="0"/>
              <a:t>DATA</a:t>
            </a:r>
            <a:r>
              <a:rPr spc="180" dirty="0"/>
              <a:t> </a:t>
            </a:r>
            <a:r>
              <a:rPr dirty="0"/>
              <a:t>COLLECTION</a:t>
            </a:r>
            <a:r>
              <a:rPr sz="4000" b="0" dirty="0">
                <a:latin typeface="Arial"/>
                <a:cs typeface="Arial"/>
              </a:rPr>
              <a:t>:</a:t>
            </a:r>
            <a:endParaRPr sz="4000" dirty="0">
              <a:latin typeface="Arial"/>
              <a:cs typeface="Arial"/>
            </a:endParaRPr>
          </a:p>
        </p:txBody>
      </p:sp>
      <p:grpSp>
        <p:nvGrpSpPr>
          <p:cNvPr id="3" name="object 3"/>
          <p:cNvGrpSpPr/>
          <p:nvPr/>
        </p:nvGrpSpPr>
        <p:grpSpPr>
          <a:xfrm>
            <a:off x="428596" y="1000108"/>
            <a:ext cx="2570480" cy="1159193"/>
            <a:chOff x="416802" y="996696"/>
            <a:chExt cx="2570480" cy="1545590"/>
          </a:xfrm>
        </p:grpSpPr>
        <p:sp>
          <p:nvSpPr>
            <p:cNvPr id="4" name="object 4"/>
            <p:cNvSpPr/>
            <p:nvPr/>
          </p:nvSpPr>
          <p:spPr>
            <a:xfrm>
              <a:off x="416802" y="1203273"/>
              <a:ext cx="2570237" cy="1338758"/>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739140" y="996696"/>
              <a:ext cx="2031492" cy="1502664"/>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457200" y="1219200"/>
              <a:ext cx="2470404" cy="1239012"/>
            </a:xfrm>
            <a:prstGeom prst="rect">
              <a:avLst/>
            </a:prstGeom>
            <a:blipFill>
              <a:blip r:embed="rId4" cstate="print"/>
              <a:stretch>
                <a:fillRect/>
              </a:stretch>
            </a:blipFill>
          </p:spPr>
          <p:txBody>
            <a:bodyPr wrap="square" lIns="0" tIns="0" rIns="0" bIns="0" rtlCol="0"/>
            <a:lstStyle/>
            <a:p>
              <a:pPr algn="ctr"/>
              <a:r>
                <a:rPr lang="en-US" sz="2000" b="1" dirty="0" smtClean="0"/>
                <a:t>Government publications</a:t>
              </a:r>
              <a:endParaRPr sz="2000" b="1" dirty="0"/>
            </a:p>
          </p:txBody>
        </p:sp>
        <p:sp>
          <p:nvSpPr>
            <p:cNvPr id="7" name="object 7"/>
            <p:cNvSpPr/>
            <p:nvPr/>
          </p:nvSpPr>
          <p:spPr>
            <a:xfrm>
              <a:off x="457200" y="1219200"/>
              <a:ext cx="2470785" cy="1239520"/>
            </a:xfrm>
            <a:custGeom>
              <a:avLst/>
              <a:gdLst/>
              <a:ahLst/>
              <a:cxnLst/>
              <a:rect l="l" t="t" r="r" b="b"/>
              <a:pathLst>
                <a:path w="2470785" h="1239520">
                  <a:moveTo>
                    <a:pt x="0" y="1239012"/>
                  </a:moveTo>
                  <a:lnTo>
                    <a:pt x="0" y="206501"/>
                  </a:lnTo>
                  <a:lnTo>
                    <a:pt x="5453" y="159153"/>
                  </a:lnTo>
                  <a:lnTo>
                    <a:pt x="20989" y="115688"/>
                  </a:lnTo>
                  <a:lnTo>
                    <a:pt x="45366" y="77346"/>
                  </a:lnTo>
                  <a:lnTo>
                    <a:pt x="77346" y="45366"/>
                  </a:lnTo>
                  <a:lnTo>
                    <a:pt x="115688" y="20989"/>
                  </a:lnTo>
                  <a:lnTo>
                    <a:pt x="159153" y="5453"/>
                  </a:lnTo>
                  <a:lnTo>
                    <a:pt x="206501" y="0"/>
                  </a:lnTo>
                  <a:lnTo>
                    <a:pt x="2470404" y="0"/>
                  </a:lnTo>
                  <a:lnTo>
                    <a:pt x="2470404" y="1239012"/>
                  </a:lnTo>
                  <a:lnTo>
                    <a:pt x="0" y="1239012"/>
                  </a:lnTo>
                  <a:close/>
                </a:path>
              </a:pathLst>
            </a:custGeom>
            <a:ln w="12192">
              <a:solidFill>
                <a:srgbClr val="B90C00"/>
              </a:solidFill>
            </a:ln>
          </p:spPr>
          <p:txBody>
            <a:bodyPr wrap="square" lIns="0" tIns="0" rIns="0" bIns="0" rtlCol="0"/>
            <a:lstStyle/>
            <a:p>
              <a:endParaRPr dirty="0"/>
            </a:p>
          </p:txBody>
        </p:sp>
      </p:grpSp>
      <p:grpSp>
        <p:nvGrpSpPr>
          <p:cNvPr id="31" name="object 3"/>
          <p:cNvGrpSpPr/>
          <p:nvPr/>
        </p:nvGrpSpPr>
        <p:grpSpPr>
          <a:xfrm>
            <a:off x="5214942" y="928670"/>
            <a:ext cx="2570480" cy="1159193"/>
            <a:chOff x="416802" y="996696"/>
            <a:chExt cx="2570480" cy="1545590"/>
          </a:xfrm>
        </p:grpSpPr>
        <p:sp>
          <p:nvSpPr>
            <p:cNvPr id="32" name="object 4"/>
            <p:cNvSpPr/>
            <p:nvPr/>
          </p:nvSpPr>
          <p:spPr>
            <a:xfrm>
              <a:off x="416802" y="1203273"/>
              <a:ext cx="2570237" cy="1338758"/>
            </a:xfrm>
            <a:prstGeom prst="rect">
              <a:avLst/>
            </a:prstGeom>
            <a:blipFill>
              <a:blip r:embed="rId2" cstate="print"/>
              <a:stretch>
                <a:fillRect/>
              </a:stretch>
            </a:blipFill>
          </p:spPr>
          <p:txBody>
            <a:bodyPr wrap="square" lIns="0" tIns="0" rIns="0" bIns="0" rtlCol="0"/>
            <a:lstStyle/>
            <a:p>
              <a:endParaRPr dirty="0"/>
            </a:p>
          </p:txBody>
        </p:sp>
        <p:sp>
          <p:nvSpPr>
            <p:cNvPr id="33" name="object 5"/>
            <p:cNvSpPr/>
            <p:nvPr/>
          </p:nvSpPr>
          <p:spPr>
            <a:xfrm>
              <a:off x="739140" y="996696"/>
              <a:ext cx="2031492" cy="1502664"/>
            </a:xfrm>
            <a:prstGeom prst="rect">
              <a:avLst/>
            </a:prstGeom>
            <a:blipFill>
              <a:blip r:embed="rId3" cstate="print"/>
              <a:stretch>
                <a:fillRect/>
              </a:stretch>
            </a:blipFill>
          </p:spPr>
          <p:txBody>
            <a:bodyPr wrap="square" lIns="0" tIns="0" rIns="0" bIns="0" rtlCol="0"/>
            <a:lstStyle/>
            <a:p>
              <a:endParaRPr dirty="0"/>
            </a:p>
          </p:txBody>
        </p:sp>
        <p:sp>
          <p:nvSpPr>
            <p:cNvPr id="34" name="object 6"/>
            <p:cNvSpPr/>
            <p:nvPr/>
          </p:nvSpPr>
          <p:spPr>
            <a:xfrm>
              <a:off x="457200" y="1219200"/>
              <a:ext cx="2470404" cy="1239012"/>
            </a:xfrm>
            <a:prstGeom prst="rect">
              <a:avLst/>
            </a:prstGeom>
            <a:blipFill>
              <a:blip r:embed="rId4" cstate="print"/>
              <a:stretch>
                <a:fillRect/>
              </a:stretch>
            </a:blipFill>
          </p:spPr>
          <p:txBody>
            <a:bodyPr wrap="square" lIns="0" tIns="0" rIns="0" bIns="0" rtlCol="0"/>
            <a:lstStyle/>
            <a:p>
              <a:pPr algn="ctr"/>
              <a:endParaRPr lang="en-US" sz="2000" b="1" dirty="0" smtClean="0"/>
            </a:p>
            <a:p>
              <a:pPr algn="ctr"/>
              <a:r>
                <a:rPr lang="en-US" sz="2000" b="1" dirty="0" smtClean="0"/>
                <a:t>Public records</a:t>
              </a:r>
              <a:endParaRPr sz="2000" b="1" dirty="0"/>
            </a:p>
          </p:txBody>
        </p:sp>
        <p:sp>
          <p:nvSpPr>
            <p:cNvPr id="35" name="object 7"/>
            <p:cNvSpPr/>
            <p:nvPr/>
          </p:nvSpPr>
          <p:spPr>
            <a:xfrm>
              <a:off x="457200" y="1219200"/>
              <a:ext cx="2470785" cy="1239520"/>
            </a:xfrm>
            <a:custGeom>
              <a:avLst/>
              <a:gdLst/>
              <a:ahLst/>
              <a:cxnLst/>
              <a:rect l="l" t="t" r="r" b="b"/>
              <a:pathLst>
                <a:path w="2470785" h="1239520">
                  <a:moveTo>
                    <a:pt x="0" y="1239012"/>
                  </a:moveTo>
                  <a:lnTo>
                    <a:pt x="0" y="206501"/>
                  </a:lnTo>
                  <a:lnTo>
                    <a:pt x="5453" y="159153"/>
                  </a:lnTo>
                  <a:lnTo>
                    <a:pt x="20989" y="115688"/>
                  </a:lnTo>
                  <a:lnTo>
                    <a:pt x="45366" y="77346"/>
                  </a:lnTo>
                  <a:lnTo>
                    <a:pt x="77346" y="45366"/>
                  </a:lnTo>
                  <a:lnTo>
                    <a:pt x="115688" y="20989"/>
                  </a:lnTo>
                  <a:lnTo>
                    <a:pt x="159153" y="5453"/>
                  </a:lnTo>
                  <a:lnTo>
                    <a:pt x="206501" y="0"/>
                  </a:lnTo>
                  <a:lnTo>
                    <a:pt x="2470404" y="0"/>
                  </a:lnTo>
                  <a:lnTo>
                    <a:pt x="2470404" y="1239012"/>
                  </a:lnTo>
                  <a:lnTo>
                    <a:pt x="0" y="1239012"/>
                  </a:lnTo>
                  <a:close/>
                </a:path>
              </a:pathLst>
            </a:custGeom>
            <a:ln w="12192">
              <a:solidFill>
                <a:srgbClr val="B90C00"/>
              </a:solidFill>
            </a:ln>
          </p:spPr>
          <p:txBody>
            <a:bodyPr wrap="square" lIns="0" tIns="0" rIns="0" bIns="0" rtlCol="0"/>
            <a:lstStyle/>
            <a:p>
              <a:endParaRPr dirty="0"/>
            </a:p>
          </p:txBody>
        </p:sp>
      </p:grpSp>
      <p:grpSp>
        <p:nvGrpSpPr>
          <p:cNvPr id="36" name="object 3"/>
          <p:cNvGrpSpPr/>
          <p:nvPr/>
        </p:nvGrpSpPr>
        <p:grpSpPr>
          <a:xfrm>
            <a:off x="428596" y="2500306"/>
            <a:ext cx="2570480" cy="1159193"/>
            <a:chOff x="416802" y="996696"/>
            <a:chExt cx="2570480" cy="1545590"/>
          </a:xfrm>
        </p:grpSpPr>
        <p:sp>
          <p:nvSpPr>
            <p:cNvPr id="37" name="object 4"/>
            <p:cNvSpPr/>
            <p:nvPr/>
          </p:nvSpPr>
          <p:spPr>
            <a:xfrm>
              <a:off x="416802" y="1203273"/>
              <a:ext cx="2570237" cy="1338758"/>
            </a:xfrm>
            <a:prstGeom prst="rect">
              <a:avLst/>
            </a:prstGeom>
            <a:blipFill>
              <a:blip r:embed="rId2" cstate="print"/>
              <a:stretch>
                <a:fillRect/>
              </a:stretch>
            </a:blipFill>
          </p:spPr>
          <p:txBody>
            <a:bodyPr wrap="square" lIns="0" tIns="0" rIns="0" bIns="0" rtlCol="0"/>
            <a:lstStyle/>
            <a:p>
              <a:endParaRPr dirty="0"/>
            </a:p>
          </p:txBody>
        </p:sp>
        <p:sp>
          <p:nvSpPr>
            <p:cNvPr id="38" name="object 5"/>
            <p:cNvSpPr/>
            <p:nvPr/>
          </p:nvSpPr>
          <p:spPr>
            <a:xfrm>
              <a:off x="739140" y="996696"/>
              <a:ext cx="2031492" cy="1502664"/>
            </a:xfrm>
            <a:prstGeom prst="rect">
              <a:avLst/>
            </a:prstGeom>
            <a:blipFill>
              <a:blip r:embed="rId3" cstate="print"/>
              <a:stretch>
                <a:fillRect/>
              </a:stretch>
            </a:blipFill>
          </p:spPr>
          <p:txBody>
            <a:bodyPr wrap="square" lIns="0" tIns="0" rIns="0" bIns="0" rtlCol="0"/>
            <a:lstStyle/>
            <a:p>
              <a:endParaRPr dirty="0"/>
            </a:p>
          </p:txBody>
        </p:sp>
        <p:sp>
          <p:nvSpPr>
            <p:cNvPr id="39" name="object 6"/>
            <p:cNvSpPr/>
            <p:nvPr/>
          </p:nvSpPr>
          <p:spPr>
            <a:xfrm>
              <a:off x="457200" y="1219200"/>
              <a:ext cx="2470404" cy="1239012"/>
            </a:xfrm>
            <a:prstGeom prst="rect">
              <a:avLst/>
            </a:prstGeom>
            <a:blipFill>
              <a:blip r:embed="rId4" cstate="print"/>
              <a:stretch>
                <a:fillRect/>
              </a:stretch>
            </a:blipFill>
          </p:spPr>
          <p:txBody>
            <a:bodyPr wrap="square" lIns="0" tIns="0" rIns="0" bIns="0" rtlCol="0"/>
            <a:lstStyle/>
            <a:p>
              <a:pPr algn="ctr"/>
              <a:endParaRPr lang="en-US" sz="2000" b="1" dirty="0" smtClean="0"/>
            </a:p>
            <a:p>
              <a:pPr algn="ctr"/>
              <a:r>
                <a:rPr lang="en-US" sz="2000" b="1" dirty="0" smtClean="0"/>
                <a:t>Historical and statistical documents</a:t>
              </a:r>
              <a:endParaRPr sz="2000" b="1" dirty="0"/>
            </a:p>
          </p:txBody>
        </p:sp>
        <p:sp>
          <p:nvSpPr>
            <p:cNvPr id="40" name="object 7"/>
            <p:cNvSpPr/>
            <p:nvPr/>
          </p:nvSpPr>
          <p:spPr>
            <a:xfrm>
              <a:off x="457200" y="1219200"/>
              <a:ext cx="2470785" cy="1239520"/>
            </a:xfrm>
            <a:custGeom>
              <a:avLst/>
              <a:gdLst/>
              <a:ahLst/>
              <a:cxnLst/>
              <a:rect l="l" t="t" r="r" b="b"/>
              <a:pathLst>
                <a:path w="2470785" h="1239520">
                  <a:moveTo>
                    <a:pt x="0" y="1239012"/>
                  </a:moveTo>
                  <a:lnTo>
                    <a:pt x="0" y="206501"/>
                  </a:lnTo>
                  <a:lnTo>
                    <a:pt x="5453" y="159153"/>
                  </a:lnTo>
                  <a:lnTo>
                    <a:pt x="20989" y="115688"/>
                  </a:lnTo>
                  <a:lnTo>
                    <a:pt x="45366" y="77346"/>
                  </a:lnTo>
                  <a:lnTo>
                    <a:pt x="77346" y="45366"/>
                  </a:lnTo>
                  <a:lnTo>
                    <a:pt x="115688" y="20989"/>
                  </a:lnTo>
                  <a:lnTo>
                    <a:pt x="159153" y="5453"/>
                  </a:lnTo>
                  <a:lnTo>
                    <a:pt x="206501" y="0"/>
                  </a:lnTo>
                  <a:lnTo>
                    <a:pt x="2470404" y="0"/>
                  </a:lnTo>
                  <a:lnTo>
                    <a:pt x="2470404" y="1239012"/>
                  </a:lnTo>
                  <a:lnTo>
                    <a:pt x="0" y="1239012"/>
                  </a:lnTo>
                  <a:close/>
                </a:path>
              </a:pathLst>
            </a:custGeom>
            <a:ln w="12192">
              <a:solidFill>
                <a:srgbClr val="B90C00"/>
              </a:solidFill>
            </a:ln>
          </p:spPr>
          <p:txBody>
            <a:bodyPr wrap="square" lIns="0" tIns="0" rIns="0" bIns="0" rtlCol="0"/>
            <a:lstStyle/>
            <a:p>
              <a:endParaRPr dirty="0"/>
            </a:p>
          </p:txBody>
        </p:sp>
      </p:grpSp>
      <p:grpSp>
        <p:nvGrpSpPr>
          <p:cNvPr id="41" name="object 3"/>
          <p:cNvGrpSpPr/>
          <p:nvPr/>
        </p:nvGrpSpPr>
        <p:grpSpPr>
          <a:xfrm>
            <a:off x="3000364" y="4000504"/>
            <a:ext cx="2570480" cy="1159193"/>
            <a:chOff x="416802" y="996696"/>
            <a:chExt cx="2570480" cy="1545590"/>
          </a:xfrm>
        </p:grpSpPr>
        <p:sp>
          <p:nvSpPr>
            <p:cNvPr id="42" name="object 4"/>
            <p:cNvSpPr/>
            <p:nvPr/>
          </p:nvSpPr>
          <p:spPr>
            <a:xfrm>
              <a:off x="416802" y="1203273"/>
              <a:ext cx="2570237" cy="1338758"/>
            </a:xfrm>
            <a:prstGeom prst="rect">
              <a:avLst/>
            </a:prstGeom>
            <a:blipFill>
              <a:blip r:embed="rId2" cstate="print"/>
              <a:stretch>
                <a:fillRect/>
              </a:stretch>
            </a:blipFill>
          </p:spPr>
          <p:txBody>
            <a:bodyPr wrap="square" lIns="0" tIns="0" rIns="0" bIns="0" rtlCol="0"/>
            <a:lstStyle/>
            <a:p>
              <a:endParaRPr dirty="0"/>
            </a:p>
          </p:txBody>
        </p:sp>
        <p:sp>
          <p:nvSpPr>
            <p:cNvPr id="43" name="object 5"/>
            <p:cNvSpPr/>
            <p:nvPr/>
          </p:nvSpPr>
          <p:spPr>
            <a:xfrm>
              <a:off x="739140" y="996696"/>
              <a:ext cx="2031492" cy="1502664"/>
            </a:xfrm>
            <a:prstGeom prst="rect">
              <a:avLst/>
            </a:prstGeom>
            <a:blipFill>
              <a:blip r:embed="rId3" cstate="print"/>
              <a:stretch>
                <a:fillRect/>
              </a:stretch>
            </a:blipFill>
          </p:spPr>
          <p:txBody>
            <a:bodyPr wrap="square" lIns="0" tIns="0" rIns="0" bIns="0" rtlCol="0"/>
            <a:lstStyle/>
            <a:p>
              <a:endParaRPr dirty="0"/>
            </a:p>
          </p:txBody>
        </p:sp>
        <p:sp>
          <p:nvSpPr>
            <p:cNvPr id="44" name="object 6"/>
            <p:cNvSpPr/>
            <p:nvPr/>
          </p:nvSpPr>
          <p:spPr>
            <a:xfrm>
              <a:off x="457200" y="1219200"/>
              <a:ext cx="2470404" cy="1239012"/>
            </a:xfrm>
            <a:prstGeom prst="rect">
              <a:avLst/>
            </a:prstGeom>
            <a:blipFill>
              <a:blip r:embed="rId4" cstate="print"/>
              <a:stretch>
                <a:fillRect/>
              </a:stretch>
            </a:blipFill>
          </p:spPr>
          <p:txBody>
            <a:bodyPr wrap="square" lIns="0" tIns="0" rIns="0" bIns="0" rtlCol="0"/>
            <a:lstStyle/>
            <a:p>
              <a:pPr algn="ctr"/>
              <a:endParaRPr lang="en-US" sz="2000" b="1" dirty="0" smtClean="0"/>
            </a:p>
            <a:p>
              <a:pPr algn="ctr"/>
              <a:r>
                <a:rPr lang="en-US" sz="2000" b="1" dirty="0" smtClean="0"/>
                <a:t>Unpublished data</a:t>
              </a:r>
              <a:endParaRPr sz="2000" b="1" dirty="0"/>
            </a:p>
          </p:txBody>
        </p:sp>
        <p:sp>
          <p:nvSpPr>
            <p:cNvPr id="45" name="object 7"/>
            <p:cNvSpPr/>
            <p:nvPr/>
          </p:nvSpPr>
          <p:spPr>
            <a:xfrm>
              <a:off x="457200" y="1219200"/>
              <a:ext cx="2470785" cy="1239520"/>
            </a:xfrm>
            <a:custGeom>
              <a:avLst/>
              <a:gdLst/>
              <a:ahLst/>
              <a:cxnLst/>
              <a:rect l="l" t="t" r="r" b="b"/>
              <a:pathLst>
                <a:path w="2470785" h="1239520">
                  <a:moveTo>
                    <a:pt x="0" y="1239012"/>
                  </a:moveTo>
                  <a:lnTo>
                    <a:pt x="0" y="206501"/>
                  </a:lnTo>
                  <a:lnTo>
                    <a:pt x="5453" y="159153"/>
                  </a:lnTo>
                  <a:lnTo>
                    <a:pt x="20989" y="115688"/>
                  </a:lnTo>
                  <a:lnTo>
                    <a:pt x="45366" y="77346"/>
                  </a:lnTo>
                  <a:lnTo>
                    <a:pt x="77346" y="45366"/>
                  </a:lnTo>
                  <a:lnTo>
                    <a:pt x="115688" y="20989"/>
                  </a:lnTo>
                  <a:lnTo>
                    <a:pt x="159153" y="5453"/>
                  </a:lnTo>
                  <a:lnTo>
                    <a:pt x="206501" y="0"/>
                  </a:lnTo>
                  <a:lnTo>
                    <a:pt x="2470404" y="0"/>
                  </a:lnTo>
                  <a:lnTo>
                    <a:pt x="2470404" y="1239012"/>
                  </a:lnTo>
                  <a:lnTo>
                    <a:pt x="0" y="1239012"/>
                  </a:lnTo>
                  <a:close/>
                </a:path>
              </a:pathLst>
            </a:custGeom>
            <a:ln w="12192">
              <a:solidFill>
                <a:srgbClr val="B90C00"/>
              </a:solidFill>
            </a:ln>
          </p:spPr>
          <p:txBody>
            <a:bodyPr wrap="square" lIns="0" tIns="0" rIns="0" bIns="0" rtlCol="0"/>
            <a:lstStyle/>
            <a:p>
              <a:endParaRPr dirty="0"/>
            </a:p>
          </p:txBody>
        </p:sp>
      </p:grpSp>
      <p:grpSp>
        <p:nvGrpSpPr>
          <p:cNvPr id="46" name="object 3"/>
          <p:cNvGrpSpPr/>
          <p:nvPr/>
        </p:nvGrpSpPr>
        <p:grpSpPr>
          <a:xfrm>
            <a:off x="5286380" y="2428868"/>
            <a:ext cx="2570480" cy="1159193"/>
            <a:chOff x="416802" y="996696"/>
            <a:chExt cx="2570480" cy="1545590"/>
          </a:xfrm>
        </p:grpSpPr>
        <p:sp>
          <p:nvSpPr>
            <p:cNvPr id="47" name="object 4"/>
            <p:cNvSpPr/>
            <p:nvPr/>
          </p:nvSpPr>
          <p:spPr>
            <a:xfrm>
              <a:off x="416802" y="1203273"/>
              <a:ext cx="2570237" cy="1338758"/>
            </a:xfrm>
            <a:prstGeom prst="rect">
              <a:avLst/>
            </a:prstGeom>
            <a:blipFill>
              <a:blip r:embed="rId2" cstate="print"/>
              <a:stretch>
                <a:fillRect/>
              </a:stretch>
            </a:blipFill>
          </p:spPr>
          <p:txBody>
            <a:bodyPr wrap="square" lIns="0" tIns="0" rIns="0" bIns="0" rtlCol="0"/>
            <a:lstStyle/>
            <a:p>
              <a:endParaRPr dirty="0"/>
            </a:p>
          </p:txBody>
        </p:sp>
        <p:sp>
          <p:nvSpPr>
            <p:cNvPr id="48" name="object 5"/>
            <p:cNvSpPr/>
            <p:nvPr/>
          </p:nvSpPr>
          <p:spPr>
            <a:xfrm>
              <a:off x="739140" y="996696"/>
              <a:ext cx="2031492" cy="1502664"/>
            </a:xfrm>
            <a:prstGeom prst="rect">
              <a:avLst/>
            </a:prstGeom>
            <a:blipFill>
              <a:blip r:embed="rId3" cstate="print"/>
              <a:stretch>
                <a:fillRect/>
              </a:stretch>
            </a:blipFill>
          </p:spPr>
          <p:txBody>
            <a:bodyPr wrap="square" lIns="0" tIns="0" rIns="0" bIns="0" rtlCol="0"/>
            <a:lstStyle/>
            <a:p>
              <a:endParaRPr dirty="0"/>
            </a:p>
          </p:txBody>
        </p:sp>
        <p:sp>
          <p:nvSpPr>
            <p:cNvPr id="49" name="object 6"/>
            <p:cNvSpPr/>
            <p:nvPr/>
          </p:nvSpPr>
          <p:spPr>
            <a:xfrm>
              <a:off x="457200" y="1219200"/>
              <a:ext cx="2470404" cy="1239012"/>
            </a:xfrm>
            <a:prstGeom prst="rect">
              <a:avLst/>
            </a:prstGeom>
            <a:blipFill>
              <a:blip r:embed="rId4" cstate="print"/>
              <a:stretch>
                <a:fillRect/>
              </a:stretch>
            </a:blipFill>
          </p:spPr>
          <p:txBody>
            <a:bodyPr wrap="square" lIns="0" tIns="0" rIns="0" bIns="0" rtlCol="0"/>
            <a:lstStyle/>
            <a:p>
              <a:endParaRPr lang="en-US" sz="2000" b="1" dirty="0" smtClean="0"/>
            </a:p>
            <a:p>
              <a:r>
                <a:rPr lang="en-US" sz="2000" b="1" dirty="0" smtClean="0"/>
                <a:t>   Business documents</a:t>
              </a:r>
              <a:endParaRPr sz="2000" b="1" dirty="0"/>
            </a:p>
          </p:txBody>
        </p:sp>
        <p:sp>
          <p:nvSpPr>
            <p:cNvPr id="50" name="object 7"/>
            <p:cNvSpPr/>
            <p:nvPr/>
          </p:nvSpPr>
          <p:spPr>
            <a:xfrm>
              <a:off x="457200" y="1219200"/>
              <a:ext cx="2470785" cy="1239520"/>
            </a:xfrm>
            <a:custGeom>
              <a:avLst/>
              <a:gdLst/>
              <a:ahLst/>
              <a:cxnLst/>
              <a:rect l="l" t="t" r="r" b="b"/>
              <a:pathLst>
                <a:path w="2470785" h="1239520">
                  <a:moveTo>
                    <a:pt x="0" y="1239012"/>
                  </a:moveTo>
                  <a:lnTo>
                    <a:pt x="0" y="206501"/>
                  </a:lnTo>
                  <a:lnTo>
                    <a:pt x="5453" y="159153"/>
                  </a:lnTo>
                  <a:lnTo>
                    <a:pt x="20989" y="115688"/>
                  </a:lnTo>
                  <a:lnTo>
                    <a:pt x="45366" y="77346"/>
                  </a:lnTo>
                  <a:lnTo>
                    <a:pt x="77346" y="45366"/>
                  </a:lnTo>
                  <a:lnTo>
                    <a:pt x="115688" y="20989"/>
                  </a:lnTo>
                  <a:lnTo>
                    <a:pt x="159153" y="5453"/>
                  </a:lnTo>
                  <a:lnTo>
                    <a:pt x="206501" y="0"/>
                  </a:lnTo>
                  <a:lnTo>
                    <a:pt x="2470404" y="0"/>
                  </a:lnTo>
                  <a:lnTo>
                    <a:pt x="2470404" y="1239012"/>
                  </a:lnTo>
                  <a:lnTo>
                    <a:pt x="0" y="1239012"/>
                  </a:lnTo>
                  <a:close/>
                </a:path>
              </a:pathLst>
            </a:custGeom>
            <a:ln w="12192">
              <a:solidFill>
                <a:srgbClr val="B90C00"/>
              </a:solidFill>
            </a:ln>
          </p:spPr>
          <p:txBody>
            <a:bodyPr wrap="square" lIns="0" tIns="0" rIns="0" bIns="0" rtlCol="0"/>
            <a:lstStyle/>
            <a:p>
              <a:endParaRPr dirty="0"/>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9741" y="231838"/>
            <a:ext cx="6791325" cy="627736"/>
          </a:xfrm>
          <a:prstGeom prst="rect">
            <a:avLst/>
          </a:prstGeom>
        </p:spPr>
        <p:txBody>
          <a:bodyPr vert="horz" wrap="square" lIns="0" tIns="12065" rIns="0" bIns="0" rtlCol="0">
            <a:spAutoFit/>
          </a:bodyPr>
          <a:lstStyle/>
          <a:p>
            <a:pPr marL="12700">
              <a:lnSpc>
                <a:spcPct val="100000"/>
              </a:lnSpc>
              <a:spcBef>
                <a:spcPts val="95"/>
              </a:spcBef>
            </a:pPr>
            <a:r>
              <a:rPr lang="en-US" sz="4000" spc="-10" dirty="0" smtClean="0"/>
              <a:t>T</a:t>
            </a:r>
            <a:r>
              <a:rPr lang="en-US" dirty="0" smtClean="0"/>
              <a:t>ERTIARY</a:t>
            </a:r>
            <a:r>
              <a:rPr spc="-10" smtClean="0"/>
              <a:t> </a:t>
            </a:r>
            <a:r>
              <a:rPr spc="-120" dirty="0"/>
              <a:t>DATA</a:t>
            </a:r>
            <a:r>
              <a:rPr spc="180" dirty="0"/>
              <a:t> </a:t>
            </a:r>
            <a:r>
              <a:rPr dirty="0"/>
              <a:t>COLLECTION</a:t>
            </a:r>
            <a:r>
              <a:rPr sz="4000" b="0" dirty="0">
                <a:latin typeface="Arial"/>
                <a:cs typeface="Arial"/>
              </a:rPr>
              <a:t>:</a:t>
            </a:r>
            <a:endParaRPr sz="4000" dirty="0">
              <a:latin typeface="Arial"/>
              <a:cs typeface="Arial"/>
            </a:endParaRPr>
          </a:p>
        </p:txBody>
      </p:sp>
      <p:grpSp>
        <p:nvGrpSpPr>
          <p:cNvPr id="3" name="object 3"/>
          <p:cNvGrpSpPr/>
          <p:nvPr/>
        </p:nvGrpSpPr>
        <p:grpSpPr>
          <a:xfrm>
            <a:off x="428596" y="1000108"/>
            <a:ext cx="2570237" cy="1159002"/>
            <a:chOff x="416802" y="996696"/>
            <a:chExt cx="2570237" cy="1545335"/>
          </a:xfrm>
        </p:grpSpPr>
        <p:sp>
          <p:nvSpPr>
            <p:cNvPr id="4" name="object 4"/>
            <p:cNvSpPr/>
            <p:nvPr/>
          </p:nvSpPr>
          <p:spPr>
            <a:xfrm>
              <a:off x="416802" y="1203273"/>
              <a:ext cx="2570237" cy="1338758"/>
            </a:xfrm>
            <a:prstGeom prst="rect">
              <a:avLst/>
            </a:prstGeom>
            <a:blipFill>
              <a:blip r:embed="rId2" cstate="print"/>
              <a:stretch>
                <a:fillRect/>
              </a:stretch>
            </a:blipFill>
          </p:spPr>
          <p:txBody>
            <a:bodyPr wrap="square" lIns="0" tIns="0" rIns="0" bIns="0" rtlCol="0"/>
            <a:lstStyle/>
            <a:p>
              <a:endParaRPr dirty="0"/>
            </a:p>
          </p:txBody>
        </p:sp>
        <p:sp>
          <p:nvSpPr>
            <p:cNvPr id="5" name="object 5"/>
            <p:cNvSpPr/>
            <p:nvPr/>
          </p:nvSpPr>
          <p:spPr>
            <a:xfrm>
              <a:off x="739140" y="996696"/>
              <a:ext cx="2031492" cy="1502664"/>
            </a:xfrm>
            <a:prstGeom prst="rect">
              <a:avLst/>
            </a:prstGeom>
            <a:blipFill>
              <a:blip r:embed="rId3" cstate="print"/>
              <a:stretch>
                <a:fillRect/>
              </a:stretch>
            </a:blipFill>
          </p:spPr>
          <p:txBody>
            <a:bodyPr wrap="square" lIns="0" tIns="0" rIns="0" bIns="0" rtlCol="0"/>
            <a:lstStyle/>
            <a:p>
              <a:endParaRPr dirty="0"/>
            </a:p>
          </p:txBody>
        </p:sp>
        <p:sp>
          <p:nvSpPr>
            <p:cNvPr id="6" name="object 6"/>
            <p:cNvSpPr/>
            <p:nvPr/>
          </p:nvSpPr>
          <p:spPr>
            <a:xfrm>
              <a:off x="457200" y="1219200"/>
              <a:ext cx="2470404" cy="1239012"/>
            </a:xfrm>
            <a:prstGeom prst="rect">
              <a:avLst/>
            </a:prstGeom>
            <a:blipFill>
              <a:blip r:embed="rId4" cstate="print"/>
              <a:stretch>
                <a:fillRect/>
              </a:stretch>
            </a:blipFill>
          </p:spPr>
          <p:txBody>
            <a:bodyPr wrap="square" lIns="0" tIns="0" rIns="0" bIns="0" rtlCol="0"/>
            <a:lstStyle/>
            <a:p>
              <a:pPr algn="ctr"/>
              <a:endParaRPr lang="en-US" sz="2000" dirty="0" smtClean="0"/>
            </a:p>
            <a:p>
              <a:pPr algn="ctr"/>
              <a:r>
                <a:rPr lang="en-US" sz="2000" b="1" dirty="0" smtClean="0"/>
                <a:t>Bibliographies</a:t>
              </a:r>
              <a:endParaRPr sz="2000" b="1" dirty="0"/>
            </a:p>
          </p:txBody>
        </p:sp>
        <p:sp>
          <p:nvSpPr>
            <p:cNvPr id="7" name="object 7"/>
            <p:cNvSpPr/>
            <p:nvPr/>
          </p:nvSpPr>
          <p:spPr>
            <a:xfrm>
              <a:off x="457200" y="1219200"/>
              <a:ext cx="2470785" cy="1239520"/>
            </a:xfrm>
            <a:custGeom>
              <a:avLst/>
              <a:gdLst/>
              <a:ahLst/>
              <a:cxnLst/>
              <a:rect l="l" t="t" r="r" b="b"/>
              <a:pathLst>
                <a:path w="2470785" h="1239520">
                  <a:moveTo>
                    <a:pt x="0" y="1239012"/>
                  </a:moveTo>
                  <a:lnTo>
                    <a:pt x="0" y="206501"/>
                  </a:lnTo>
                  <a:lnTo>
                    <a:pt x="5453" y="159153"/>
                  </a:lnTo>
                  <a:lnTo>
                    <a:pt x="20989" y="115688"/>
                  </a:lnTo>
                  <a:lnTo>
                    <a:pt x="45366" y="77346"/>
                  </a:lnTo>
                  <a:lnTo>
                    <a:pt x="77346" y="45366"/>
                  </a:lnTo>
                  <a:lnTo>
                    <a:pt x="115688" y="20989"/>
                  </a:lnTo>
                  <a:lnTo>
                    <a:pt x="159153" y="5453"/>
                  </a:lnTo>
                  <a:lnTo>
                    <a:pt x="206501" y="0"/>
                  </a:lnTo>
                  <a:lnTo>
                    <a:pt x="2470404" y="0"/>
                  </a:lnTo>
                  <a:lnTo>
                    <a:pt x="2470404" y="1239012"/>
                  </a:lnTo>
                  <a:lnTo>
                    <a:pt x="0" y="1239012"/>
                  </a:lnTo>
                  <a:close/>
                </a:path>
              </a:pathLst>
            </a:custGeom>
            <a:ln w="12192">
              <a:solidFill>
                <a:srgbClr val="B90C00"/>
              </a:solidFill>
            </a:ln>
          </p:spPr>
          <p:txBody>
            <a:bodyPr wrap="square" lIns="0" tIns="0" rIns="0" bIns="0" rtlCol="0"/>
            <a:lstStyle/>
            <a:p>
              <a:endParaRPr dirty="0"/>
            </a:p>
          </p:txBody>
        </p:sp>
      </p:grpSp>
      <p:grpSp>
        <p:nvGrpSpPr>
          <p:cNvPr id="8" name="object 3"/>
          <p:cNvGrpSpPr/>
          <p:nvPr/>
        </p:nvGrpSpPr>
        <p:grpSpPr>
          <a:xfrm>
            <a:off x="5214942" y="928670"/>
            <a:ext cx="2570237" cy="1159002"/>
            <a:chOff x="416802" y="996696"/>
            <a:chExt cx="2570237" cy="1545335"/>
          </a:xfrm>
        </p:grpSpPr>
        <p:sp>
          <p:nvSpPr>
            <p:cNvPr id="32" name="object 4"/>
            <p:cNvSpPr/>
            <p:nvPr/>
          </p:nvSpPr>
          <p:spPr>
            <a:xfrm>
              <a:off x="416802" y="1203273"/>
              <a:ext cx="2570237" cy="1338758"/>
            </a:xfrm>
            <a:prstGeom prst="rect">
              <a:avLst/>
            </a:prstGeom>
            <a:blipFill>
              <a:blip r:embed="rId2" cstate="print"/>
              <a:stretch>
                <a:fillRect/>
              </a:stretch>
            </a:blipFill>
          </p:spPr>
          <p:txBody>
            <a:bodyPr wrap="square" lIns="0" tIns="0" rIns="0" bIns="0" rtlCol="0"/>
            <a:lstStyle/>
            <a:p>
              <a:endParaRPr dirty="0"/>
            </a:p>
          </p:txBody>
        </p:sp>
        <p:sp>
          <p:nvSpPr>
            <p:cNvPr id="33" name="object 5"/>
            <p:cNvSpPr/>
            <p:nvPr/>
          </p:nvSpPr>
          <p:spPr>
            <a:xfrm>
              <a:off x="739140" y="996696"/>
              <a:ext cx="2031492" cy="1502664"/>
            </a:xfrm>
            <a:prstGeom prst="rect">
              <a:avLst/>
            </a:prstGeom>
            <a:blipFill>
              <a:blip r:embed="rId3" cstate="print"/>
              <a:stretch>
                <a:fillRect/>
              </a:stretch>
            </a:blipFill>
          </p:spPr>
          <p:txBody>
            <a:bodyPr wrap="square" lIns="0" tIns="0" rIns="0" bIns="0" rtlCol="0"/>
            <a:lstStyle/>
            <a:p>
              <a:endParaRPr dirty="0"/>
            </a:p>
          </p:txBody>
        </p:sp>
        <p:sp>
          <p:nvSpPr>
            <p:cNvPr id="34" name="object 6"/>
            <p:cNvSpPr/>
            <p:nvPr/>
          </p:nvSpPr>
          <p:spPr>
            <a:xfrm>
              <a:off x="457200" y="1219200"/>
              <a:ext cx="2470404" cy="1239011"/>
            </a:xfrm>
            <a:prstGeom prst="rect">
              <a:avLst/>
            </a:prstGeom>
            <a:blipFill>
              <a:blip r:embed="rId4" cstate="print"/>
              <a:stretch>
                <a:fillRect/>
              </a:stretch>
            </a:blipFill>
          </p:spPr>
          <p:txBody>
            <a:bodyPr wrap="square" lIns="0" tIns="0" rIns="0" bIns="0" rtlCol="0"/>
            <a:lstStyle/>
            <a:p>
              <a:pPr algn="ctr"/>
              <a:endParaRPr lang="en-US" sz="2000" b="1" dirty="0" smtClean="0"/>
            </a:p>
            <a:p>
              <a:pPr algn="ctr"/>
              <a:r>
                <a:rPr lang="en-US" sz="2000" b="1" dirty="0" smtClean="0"/>
                <a:t>Indexes</a:t>
              </a:r>
              <a:endParaRPr sz="2000" b="1" dirty="0"/>
            </a:p>
          </p:txBody>
        </p:sp>
        <p:sp>
          <p:nvSpPr>
            <p:cNvPr id="35" name="object 7"/>
            <p:cNvSpPr/>
            <p:nvPr/>
          </p:nvSpPr>
          <p:spPr>
            <a:xfrm>
              <a:off x="457200" y="1219200"/>
              <a:ext cx="2470785" cy="1239520"/>
            </a:xfrm>
            <a:custGeom>
              <a:avLst/>
              <a:gdLst/>
              <a:ahLst/>
              <a:cxnLst/>
              <a:rect l="l" t="t" r="r" b="b"/>
              <a:pathLst>
                <a:path w="2470785" h="1239520">
                  <a:moveTo>
                    <a:pt x="0" y="1239012"/>
                  </a:moveTo>
                  <a:lnTo>
                    <a:pt x="0" y="206501"/>
                  </a:lnTo>
                  <a:lnTo>
                    <a:pt x="5453" y="159153"/>
                  </a:lnTo>
                  <a:lnTo>
                    <a:pt x="20989" y="115688"/>
                  </a:lnTo>
                  <a:lnTo>
                    <a:pt x="45366" y="77346"/>
                  </a:lnTo>
                  <a:lnTo>
                    <a:pt x="77346" y="45366"/>
                  </a:lnTo>
                  <a:lnTo>
                    <a:pt x="115688" y="20989"/>
                  </a:lnTo>
                  <a:lnTo>
                    <a:pt x="159153" y="5453"/>
                  </a:lnTo>
                  <a:lnTo>
                    <a:pt x="206501" y="0"/>
                  </a:lnTo>
                  <a:lnTo>
                    <a:pt x="2470404" y="0"/>
                  </a:lnTo>
                  <a:lnTo>
                    <a:pt x="2470404" y="1239012"/>
                  </a:lnTo>
                  <a:lnTo>
                    <a:pt x="0" y="1239012"/>
                  </a:lnTo>
                  <a:close/>
                </a:path>
              </a:pathLst>
            </a:custGeom>
            <a:ln w="12192">
              <a:solidFill>
                <a:srgbClr val="B90C00"/>
              </a:solidFill>
            </a:ln>
          </p:spPr>
          <p:txBody>
            <a:bodyPr wrap="square" lIns="0" tIns="0" rIns="0" bIns="0" rtlCol="0"/>
            <a:lstStyle/>
            <a:p>
              <a:endParaRPr dirty="0"/>
            </a:p>
          </p:txBody>
        </p:sp>
      </p:grpSp>
      <p:grpSp>
        <p:nvGrpSpPr>
          <p:cNvPr id="9" name="object 3"/>
          <p:cNvGrpSpPr/>
          <p:nvPr/>
        </p:nvGrpSpPr>
        <p:grpSpPr>
          <a:xfrm>
            <a:off x="428596" y="2500306"/>
            <a:ext cx="2570480" cy="1159193"/>
            <a:chOff x="416802" y="996696"/>
            <a:chExt cx="2570480" cy="1545590"/>
          </a:xfrm>
        </p:grpSpPr>
        <p:sp>
          <p:nvSpPr>
            <p:cNvPr id="37" name="object 4"/>
            <p:cNvSpPr/>
            <p:nvPr/>
          </p:nvSpPr>
          <p:spPr>
            <a:xfrm>
              <a:off x="416802" y="1203273"/>
              <a:ext cx="2570237" cy="1338758"/>
            </a:xfrm>
            <a:prstGeom prst="rect">
              <a:avLst/>
            </a:prstGeom>
            <a:blipFill>
              <a:blip r:embed="rId2" cstate="print"/>
              <a:stretch>
                <a:fillRect/>
              </a:stretch>
            </a:blipFill>
          </p:spPr>
          <p:txBody>
            <a:bodyPr wrap="square" lIns="0" tIns="0" rIns="0" bIns="0" rtlCol="0"/>
            <a:lstStyle/>
            <a:p>
              <a:endParaRPr dirty="0"/>
            </a:p>
          </p:txBody>
        </p:sp>
        <p:sp>
          <p:nvSpPr>
            <p:cNvPr id="38" name="object 5"/>
            <p:cNvSpPr/>
            <p:nvPr/>
          </p:nvSpPr>
          <p:spPr>
            <a:xfrm>
              <a:off x="739140" y="996696"/>
              <a:ext cx="2031492" cy="1502664"/>
            </a:xfrm>
            <a:prstGeom prst="rect">
              <a:avLst/>
            </a:prstGeom>
            <a:blipFill>
              <a:blip r:embed="rId3" cstate="print"/>
              <a:stretch>
                <a:fillRect/>
              </a:stretch>
            </a:blipFill>
          </p:spPr>
          <p:txBody>
            <a:bodyPr wrap="square" lIns="0" tIns="0" rIns="0" bIns="0" rtlCol="0"/>
            <a:lstStyle/>
            <a:p>
              <a:endParaRPr dirty="0"/>
            </a:p>
          </p:txBody>
        </p:sp>
        <p:sp>
          <p:nvSpPr>
            <p:cNvPr id="39" name="object 6"/>
            <p:cNvSpPr/>
            <p:nvPr/>
          </p:nvSpPr>
          <p:spPr>
            <a:xfrm>
              <a:off x="457200" y="1219200"/>
              <a:ext cx="2470404" cy="1239012"/>
            </a:xfrm>
            <a:prstGeom prst="rect">
              <a:avLst/>
            </a:prstGeom>
            <a:blipFill>
              <a:blip r:embed="rId4" cstate="print"/>
              <a:stretch>
                <a:fillRect/>
              </a:stretch>
            </a:blipFill>
          </p:spPr>
          <p:txBody>
            <a:bodyPr wrap="square" lIns="0" tIns="0" rIns="0" bIns="0" rtlCol="0"/>
            <a:lstStyle/>
            <a:p>
              <a:pPr algn="ctr"/>
              <a:endParaRPr lang="en-US" sz="2000" b="1" dirty="0" smtClean="0"/>
            </a:p>
            <a:p>
              <a:pPr algn="ctr"/>
              <a:r>
                <a:rPr lang="en-US" sz="2000" b="1" dirty="0" smtClean="0"/>
                <a:t>Abstracts</a:t>
              </a:r>
              <a:endParaRPr sz="2000" b="1" dirty="0"/>
            </a:p>
          </p:txBody>
        </p:sp>
        <p:sp>
          <p:nvSpPr>
            <p:cNvPr id="40" name="object 7"/>
            <p:cNvSpPr/>
            <p:nvPr/>
          </p:nvSpPr>
          <p:spPr>
            <a:xfrm>
              <a:off x="457200" y="1219200"/>
              <a:ext cx="2470785" cy="1239520"/>
            </a:xfrm>
            <a:custGeom>
              <a:avLst/>
              <a:gdLst/>
              <a:ahLst/>
              <a:cxnLst/>
              <a:rect l="l" t="t" r="r" b="b"/>
              <a:pathLst>
                <a:path w="2470785" h="1239520">
                  <a:moveTo>
                    <a:pt x="0" y="1239012"/>
                  </a:moveTo>
                  <a:lnTo>
                    <a:pt x="0" y="206501"/>
                  </a:lnTo>
                  <a:lnTo>
                    <a:pt x="5453" y="159153"/>
                  </a:lnTo>
                  <a:lnTo>
                    <a:pt x="20989" y="115688"/>
                  </a:lnTo>
                  <a:lnTo>
                    <a:pt x="45366" y="77346"/>
                  </a:lnTo>
                  <a:lnTo>
                    <a:pt x="77346" y="45366"/>
                  </a:lnTo>
                  <a:lnTo>
                    <a:pt x="115688" y="20989"/>
                  </a:lnTo>
                  <a:lnTo>
                    <a:pt x="159153" y="5453"/>
                  </a:lnTo>
                  <a:lnTo>
                    <a:pt x="206501" y="0"/>
                  </a:lnTo>
                  <a:lnTo>
                    <a:pt x="2470404" y="0"/>
                  </a:lnTo>
                  <a:lnTo>
                    <a:pt x="2470404" y="1239012"/>
                  </a:lnTo>
                  <a:lnTo>
                    <a:pt x="0" y="1239012"/>
                  </a:lnTo>
                  <a:close/>
                </a:path>
              </a:pathLst>
            </a:custGeom>
            <a:ln w="12192">
              <a:solidFill>
                <a:srgbClr val="B90C00"/>
              </a:solidFill>
            </a:ln>
          </p:spPr>
          <p:txBody>
            <a:bodyPr wrap="square" lIns="0" tIns="0" rIns="0" bIns="0" rtlCol="0"/>
            <a:lstStyle/>
            <a:p>
              <a:endParaRPr dirty="0"/>
            </a:p>
          </p:txBody>
        </p:sp>
      </p:grpSp>
      <p:grpSp>
        <p:nvGrpSpPr>
          <p:cNvPr id="10" name="object 3"/>
          <p:cNvGrpSpPr/>
          <p:nvPr/>
        </p:nvGrpSpPr>
        <p:grpSpPr>
          <a:xfrm>
            <a:off x="3000364" y="4000504"/>
            <a:ext cx="2570480" cy="1159193"/>
            <a:chOff x="416802" y="996696"/>
            <a:chExt cx="2570480" cy="1545590"/>
          </a:xfrm>
        </p:grpSpPr>
        <p:sp>
          <p:nvSpPr>
            <p:cNvPr id="42" name="object 4"/>
            <p:cNvSpPr/>
            <p:nvPr/>
          </p:nvSpPr>
          <p:spPr>
            <a:xfrm>
              <a:off x="416802" y="1203273"/>
              <a:ext cx="2570237" cy="1338758"/>
            </a:xfrm>
            <a:prstGeom prst="rect">
              <a:avLst/>
            </a:prstGeom>
            <a:blipFill>
              <a:blip r:embed="rId2" cstate="print"/>
              <a:stretch>
                <a:fillRect/>
              </a:stretch>
            </a:blipFill>
          </p:spPr>
          <p:txBody>
            <a:bodyPr wrap="square" lIns="0" tIns="0" rIns="0" bIns="0" rtlCol="0"/>
            <a:lstStyle/>
            <a:p>
              <a:endParaRPr dirty="0"/>
            </a:p>
          </p:txBody>
        </p:sp>
        <p:sp>
          <p:nvSpPr>
            <p:cNvPr id="43" name="object 5"/>
            <p:cNvSpPr/>
            <p:nvPr/>
          </p:nvSpPr>
          <p:spPr>
            <a:xfrm>
              <a:off x="739140" y="996696"/>
              <a:ext cx="2031492" cy="1502664"/>
            </a:xfrm>
            <a:prstGeom prst="rect">
              <a:avLst/>
            </a:prstGeom>
            <a:blipFill>
              <a:blip r:embed="rId3" cstate="print"/>
              <a:stretch>
                <a:fillRect/>
              </a:stretch>
            </a:blipFill>
          </p:spPr>
          <p:txBody>
            <a:bodyPr wrap="square" lIns="0" tIns="0" rIns="0" bIns="0" rtlCol="0"/>
            <a:lstStyle/>
            <a:p>
              <a:endParaRPr dirty="0"/>
            </a:p>
          </p:txBody>
        </p:sp>
        <p:sp>
          <p:nvSpPr>
            <p:cNvPr id="44" name="object 6"/>
            <p:cNvSpPr/>
            <p:nvPr/>
          </p:nvSpPr>
          <p:spPr>
            <a:xfrm>
              <a:off x="457200" y="1219200"/>
              <a:ext cx="2470404" cy="1239012"/>
            </a:xfrm>
            <a:prstGeom prst="rect">
              <a:avLst/>
            </a:prstGeom>
            <a:blipFill>
              <a:blip r:embed="rId4" cstate="print"/>
              <a:stretch>
                <a:fillRect/>
              </a:stretch>
            </a:blipFill>
          </p:spPr>
          <p:txBody>
            <a:bodyPr wrap="square" lIns="0" tIns="0" rIns="0" bIns="0" rtlCol="0"/>
            <a:lstStyle/>
            <a:p>
              <a:pPr algn="ctr"/>
              <a:r>
                <a:rPr lang="en-US" sz="2000" b="1" dirty="0" smtClean="0"/>
                <a:t>Biographical dictionaries &amp; Other Resources</a:t>
              </a:r>
            </a:p>
            <a:p>
              <a:pPr algn="ctr"/>
              <a:endParaRPr lang="en-US" sz="2000" b="1" dirty="0" smtClean="0"/>
            </a:p>
          </p:txBody>
        </p:sp>
        <p:sp>
          <p:nvSpPr>
            <p:cNvPr id="45" name="object 7"/>
            <p:cNvSpPr/>
            <p:nvPr/>
          </p:nvSpPr>
          <p:spPr>
            <a:xfrm>
              <a:off x="457200" y="1219200"/>
              <a:ext cx="2470785" cy="1239520"/>
            </a:xfrm>
            <a:custGeom>
              <a:avLst/>
              <a:gdLst/>
              <a:ahLst/>
              <a:cxnLst/>
              <a:rect l="l" t="t" r="r" b="b"/>
              <a:pathLst>
                <a:path w="2470785" h="1239520">
                  <a:moveTo>
                    <a:pt x="0" y="1239012"/>
                  </a:moveTo>
                  <a:lnTo>
                    <a:pt x="0" y="206501"/>
                  </a:lnTo>
                  <a:lnTo>
                    <a:pt x="5453" y="159153"/>
                  </a:lnTo>
                  <a:lnTo>
                    <a:pt x="20989" y="115688"/>
                  </a:lnTo>
                  <a:lnTo>
                    <a:pt x="45366" y="77346"/>
                  </a:lnTo>
                  <a:lnTo>
                    <a:pt x="77346" y="45366"/>
                  </a:lnTo>
                  <a:lnTo>
                    <a:pt x="115688" y="20989"/>
                  </a:lnTo>
                  <a:lnTo>
                    <a:pt x="159153" y="5453"/>
                  </a:lnTo>
                  <a:lnTo>
                    <a:pt x="206501" y="0"/>
                  </a:lnTo>
                  <a:lnTo>
                    <a:pt x="2470404" y="0"/>
                  </a:lnTo>
                  <a:lnTo>
                    <a:pt x="2470404" y="1239012"/>
                  </a:lnTo>
                  <a:lnTo>
                    <a:pt x="0" y="1239012"/>
                  </a:lnTo>
                  <a:close/>
                </a:path>
              </a:pathLst>
            </a:custGeom>
            <a:ln w="12192">
              <a:solidFill>
                <a:srgbClr val="B90C00"/>
              </a:solidFill>
            </a:ln>
          </p:spPr>
          <p:txBody>
            <a:bodyPr wrap="square" lIns="0" tIns="0" rIns="0" bIns="0" rtlCol="0"/>
            <a:lstStyle/>
            <a:p>
              <a:endParaRPr dirty="0"/>
            </a:p>
          </p:txBody>
        </p:sp>
      </p:grpSp>
      <p:grpSp>
        <p:nvGrpSpPr>
          <p:cNvPr id="11" name="object 3"/>
          <p:cNvGrpSpPr/>
          <p:nvPr/>
        </p:nvGrpSpPr>
        <p:grpSpPr>
          <a:xfrm>
            <a:off x="5286380" y="2428868"/>
            <a:ext cx="2570480" cy="1159193"/>
            <a:chOff x="416802" y="996696"/>
            <a:chExt cx="2570480" cy="1545590"/>
          </a:xfrm>
        </p:grpSpPr>
        <p:sp>
          <p:nvSpPr>
            <p:cNvPr id="47" name="object 4"/>
            <p:cNvSpPr/>
            <p:nvPr/>
          </p:nvSpPr>
          <p:spPr>
            <a:xfrm>
              <a:off x="416802" y="1203273"/>
              <a:ext cx="2570237" cy="1338758"/>
            </a:xfrm>
            <a:prstGeom prst="rect">
              <a:avLst/>
            </a:prstGeom>
            <a:blipFill>
              <a:blip r:embed="rId2" cstate="print"/>
              <a:stretch>
                <a:fillRect/>
              </a:stretch>
            </a:blipFill>
          </p:spPr>
          <p:txBody>
            <a:bodyPr wrap="square" lIns="0" tIns="0" rIns="0" bIns="0" rtlCol="0"/>
            <a:lstStyle/>
            <a:p>
              <a:endParaRPr dirty="0"/>
            </a:p>
          </p:txBody>
        </p:sp>
        <p:sp>
          <p:nvSpPr>
            <p:cNvPr id="48" name="object 5"/>
            <p:cNvSpPr/>
            <p:nvPr/>
          </p:nvSpPr>
          <p:spPr>
            <a:xfrm>
              <a:off x="739140" y="996696"/>
              <a:ext cx="2031492" cy="1502664"/>
            </a:xfrm>
            <a:prstGeom prst="rect">
              <a:avLst/>
            </a:prstGeom>
            <a:blipFill>
              <a:blip r:embed="rId3" cstate="print"/>
              <a:stretch>
                <a:fillRect/>
              </a:stretch>
            </a:blipFill>
          </p:spPr>
          <p:txBody>
            <a:bodyPr wrap="square" lIns="0" tIns="0" rIns="0" bIns="0" rtlCol="0"/>
            <a:lstStyle/>
            <a:p>
              <a:endParaRPr dirty="0"/>
            </a:p>
          </p:txBody>
        </p:sp>
        <p:sp>
          <p:nvSpPr>
            <p:cNvPr id="49" name="object 6"/>
            <p:cNvSpPr/>
            <p:nvPr/>
          </p:nvSpPr>
          <p:spPr>
            <a:xfrm>
              <a:off x="457200" y="1219200"/>
              <a:ext cx="2470404" cy="1239012"/>
            </a:xfrm>
            <a:prstGeom prst="rect">
              <a:avLst/>
            </a:prstGeom>
            <a:blipFill>
              <a:blip r:embed="rId4" cstate="print"/>
              <a:stretch>
                <a:fillRect/>
              </a:stretch>
            </a:blipFill>
          </p:spPr>
          <p:txBody>
            <a:bodyPr wrap="square" lIns="0" tIns="0" rIns="0" bIns="0" rtlCol="0"/>
            <a:lstStyle/>
            <a:p>
              <a:endParaRPr lang="en-US" sz="2000" b="1" dirty="0" smtClean="0"/>
            </a:p>
            <a:p>
              <a:r>
                <a:rPr lang="en-US" sz="2000" b="1" dirty="0" smtClean="0"/>
                <a:t>          Encyclopedias</a:t>
              </a:r>
              <a:endParaRPr sz="2000" b="1" dirty="0"/>
            </a:p>
          </p:txBody>
        </p:sp>
        <p:sp>
          <p:nvSpPr>
            <p:cNvPr id="50" name="object 7"/>
            <p:cNvSpPr/>
            <p:nvPr/>
          </p:nvSpPr>
          <p:spPr>
            <a:xfrm>
              <a:off x="457200" y="1219200"/>
              <a:ext cx="2470785" cy="1239520"/>
            </a:xfrm>
            <a:custGeom>
              <a:avLst/>
              <a:gdLst/>
              <a:ahLst/>
              <a:cxnLst/>
              <a:rect l="l" t="t" r="r" b="b"/>
              <a:pathLst>
                <a:path w="2470785" h="1239520">
                  <a:moveTo>
                    <a:pt x="0" y="1239012"/>
                  </a:moveTo>
                  <a:lnTo>
                    <a:pt x="0" y="206501"/>
                  </a:lnTo>
                  <a:lnTo>
                    <a:pt x="5453" y="159153"/>
                  </a:lnTo>
                  <a:lnTo>
                    <a:pt x="20989" y="115688"/>
                  </a:lnTo>
                  <a:lnTo>
                    <a:pt x="45366" y="77346"/>
                  </a:lnTo>
                  <a:lnTo>
                    <a:pt x="77346" y="45366"/>
                  </a:lnTo>
                  <a:lnTo>
                    <a:pt x="115688" y="20989"/>
                  </a:lnTo>
                  <a:lnTo>
                    <a:pt x="159153" y="5453"/>
                  </a:lnTo>
                  <a:lnTo>
                    <a:pt x="206501" y="0"/>
                  </a:lnTo>
                  <a:lnTo>
                    <a:pt x="2470404" y="0"/>
                  </a:lnTo>
                  <a:lnTo>
                    <a:pt x="2470404" y="1239012"/>
                  </a:lnTo>
                  <a:lnTo>
                    <a:pt x="0" y="1239012"/>
                  </a:lnTo>
                  <a:close/>
                </a:path>
              </a:pathLst>
            </a:custGeom>
            <a:ln w="12192">
              <a:solidFill>
                <a:srgbClr val="B90C00"/>
              </a:solidFill>
            </a:ln>
          </p:spPr>
          <p:txBody>
            <a:bodyPr wrap="square" lIns="0" tIns="0" rIns="0" bIns="0" rtlCol="0"/>
            <a:lstStyle/>
            <a:p>
              <a:endParaRPr dirty="0"/>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7341" y="311657"/>
            <a:ext cx="7145655" cy="627736"/>
          </a:xfrm>
          <a:prstGeom prst="rect">
            <a:avLst/>
          </a:prstGeom>
        </p:spPr>
        <p:txBody>
          <a:bodyPr vert="horz" wrap="square" lIns="0" tIns="12065" rIns="0" bIns="0" rtlCol="0">
            <a:spAutoFit/>
          </a:bodyPr>
          <a:lstStyle/>
          <a:p>
            <a:pPr marL="12700">
              <a:lnSpc>
                <a:spcPct val="100000"/>
              </a:lnSpc>
              <a:spcBef>
                <a:spcPts val="95"/>
              </a:spcBef>
            </a:pPr>
            <a:r>
              <a:rPr sz="4000" dirty="0"/>
              <a:t>M</a:t>
            </a:r>
            <a:r>
              <a:rPr dirty="0"/>
              <a:t>ETHODS OF </a:t>
            </a:r>
            <a:r>
              <a:rPr sz="4000" spc="-125" dirty="0"/>
              <a:t>D</a:t>
            </a:r>
            <a:r>
              <a:rPr spc="-125" dirty="0"/>
              <a:t>ATA</a:t>
            </a:r>
            <a:r>
              <a:rPr spc="480" dirty="0"/>
              <a:t> </a:t>
            </a:r>
            <a:r>
              <a:rPr sz="4000" dirty="0"/>
              <a:t>C</a:t>
            </a:r>
            <a:r>
              <a:rPr dirty="0"/>
              <a:t>OLLECTION</a:t>
            </a:r>
            <a:r>
              <a:rPr sz="4000" dirty="0"/>
              <a:t>:</a:t>
            </a:r>
          </a:p>
        </p:txBody>
      </p:sp>
      <p:sp>
        <p:nvSpPr>
          <p:cNvPr id="3" name="object 3"/>
          <p:cNvSpPr txBox="1"/>
          <p:nvPr/>
        </p:nvSpPr>
        <p:spPr>
          <a:xfrm>
            <a:off x="307341" y="1091146"/>
            <a:ext cx="7844155" cy="4064574"/>
          </a:xfrm>
          <a:prstGeom prst="rect">
            <a:avLst/>
          </a:prstGeom>
        </p:spPr>
        <p:txBody>
          <a:bodyPr vert="horz" wrap="square" lIns="0" tIns="12065" rIns="0" bIns="0" rtlCol="0">
            <a:spAutoFit/>
          </a:bodyPr>
          <a:lstStyle/>
          <a:p>
            <a:pPr marL="286385" marR="5080" indent="-274320" algn="just">
              <a:lnSpc>
                <a:spcPct val="100000"/>
              </a:lnSpc>
              <a:spcBef>
                <a:spcPts val="95"/>
              </a:spcBef>
              <a:buClr>
                <a:srgbClr val="FD8537"/>
              </a:buClr>
              <a:buSzPct val="69354"/>
              <a:buFont typeface="Wingdings"/>
              <a:buChar char=""/>
              <a:tabLst>
                <a:tab pos="287020" algn="l"/>
              </a:tabLst>
            </a:pPr>
            <a:r>
              <a:rPr sz="3100" spc="-5" dirty="0">
                <a:latin typeface="Arial"/>
                <a:cs typeface="Arial"/>
              </a:rPr>
              <a:t>Method refers </a:t>
            </a:r>
            <a:r>
              <a:rPr sz="3100" dirty="0">
                <a:latin typeface="Arial"/>
                <a:cs typeface="Arial"/>
              </a:rPr>
              <a:t>to </a:t>
            </a:r>
            <a:r>
              <a:rPr sz="3100" spc="-5" dirty="0">
                <a:latin typeface="Arial"/>
                <a:cs typeface="Arial"/>
              </a:rPr>
              <a:t>the </a:t>
            </a:r>
            <a:r>
              <a:rPr sz="3100" dirty="0">
                <a:latin typeface="Arial"/>
                <a:cs typeface="Arial"/>
              </a:rPr>
              <a:t>way </a:t>
            </a:r>
            <a:r>
              <a:rPr sz="3100" spc="-10" dirty="0">
                <a:latin typeface="Arial"/>
                <a:cs typeface="Arial"/>
              </a:rPr>
              <a:t>of </a:t>
            </a:r>
            <a:r>
              <a:rPr sz="3100" spc="-5" dirty="0">
                <a:latin typeface="Arial"/>
                <a:cs typeface="Arial"/>
              </a:rPr>
              <a:t>gathering data,  a </a:t>
            </a:r>
            <a:r>
              <a:rPr sz="3100" dirty="0">
                <a:latin typeface="Arial"/>
                <a:cs typeface="Arial"/>
              </a:rPr>
              <a:t>tool </a:t>
            </a:r>
            <a:r>
              <a:rPr sz="3100" spc="-5" dirty="0">
                <a:latin typeface="Arial"/>
                <a:cs typeface="Arial"/>
              </a:rPr>
              <a:t>is an </a:t>
            </a:r>
            <a:r>
              <a:rPr sz="3100" dirty="0">
                <a:latin typeface="Arial"/>
                <a:cs typeface="Arial"/>
              </a:rPr>
              <a:t>instrument </a:t>
            </a:r>
            <a:r>
              <a:rPr sz="3100" spc="-5" dirty="0">
                <a:latin typeface="Arial"/>
                <a:cs typeface="Arial"/>
              </a:rPr>
              <a:t>used for </a:t>
            </a:r>
            <a:r>
              <a:rPr sz="3100" dirty="0">
                <a:latin typeface="Arial"/>
                <a:cs typeface="Arial"/>
              </a:rPr>
              <a:t>the  </a:t>
            </a:r>
            <a:r>
              <a:rPr sz="3100" spc="-5" dirty="0">
                <a:latin typeface="Arial"/>
                <a:cs typeface="Arial"/>
              </a:rPr>
              <a:t>method.</a:t>
            </a:r>
            <a:endParaRPr sz="3100" dirty="0">
              <a:latin typeface="Arial"/>
              <a:cs typeface="Arial"/>
            </a:endParaRPr>
          </a:p>
          <a:p>
            <a:pPr>
              <a:lnSpc>
                <a:spcPct val="100000"/>
              </a:lnSpc>
              <a:spcBef>
                <a:spcPts val="50"/>
              </a:spcBef>
              <a:buClr>
                <a:srgbClr val="FD8537"/>
              </a:buClr>
              <a:buFont typeface="Wingdings"/>
              <a:buChar char=""/>
            </a:pPr>
            <a:endParaRPr sz="4250" dirty="0">
              <a:latin typeface="Arial"/>
              <a:cs typeface="Arial"/>
            </a:endParaRPr>
          </a:p>
          <a:p>
            <a:pPr marL="941069" lvl="1" indent="-535940">
              <a:lnSpc>
                <a:spcPct val="100000"/>
              </a:lnSpc>
              <a:buAutoNum type="arabicParenBoth"/>
              <a:tabLst>
                <a:tab pos="941705" algn="l"/>
              </a:tabLst>
            </a:pPr>
            <a:r>
              <a:rPr lang="en-US" sz="2800" b="1" spc="-5" dirty="0">
                <a:latin typeface="Arial"/>
                <a:cs typeface="Arial"/>
              </a:rPr>
              <a:t>O</a:t>
            </a:r>
            <a:r>
              <a:rPr sz="2800" b="1" spc="-5" dirty="0" smtClean="0">
                <a:latin typeface="Arial"/>
                <a:cs typeface="Arial"/>
              </a:rPr>
              <a:t>bservation</a:t>
            </a:r>
            <a:r>
              <a:rPr sz="2800" b="1" spc="35" dirty="0" smtClean="0">
                <a:latin typeface="Arial"/>
                <a:cs typeface="Arial"/>
              </a:rPr>
              <a:t> </a:t>
            </a:r>
            <a:r>
              <a:rPr sz="2800" b="1" spc="-5" dirty="0">
                <a:latin typeface="Arial"/>
                <a:cs typeface="Arial"/>
              </a:rPr>
              <a:t>method</a:t>
            </a:r>
            <a:endParaRPr sz="2800" dirty="0">
              <a:latin typeface="Arial"/>
              <a:cs typeface="Arial"/>
            </a:endParaRPr>
          </a:p>
          <a:p>
            <a:pPr marL="941069" lvl="1" indent="-535940">
              <a:lnSpc>
                <a:spcPct val="100000"/>
              </a:lnSpc>
              <a:spcBef>
                <a:spcPts val="600"/>
              </a:spcBef>
              <a:buAutoNum type="arabicParenBoth"/>
              <a:tabLst>
                <a:tab pos="941705" algn="l"/>
              </a:tabLst>
            </a:pPr>
            <a:r>
              <a:rPr lang="en-US" sz="2800" b="1" spc="-5" dirty="0">
                <a:latin typeface="Arial"/>
                <a:cs typeface="Arial"/>
              </a:rPr>
              <a:t>I</a:t>
            </a:r>
            <a:r>
              <a:rPr sz="2800" b="1" spc="-5" dirty="0" smtClean="0">
                <a:latin typeface="Arial"/>
                <a:cs typeface="Arial"/>
              </a:rPr>
              <a:t>nterview</a:t>
            </a:r>
            <a:r>
              <a:rPr sz="2800" b="1" spc="10" dirty="0" smtClean="0">
                <a:latin typeface="Arial"/>
                <a:cs typeface="Arial"/>
              </a:rPr>
              <a:t> </a:t>
            </a:r>
            <a:r>
              <a:rPr sz="2800" b="1" spc="-5" dirty="0">
                <a:latin typeface="Arial"/>
                <a:cs typeface="Arial"/>
              </a:rPr>
              <a:t>method</a:t>
            </a:r>
            <a:endParaRPr sz="2800" dirty="0">
              <a:latin typeface="Arial"/>
              <a:cs typeface="Arial"/>
            </a:endParaRPr>
          </a:p>
          <a:p>
            <a:pPr marL="941069" lvl="1" indent="-535940">
              <a:lnSpc>
                <a:spcPct val="100000"/>
              </a:lnSpc>
              <a:spcBef>
                <a:spcPts val="600"/>
              </a:spcBef>
              <a:buAutoNum type="arabicParenBoth"/>
              <a:tabLst>
                <a:tab pos="941705" algn="l"/>
              </a:tabLst>
            </a:pPr>
            <a:r>
              <a:rPr sz="2800" b="1" spc="-5" dirty="0">
                <a:latin typeface="Arial"/>
                <a:cs typeface="Arial"/>
              </a:rPr>
              <a:t>Questionnaire</a:t>
            </a:r>
            <a:endParaRPr sz="2800" dirty="0">
              <a:latin typeface="Arial"/>
              <a:cs typeface="Arial"/>
            </a:endParaRPr>
          </a:p>
          <a:p>
            <a:pPr marL="405129" lvl="1">
              <a:lnSpc>
                <a:spcPct val="100000"/>
              </a:lnSpc>
              <a:spcBef>
                <a:spcPts val="605"/>
              </a:spcBef>
              <a:tabLst>
                <a:tab pos="941705" algn="l"/>
              </a:tabLst>
            </a:pPr>
            <a:endParaRPr sz="2800" dirty="0">
              <a:latin typeface="Arial"/>
              <a:cs typeface="Aria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7340" y="39395"/>
            <a:ext cx="8257540" cy="5838137"/>
          </a:xfrm>
          <a:prstGeom prst="rect">
            <a:avLst/>
          </a:prstGeom>
        </p:spPr>
        <p:txBody>
          <a:bodyPr vert="horz" wrap="square" lIns="0" tIns="13335" rIns="0" bIns="0" rtlCol="0">
            <a:spAutoFit/>
          </a:bodyPr>
          <a:lstStyle/>
          <a:p>
            <a:pPr marL="241300" marR="5080">
              <a:lnSpc>
                <a:spcPct val="100000"/>
              </a:lnSpc>
              <a:spcBef>
                <a:spcPts val="105"/>
              </a:spcBef>
              <a:buFont typeface="Wingdings"/>
              <a:buChar char=""/>
              <a:tabLst>
                <a:tab pos="673100" algn="l"/>
              </a:tabLst>
            </a:pPr>
            <a:r>
              <a:rPr sz="2900" b="1" spc="5" dirty="0">
                <a:latin typeface="Arial"/>
                <a:cs typeface="Arial"/>
              </a:rPr>
              <a:t>O</a:t>
            </a:r>
            <a:r>
              <a:rPr sz="2300" b="1" spc="5" dirty="0">
                <a:latin typeface="Arial"/>
                <a:cs typeface="Arial"/>
              </a:rPr>
              <a:t>NE </a:t>
            </a:r>
            <a:r>
              <a:rPr sz="2300" b="1" spc="10" dirty="0">
                <a:latin typeface="Arial"/>
                <a:cs typeface="Arial"/>
              </a:rPr>
              <a:t>OR MORE METHODS </a:t>
            </a:r>
            <a:r>
              <a:rPr sz="2300" b="1" spc="-15" dirty="0">
                <a:latin typeface="Arial"/>
                <a:cs typeface="Arial"/>
              </a:rPr>
              <a:t>HAS</a:t>
            </a:r>
            <a:r>
              <a:rPr sz="2900" b="1" spc="-15" dirty="0">
                <a:latin typeface="Arial"/>
                <a:cs typeface="Arial"/>
              </a:rPr>
              <a:t>/</a:t>
            </a:r>
            <a:r>
              <a:rPr sz="2300" b="1" spc="-15" dirty="0">
                <a:latin typeface="Arial"/>
                <a:cs typeface="Arial"/>
              </a:rPr>
              <a:t>HAVE </a:t>
            </a:r>
            <a:r>
              <a:rPr sz="2300" b="1" spc="-10" dirty="0">
                <a:latin typeface="Arial"/>
                <a:cs typeface="Arial"/>
              </a:rPr>
              <a:t>TO </a:t>
            </a:r>
            <a:r>
              <a:rPr sz="2300" b="1" dirty="0">
                <a:latin typeface="Arial"/>
                <a:cs typeface="Arial"/>
              </a:rPr>
              <a:t>BE  </a:t>
            </a:r>
            <a:r>
              <a:rPr sz="2300" b="1" spc="5" dirty="0">
                <a:latin typeface="Arial"/>
                <a:cs typeface="Arial"/>
              </a:rPr>
              <a:t>CHOSEN</a:t>
            </a:r>
            <a:r>
              <a:rPr sz="2900" b="1" spc="5" dirty="0">
                <a:latin typeface="Arial"/>
                <a:cs typeface="Arial"/>
              </a:rPr>
              <a:t>. T</a:t>
            </a:r>
            <a:r>
              <a:rPr sz="2300" b="1" spc="5" dirty="0">
                <a:latin typeface="Arial"/>
                <a:cs typeface="Arial"/>
              </a:rPr>
              <a:t>HE CHOICE OF </a:t>
            </a:r>
            <a:r>
              <a:rPr sz="2300" b="1" spc="10" dirty="0">
                <a:latin typeface="Arial"/>
                <a:cs typeface="Arial"/>
              </a:rPr>
              <a:t>A METHOD DEPENDS UPON  THE FOLLOWING</a:t>
            </a:r>
            <a:r>
              <a:rPr sz="2300" b="1" spc="310" dirty="0">
                <a:latin typeface="Arial"/>
                <a:cs typeface="Arial"/>
              </a:rPr>
              <a:t> </a:t>
            </a:r>
            <a:r>
              <a:rPr sz="2300" b="1" spc="-15" dirty="0">
                <a:latin typeface="Arial"/>
                <a:cs typeface="Arial"/>
              </a:rPr>
              <a:t>FACTORS</a:t>
            </a:r>
            <a:r>
              <a:rPr sz="2900" b="1" spc="-15" dirty="0">
                <a:latin typeface="Arial"/>
                <a:cs typeface="Arial"/>
              </a:rPr>
              <a:t>:</a:t>
            </a:r>
            <a:endParaRPr sz="2900" dirty="0">
              <a:latin typeface="Arial"/>
              <a:cs typeface="Arial"/>
            </a:endParaRPr>
          </a:p>
          <a:p>
            <a:pPr>
              <a:lnSpc>
                <a:spcPct val="100000"/>
              </a:lnSpc>
              <a:spcBef>
                <a:spcPts val="15"/>
              </a:spcBef>
            </a:pPr>
            <a:endParaRPr sz="3750" dirty="0">
              <a:latin typeface="Arial"/>
              <a:cs typeface="Arial"/>
            </a:endParaRPr>
          </a:p>
          <a:p>
            <a:pPr marL="287020" indent="-274320">
              <a:lnSpc>
                <a:spcPct val="100000"/>
              </a:lnSpc>
              <a:buClr>
                <a:srgbClr val="FD8537"/>
              </a:buClr>
              <a:buSzPct val="69642"/>
              <a:buFont typeface="Wingdings"/>
              <a:buChar char=""/>
              <a:tabLst>
                <a:tab pos="287020" algn="l"/>
              </a:tabLst>
            </a:pPr>
            <a:r>
              <a:rPr sz="2800" spc="-5" dirty="0">
                <a:latin typeface="Arial"/>
                <a:cs typeface="Arial"/>
              </a:rPr>
              <a:t>The </a:t>
            </a:r>
            <a:r>
              <a:rPr sz="2800" dirty="0">
                <a:latin typeface="Arial"/>
                <a:cs typeface="Arial"/>
              </a:rPr>
              <a:t>nature of </a:t>
            </a:r>
            <a:r>
              <a:rPr sz="2800" spc="-5" dirty="0">
                <a:latin typeface="Arial"/>
                <a:cs typeface="Arial"/>
              </a:rPr>
              <a:t>the </a:t>
            </a:r>
            <a:r>
              <a:rPr sz="2800" dirty="0">
                <a:latin typeface="Arial"/>
                <a:cs typeface="Arial"/>
              </a:rPr>
              <a:t>study of </a:t>
            </a:r>
            <a:r>
              <a:rPr sz="2800" spc="-5" dirty="0">
                <a:latin typeface="Arial"/>
                <a:cs typeface="Arial"/>
              </a:rPr>
              <a:t>the</a:t>
            </a:r>
            <a:r>
              <a:rPr sz="2800" spc="20" dirty="0">
                <a:latin typeface="Arial"/>
                <a:cs typeface="Arial"/>
              </a:rPr>
              <a:t> </a:t>
            </a:r>
            <a:r>
              <a:rPr sz="2800" spc="-10" dirty="0">
                <a:latin typeface="Arial"/>
                <a:cs typeface="Arial"/>
              </a:rPr>
              <a:t>subject-matter.</a:t>
            </a:r>
            <a:endParaRPr sz="2800" dirty="0">
              <a:latin typeface="Arial"/>
              <a:cs typeface="Arial"/>
            </a:endParaRPr>
          </a:p>
          <a:p>
            <a:pPr marL="287020" indent="-274320">
              <a:lnSpc>
                <a:spcPct val="100000"/>
              </a:lnSpc>
              <a:spcBef>
                <a:spcPts val="600"/>
              </a:spcBef>
              <a:buClr>
                <a:srgbClr val="FD8537"/>
              </a:buClr>
              <a:buSzPct val="69642"/>
              <a:buFont typeface="Wingdings"/>
              <a:buChar char=""/>
              <a:tabLst>
                <a:tab pos="287020" algn="l"/>
              </a:tabLst>
            </a:pPr>
            <a:r>
              <a:rPr sz="2800" spc="-5" dirty="0">
                <a:latin typeface="Arial"/>
                <a:cs typeface="Arial"/>
              </a:rPr>
              <a:t>The unit </a:t>
            </a:r>
            <a:r>
              <a:rPr sz="2800" dirty="0">
                <a:latin typeface="Arial"/>
                <a:cs typeface="Arial"/>
              </a:rPr>
              <a:t>of</a:t>
            </a:r>
            <a:r>
              <a:rPr sz="2800" spc="20" dirty="0">
                <a:latin typeface="Arial"/>
                <a:cs typeface="Arial"/>
              </a:rPr>
              <a:t> </a:t>
            </a:r>
            <a:r>
              <a:rPr sz="2800" spc="-25" dirty="0">
                <a:latin typeface="Arial"/>
                <a:cs typeface="Arial"/>
              </a:rPr>
              <a:t>enquiry.</a:t>
            </a:r>
            <a:endParaRPr sz="2800" dirty="0">
              <a:latin typeface="Arial"/>
              <a:cs typeface="Arial"/>
            </a:endParaRPr>
          </a:p>
          <a:p>
            <a:pPr marL="287020" indent="-274320">
              <a:lnSpc>
                <a:spcPct val="100000"/>
              </a:lnSpc>
              <a:spcBef>
                <a:spcPts val="600"/>
              </a:spcBef>
              <a:buClr>
                <a:srgbClr val="FD8537"/>
              </a:buClr>
              <a:buSzPct val="69642"/>
              <a:buFont typeface="Wingdings"/>
              <a:buChar char=""/>
              <a:tabLst>
                <a:tab pos="287020" algn="l"/>
              </a:tabLst>
            </a:pPr>
            <a:r>
              <a:rPr sz="2800" spc="-5" dirty="0">
                <a:latin typeface="Arial"/>
                <a:cs typeface="Arial"/>
              </a:rPr>
              <a:t>The </a:t>
            </a:r>
            <a:r>
              <a:rPr sz="2800" dirty="0">
                <a:latin typeface="Arial"/>
                <a:cs typeface="Arial"/>
              </a:rPr>
              <a:t>size </a:t>
            </a:r>
            <a:r>
              <a:rPr sz="2800" spc="-5" dirty="0">
                <a:latin typeface="Arial"/>
                <a:cs typeface="Arial"/>
              </a:rPr>
              <a:t>and spread of the</a:t>
            </a:r>
            <a:r>
              <a:rPr sz="2800" spc="35" dirty="0">
                <a:latin typeface="Arial"/>
                <a:cs typeface="Arial"/>
              </a:rPr>
              <a:t> </a:t>
            </a:r>
            <a:r>
              <a:rPr sz="2800" dirty="0">
                <a:latin typeface="Arial"/>
                <a:cs typeface="Arial"/>
              </a:rPr>
              <a:t>sample.</a:t>
            </a:r>
          </a:p>
          <a:p>
            <a:pPr marL="287020" indent="-274320">
              <a:lnSpc>
                <a:spcPct val="100000"/>
              </a:lnSpc>
              <a:spcBef>
                <a:spcPts val="605"/>
              </a:spcBef>
              <a:buClr>
                <a:srgbClr val="FD8537"/>
              </a:buClr>
              <a:buSzPct val="69642"/>
              <a:buFont typeface="Wingdings"/>
              <a:buChar char=""/>
              <a:tabLst>
                <a:tab pos="287020" algn="l"/>
              </a:tabLst>
            </a:pPr>
            <a:r>
              <a:rPr sz="2800" spc="-5" dirty="0">
                <a:latin typeface="Arial"/>
                <a:cs typeface="Arial"/>
              </a:rPr>
              <a:t>Scale </a:t>
            </a:r>
            <a:r>
              <a:rPr sz="2800" dirty="0">
                <a:latin typeface="Arial"/>
                <a:cs typeface="Arial"/>
              </a:rPr>
              <a:t>of </a:t>
            </a:r>
            <a:r>
              <a:rPr sz="2800" spc="-5" dirty="0">
                <a:latin typeface="Arial"/>
                <a:cs typeface="Arial"/>
              </a:rPr>
              <a:t>the</a:t>
            </a:r>
            <a:r>
              <a:rPr sz="2800" spc="15" dirty="0">
                <a:latin typeface="Arial"/>
                <a:cs typeface="Arial"/>
              </a:rPr>
              <a:t> </a:t>
            </a:r>
            <a:r>
              <a:rPr sz="2800" spc="-30" dirty="0">
                <a:latin typeface="Arial"/>
                <a:cs typeface="Arial"/>
              </a:rPr>
              <a:t>survey.</a:t>
            </a:r>
            <a:endParaRPr sz="2800" dirty="0">
              <a:latin typeface="Arial"/>
              <a:cs typeface="Arial"/>
            </a:endParaRPr>
          </a:p>
          <a:p>
            <a:pPr marL="287020" indent="-274320">
              <a:lnSpc>
                <a:spcPct val="100000"/>
              </a:lnSpc>
              <a:spcBef>
                <a:spcPts val="600"/>
              </a:spcBef>
              <a:buClr>
                <a:srgbClr val="FD8537"/>
              </a:buClr>
              <a:buSzPct val="69642"/>
              <a:buFont typeface="Wingdings"/>
              <a:buChar char=""/>
              <a:tabLst>
                <a:tab pos="287020" algn="l"/>
              </a:tabLst>
            </a:pPr>
            <a:r>
              <a:rPr sz="2800" spc="-5" dirty="0">
                <a:latin typeface="Arial"/>
                <a:cs typeface="Arial"/>
              </a:rPr>
              <a:t>The educational </a:t>
            </a:r>
            <a:r>
              <a:rPr sz="2800" dirty="0">
                <a:latin typeface="Arial"/>
                <a:cs typeface="Arial"/>
              </a:rPr>
              <a:t>level of</a:t>
            </a:r>
            <a:r>
              <a:rPr sz="2800" spc="45" dirty="0">
                <a:latin typeface="Arial"/>
                <a:cs typeface="Arial"/>
              </a:rPr>
              <a:t> </a:t>
            </a:r>
            <a:r>
              <a:rPr sz="2800" dirty="0">
                <a:latin typeface="Arial"/>
                <a:cs typeface="Arial"/>
              </a:rPr>
              <a:t>respondents.</a:t>
            </a:r>
          </a:p>
          <a:p>
            <a:pPr marL="286385" marR="342265" indent="-274320">
              <a:lnSpc>
                <a:spcPct val="100000"/>
              </a:lnSpc>
              <a:spcBef>
                <a:spcPts val="600"/>
              </a:spcBef>
              <a:buClr>
                <a:srgbClr val="FD8537"/>
              </a:buClr>
              <a:buSzPct val="69642"/>
              <a:buFont typeface="Wingdings"/>
              <a:buChar char=""/>
              <a:tabLst>
                <a:tab pos="287020" algn="l"/>
                <a:tab pos="1198245" algn="l"/>
                <a:tab pos="2170430" algn="l"/>
                <a:tab pos="3065780" algn="l"/>
                <a:tab pos="4255770" algn="l"/>
                <a:tab pos="4852035" algn="l"/>
                <a:tab pos="6914515" algn="l"/>
                <a:tab pos="7510145" algn="l"/>
              </a:tabLst>
            </a:pPr>
            <a:r>
              <a:rPr sz="2800" spc="-5" dirty="0">
                <a:latin typeface="Arial"/>
                <a:cs typeface="Arial"/>
              </a:rPr>
              <a:t>The	ty</a:t>
            </a:r>
            <a:r>
              <a:rPr sz="2800" dirty="0">
                <a:latin typeface="Arial"/>
                <a:cs typeface="Arial"/>
              </a:rPr>
              <a:t>p</a:t>
            </a:r>
            <a:r>
              <a:rPr sz="2800" spc="-5" dirty="0">
                <a:latin typeface="Arial"/>
                <a:cs typeface="Arial"/>
              </a:rPr>
              <a:t>e</a:t>
            </a:r>
            <a:r>
              <a:rPr sz="2800" dirty="0">
                <a:latin typeface="Arial"/>
                <a:cs typeface="Arial"/>
              </a:rPr>
              <a:t>	an</a:t>
            </a:r>
            <a:r>
              <a:rPr sz="2800" spc="-5" dirty="0">
                <a:latin typeface="Arial"/>
                <a:cs typeface="Arial"/>
              </a:rPr>
              <a:t>d</a:t>
            </a:r>
            <a:r>
              <a:rPr sz="2800" dirty="0">
                <a:latin typeface="Arial"/>
                <a:cs typeface="Arial"/>
              </a:rPr>
              <a:t>	</a:t>
            </a:r>
            <a:r>
              <a:rPr sz="2800" spc="-5" dirty="0">
                <a:latin typeface="Arial"/>
                <a:cs typeface="Arial"/>
              </a:rPr>
              <a:t>de</a:t>
            </a:r>
            <a:r>
              <a:rPr sz="2800" dirty="0">
                <a:latin typeface="Arial"/>
                <a:cs typeface="Arial"/>
              </a:rPr>
              <a:t>p</a:t>
            </a:r>
            <a:r>
              <a:rPr sz="2800" spc="-5" dirty="0">
                <a:latin typeface="Arial"/>
                <a:cs typeface="Arial"/>
              </a:rPr>
              <a:t>th</a:t>
            </a:r>
            <a:r>
              <a:rPr sz="2800" dirty="0">
                <a:latin typeface="Arial"/>
                <a:cs typeface="Arial"/>
              </a:rPr>
              <a:t>	</a:t>
            </a:r>
            <a:r>
              <a:rPr sz="2800" spc="-5" dirty="0">
                <a:latin typeface="Arial"/>
                <a:cs typeface="Arial"/>
              </a:rPr>
              <a:t>of</a:t>
            </a:r>
            <a:r>
              <a:rPr sz="2800" dirty="0">
                <a:latin typeface="Arial"/>
                <a:cs typeface="Arial"/>
              </a:rPr>
              <a:t>	</a:t>
            </a:r>
            <a:r>
              <a:rPr sz="2800" spc="-5" dirty="0">
                <a:latin typeface="Arial"/>
                <a:cs typeface="Arial"/>
              </a:rPr>
              <a:t>in</a:t>
            </a:r>
            <a:r>
              <a:rPr sz="2800" dirty="0">
                <a:latin typeface="Arial"/>
                <a:cs typeface="Arial"/>
              </a:rPr>
              <a:t>f</a:t>
            </a:r>
            <a:r>
              <a:rPr sz="2800" spc="-5" dirty="0">
                <a:latin typeface="Arial"/>
                <a:cs typeface="Arial"/>
              </a:rPr>
              <a:t>orm</a:t>
            </a:r>
            <a:r>
              <a:rPr sz="2800" spc="10" dirty="0">
                <a:latin typeface="Arial"/>
                <a:cs typeface="Arial"/>
              </a:rPr>
              <a:t>a</a:t>
            </a:r>
            <a:r>
              <a:rPr sz="2800" spc="-5" dirty="0">
                <a:latin typeface="Arial"/>
                <a:cs typeface="Arial"/>
              </a:rPr>
              <a:t>ti</a:t>
            </a:r>
            <a:r>
              <a:rPr sz="2800" dirty="0">
                <a:latin typeface="Arial"/>
                <a:cs typeface="Arial"/>
              </a:rPr>
              <a:t>o</a:t>
            </a:r>
            <a:r>
              <a:rPr sz="2800" spc="-5" dirty="0">
                <a:latin typeface="Arial"/>
                <a:cs typeface="Arial"/>
              </a:rPr>
              <a:t>n</a:t>
            </a:r>
            <a:r>
              <a:rPr sz="2800" dirty="0">
                <a:latin typeface="Arial"/>
                <a:cs typeface="Arial"/>
              </a:rPr>
              <a:t>	</a:t>
            </a:r>
            <a:r>
              <a:rPr sz="2800" spc="-5" dirty="0">
                <a:latin typeface="Arial"/>
                <a:cs typeface="Arial"/>
              </a:rPr>
              <a:t>to</a:t>
            </a:r>
            <a:r>
              <a:rPr sz="2800" dirty="0">
                <a:latin typeface="Arial"/>
                <a:cs typeface="Arial"/>
              </a:rPr>
              <a:t>	</a:t>
            </a:r>
            <a:r>
              <a:rPr sz="2800" spc="-5" dirty="0">
                <a:latin typeface="Arial"/>
                <a:cs typeface="Arial"/>
              </a:rPr>
              <a:t>be  </a:t>
            </a:r>
            <a:r>
              <a:rPr sz="2800" dirty="0">
                <a:latin typeface="Arial"/>
                <a:cs typeface="Arial"/>
              </a:rPr>
              <a:t>collected.</a:t>
            </a:r>
          </a:p>
          <a:p>
            <a:pPr marL="287020" indent="-274320">
              <a:lnSpc>
                <a:spcPct val="100000"/>
              </a:lnSpc>
              <a:spcBef>
                <a:spcPts val="600"/>
              </a:spcBef>
              <a:buClr>
                <a:srgbClr val="FD8537"/>
              </a:buClr>
              <a:buSzPct val="69642"/>
              <a:buFont typeface="Wingdings"/>
              <a:buChar char=""/>
              <a:tabLst>
                <a:tab pos="287020" algn="l"/>
              </a:tabLst>
            </a:pPr>
            <a:r>
              <a:rPr sz="2800" spc="-5" dirty="0">
                <a:latin typeface="Arial"/>
                <a:cs typeface="Arial"/>
              </a:rPr>
              <a:t>The </a:t>
            </a:r>
            <a:r>
              <a:rPr sz="2800" dirty="0">
                <a:latin typeface="Arial"/>
                <a:cs typeface="Arial"/>
              </a:rPr>
              <a:t>availability of </a:t>
            </a:r>
            <a:r>
              <a:rPr sz="2800" spc="-5" dirty="0">
                <a:latin typeface="Arial"/>
                <a:cs typeface="Arial"/>
              </a:rPr>
              <a:t>skilled </a:t>
            </a:r>
            <a:r>
              <a:rPr sz="2800" dirty="0">
                <a:latin typeface="Arial"/>
                <a:cs typeface="Arial"/>
              </a:rPr>
              <a:t>and trained</a:t>
            </a:r>
            <a:r>
              <a:rPr sz="2800" spc="70" dirty="0">
                <a:latin typeface="Arial"/>
                <a:cs typeface="Arial"/>
              </a:rPr>
              <a:t> </a:t>
            </a:r>
            <a:r>
              <a:rPr sz="2800" spc="-20" dirty="0">
                <a:latin typeface="Arial"/>
                <a:cs typeface="Arial"/>
              </a:rPr>
              <a:t>manpower.</a:t>
            </a:r>
            <a:endParaRPr sz="2800" dirty="0">
              <a:latin typeface="Arial"/>
              <a:cs typeface="Aria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187547"/>
            <a:ext cx="5740400" cy="566822"/>
          </a:xfrm>
          <a:prstGeom prst="rect">
            <a:avLst/>
          </a:prstGeom>
        </p:spPr>
        <p:txBody>
          <a:bodyPr vert="horz" wrap="square" lIns="0" tIns="12700" rIns="0" bIns="0" rtlCol="0">
            <a:spAutoFit/>
          </a:bodyPr>
          <a:lstStyle/>
          <a:p>
            <a:pPr marL="12700">
              <a:lnSpc>
                <a:spcPct val="100000"/>
              </a:lnSpc>
              <a:spcBef>
                <a:spcPts val="100"/>
              </a:spcBef>
            </a:pPr>
            <a:r>
              <a:rPr sz="3600" spc="-5" dirty="0"/>
              <a:t>1) </a:t>
            </a:r>
            <a:r>
              <a:rPr sz="3600" spc="-30" dirty="0"/>
              <a:t>O</a:t>
            </a:r>
            <a:r>
              <a:rPr sz="2850" spc="-30" dirty="0"/>
              <a:t>BSERVATION</a:t>
            </a:r>
            <a:r>
              <a:rPr sz="2850" spc="200" dirty="0"/>
              <a:t> </a:t>
            </a:r>
            <a:r>
              <a:rPr sz="3600" spc="10" dirty="0"/>
              <a:t>T</a:t>
            </a:r>
            <a:r>
              <a:rPr sz="2850" spc="10" dirty="0"/>
              <a:t>ECHNIQUE</a:t>
            </a:r>
            <a:r>
              <a:rPr sz="3600" spc="10" dirty="0"/>
              <a:t>:</a:t>
            </a:r>
            <a:endParaRPr sz="3600" dirty="0"/>
          </a:p>
        </p:txBody>
      </p:sp>
      <p:sp>
        <p:nvSpPr>
          <p:cNvPr id="3" name="object 3"/>
          <p:cNvSpPr txBox="1"/>
          <p:nvPr/>
        </p:nvSpPr>
        <p:spPr>
          <a:xfrm>
            <a:off x="535940" y="932497"/>
            <a:ext cx="7310120" cy="5059718"/>
          </a:xfrm>
          <a:prstGeom prst="rect">
            <a:avLst/>
          </a:prstGeom>
        </p:spPr>
        <p:txBody>
          <a:bodyPr vert="horz" wrap="square" lIns="0" tIns="12065" rIns="0" bIns="0" rtlCol="0">
            <a:spAutoFit/>
          </a:bodyPr>
          <a:lstStyle/>
          <a:p>
            <a:pPr marL="469900" marR="5080" indent="-457834" algn="just">
              <a:lnSpc>
                <a:spcPct val="100000"/>
              </a:lnSpc>
              <a:spcBef>
                <a:spcPts val="95"/>
              </a:spcBef>
              <a:buClr>
                <a:srgbClr val="FD8537"/>
              </a:buClr>
              <a:buSzPct val="69642"/>
              <a:buFont typeface="Wingdings"/>
              <a:buChar char=""/>
              <a:tabLst>
                <a:tab pos="470534" algn="l"/>
              </a:tabLst>
            </a:pPr>
            <a:r>
              <a:rPr sz="2800" spc="-5" dirty="0">
                <a:latin typeface="Arial"/>
                <a:cs typeface="Arial"/>
              </a:rPr>
              <a:t>One </a:t>
            </a:r>
            <a:r>
              <a:rPr sz="2800" dirty="0">
                <a:latin typeface="Arial"/>
                <a:cs typeface="Arial"/>
              </a:rPr>
              <a:t>of </a:t>
            </a:r>
            <a:r>
              <a:rPr sz="2800" spc="-5" dirty="0">
                <a:latin typeface="Arial"/>
                <a:cs typeface="Arial"/>
              </a:rPr>
              <a:t>the basic method </a:t>
            </a:r>
            <a:r>
              <a:rPr sz="2800" dirty="0">
                <a:latin typeface="Arial"/>
                <a:cs typeface="Arial"/>
              </a:rPr>
              <a:t>and </a:t>
            </a:r>
            <a:r>
              <a:rPr sz="2800" spc="-5" dirty="0">
                <a:latin typeface="Arial"/>
                <a:cs typeface="Arial"/>
              </a:rPr>
              <a:t>oldest  </a:t>
            </a:r>
            <a:r>
              <a:rPr sz="2800" dirty="0">
                <a:latin typeface="Arial"/>
                <a:cs typeface="Arial"/>
              </a:rPr>
              <a:t>method.</a:t>
            </a:r>
          </a:p>
          <a:p>
            <a:pPr marL="469900" marR="5080" indent="-457834" algn="just">
              <a:lnSpc>
                <a:spcPct val="100000"/>
              </a:lnSpc>
              <a:spcBef>
                <a:spcPts val="605"/>
              </a:spcBef>
              <a:buClr>
                <a:srgbClr val="FD8537"/>
              </a:buClr>
              <a:buSzPct val="69642"/>
              <a:buFont typeface="Wingdings"/>
              <a:buChar char=""/>
              <a:tabLst>
                <a:tab pos="470534" algn="l"/>
              </a:tabLst>
            </a:pPr>
            <a:r>
              <a:rPr sz="2800" spc="-5" dirty="0">
                <a:latin typeface="Arial"/>
                <a:cs typeface="Arial"/>
              </a:rPr>
              <a:t>Data is obtained </a:t>
            </a:r>
            <a:r>
              <a:rPr sz="2800" dirty="0">
                <a:latin typeface="Arial"/>
                <a:cs typeface="Arial"/>
              </a:rPr>
              <a:t>by investigator </a:t>
            </a:r>
            <a:r>
              <a:rPr sz="2800" spc="-5" dirty="0">
                <a:latin typeface="Arial"/>
                <a:cs typeface="Arial"/>
              </a:rPr>
              <a:t>own direct  </a:t>
            </a:r>
            <a:r>
              <a:rPr sz="2800" dirty="0">
                <a:latin typeface="Arial"/>
                <a:cs typeface="Arial"/>
              </a:rPr>
              <a:t>observation </a:t>
            </a:r>
            <a:r>
              <a:rPr sz="2800" spc="-5" dirty="0">
                <a:latin typeface="Arial"/>
                <a:cs typeface="Arial"/>
              </a:rPr>
              <a:t>without asking </a:t>
            </a:r>
            <a:r>
              <a:rPr sz="2800" dirty="0">
                <a:latin typeface="Arial"/>
                <a:cs typeface="Arial"/>
              </a:rPr>
              <a:t>from </a:t>
            </a:r>
            <a:r>
              <a:rPr sz="2800" spc="-5" dirty="0">
                <a:latin typeface="Arial"/>
                <a:cs typeface="Arial"/>
              </a:rPr>
              <a:t>the  respondent.</a:t>
            </a:r>
            <a:endParaRPr sz="2800" dirty="0">
              <a:latin typeface="Arial"/>
              <a:cs typeface="Arial"/>
            </a:endParaRPr>
          </a:p>
          <a:p>
            <a:pPr marL="469900" marR="6350" indent="-457834" algn="just">
              <a:lnSpc>
                <a:spcPct val="100000"/>
              </a:lnSpc>
              <a:spcBef>
                <a:spcPts val="600"/>
              </a:spcBef>
              <a:buClr>
                <a:srgbClr val="FD8537"/>
              </a:buClr>
              <a:buSzPct val="69642"/>
              <a:buFont typeface="Wingdings"/>
              <a:buChar char=""/>
              <a:tabLst>
                <a:tab pos="470534" algn="l"/>
              </a:tabLst>
            </a:pPr>
            <a:r>
              <a:rPr sz="2800" spc="-5" dirty="0">
                <a:latin typeface="Arial"/>
                <a:cs typeface="Arial"/>
              </a:rPr>
              <a:t>If observation is </a:t>
            </a:r>
            <a:r>
              <a:rPr sz="2800" dirty="0">
                <a:latin typeface="Arial"/>
                <a:cs typeface="Arial"/>
              </a:rPr>
              <a:t>systematically planned  and </a:t>
            </a:r>
            <a:r>
              <a:rPr sz="2800" spc="-5" dirty="0">
                <a:latin typeface="Arial"/>
                <a:cs typeface="Arial"/>
              </a:rPr>
              <a:t>recorded </a:t>
            </a:r>
            <a:r>
              <a:rPr sz="2800" dirty="0">
                <a:latin typeface="Arial"/>
                <a:cs typeface="Arial"/>
              </a:rPr>
              <a:t>can </a:t>
            </a:r>
            <a:r>
              <a:rPr sz="2800" spc="-5" dirty="0">
                <a:latin typeface="Arial"/>
                <a:cs typeface="Arial"/>
              </a:rPr>
              <a:t>be </a:t>
            </a:r>
            <a:r>
              <a:rPr sz="2800" dirty="0">
                <a:latin typeface="Arial"/>
                <a:cs typeface="Arial"/>
              </a:rPr>
              <a:t>used </a:t>
            </a:r>
            <a:r>
              <a:rPr sz="2800" spc="-5" dirty="0">
                <a:latin typeface="Arial"/>
                <a:cs typeface="Arial"/>
              </a:rPr>
              <a:t>to </a:t>
            </a:r>
            <a:r>
              <a:rPr sz="2800" dirty="0">
                <a:latin typeface="Arial"/>
                <a:cs typeface="Arial"/>
              </a:rPr>
              <a:t>checked </a:t>
            </a:r>
            <a:r>
              <a:rPr sz="2800" spc="-5" dirty="0">
                <a:latin typeface="Arial"/>
                <a:cs typeface="Arial"/>
              </a:rPr>
              <a:t>for  </a:t>
            </a:r>
            <a:r>
              <a:rPr sz="2800" dirty="0">
                <a:latin typeface="Arial"/>
                <a:cs typeface="Arial"/>
              </a:rPr>
              <a:t>their validity </a:t>
            </a:r>
            <a:r>
              <a:rPr sz="2800" spc="-5" dirty="0">
                <a:latin typeface="Arial"/>
                <a:cs typeface="Arial"/>
              </a:rPr>
              <a:t>and</a:t>
            </a:r>
            <a:r>
              <a:rPr sz="2800" spc="20" dirty="0">
                <a:latin typeface="Arial"/>
                <a:cs typeface="Arial"/>
              </a:rPr>
              <a:t> </a:t>
            </a:r>
            <a:r>
              <a:rPr sz="2800" spc="-20" dirty="0">
                <a:latin typeface="Arial"/>
                <a:cs typeface="Arial"/>
              </a:rPr>
              <a:t>reliability.</a:t>
            </a:r>
            <a:endParaRPr sz="2800" dirty="0">
              <a:latin typeface="Arial"/>
              <a:cs typeface="Arial"/>
            </a:endParaRPr>
          </a:p>
          <a:p>
            <a:pPr marL="469900" marR="5715" indent="-457834" algn="just">
              <a:lnSpc>
                <a:spcPct val="100000"/>
              </a:lnSpc>
              <a:spcBef>
                <a:spcPts val="605"/>
              </a:spcBef>
              <a:buClr>
                <a:srgbClr val="FD8537"/>
              </a:buClr>
              <a:buSzPct val="69642"/>
              <a:buFont typeface="Wingdings"/>
              <a:buChar char=""/>
              <a:tabLst>
                <a:tab pos="470534" algn="l"/>
              </a:tabLst>
            </a:pPr>
            <a:r>
              <a:rPr sz="2800" spc="-5" dirty="0">
                <a:latin typeface="Arial"/>
                <a:cs typeface="Arial"/>
              </a:rPr>
              <a:t>Assessed </a:t>
            </a:r>
            <a:r>
              <a:rPr sz="2800" dirty="0">
                <a:latin typeface="Arial"/>
                <a:cs typeface="Arial"/>
              </a:rPr>
              <a:t>through senses </a:t>
            </a:r>
            <a:r>
              <a:rPr sz="2800" spc="-5" dirty="0">
                <a:latin typeface="Arial"/>
                <a:cs typeface="Arial"/>
              </a:rPr>
              <a:t>with </a:t>
            </a:r>
            <a:r>
              <a:rPr sz="2800" dirty="0">
                <a:latin typeface="Arial"/>
                <a:cs typeface="Arial"/>
              </a:rPr>
              <a:t>or </a:t>
            </a:r>
            <a:r>
              <a:rPr sz="2800" spc="-5" dirty="0">
                <a:latin typeface="Arial"/>
                <a:cs typeface="Arial"/>
              </a:rPr>
              <a:t>without  mechanical</a:t>
            </a:r>
            <a:r>
              <a:rPr sz="2800" spc="25" dirty="0">
                <a:latin typeface="Arial"/>
                <a:cs typeface="Arial"/>
              </a:rPr>
              <a:t> </a:t>
            </a:r>
            <a:r>
              <a:rPr sz="2800" dirty="0">
                <a:latin typeface="Arial"/>
                <a:cs typeface="Arial"/>
              </a:rPr>
              <a:t>devices.</a:t>
            </a:r>
          </a:p>
          <a:p>
            <a:pPr marL="469900" indent="-457834" algn="just">
              <a:lnSpc>
                <a:spcPct val="100000"/>
              </a:lnSpc>
              <a:spcBef>
                <a:spcPts val="595"/>
              </a:spcBef>
              <a:buClr>
                <a:srgbClr val="FD8537"/>
              </a:buClr>
              <a:buSzPct val="69642"/>
              <a:buFont typeface="Wingdings"/>
              <a:buChar char=""/>
              <a:tabLst>
                <a:tab pos="470534" algn="l"/>
              </a:tabLst>
            </a:pPr>
            <a:r>
              <a:rPr sz="2800" spc="-5" dirty="0">
                <a:latin typeface="Arial"/>
                <a:cs typeface="Arial"/>
              </a:rPr>
              <a:t>Commonly used for </a:t>
            </a:r>
            <a:r>
              <a:rPr sz="2800" dirty="0">
                <a:latin typeface="Arial"/>
                <a:cs typeface="Arial"/>
              </a:rPr>
              <a:t>behavioral</a:t>
            </a:r>
            <a:r>
              <a:rPr sz="2800" spc="60" dirty="0">
                <a:latin typeface="Arial"/>
                <a:cs typeface="Arial"/>
              </a:rPr>
              <a:t> </a:t>
            </a:r>
            <a:r>
              <a:rPr sz="2800" dirty="0">
                <a:latin typeface="Arial"/>
                <a:cs typeface="Arial"/>
              </a:rPr>
              <a:t>studied.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3540" y="187262"/>
            <a:ext cx="7195184" cy="566822"/>
          </a:xfrm>
          <a:prstGeom prst="rect">
            <a:avLst/>
          </a:prstGeom>
        </p:spPr>
        <p:txBody>
          <a:bodyPr vert="horz" wrap="square" lIns="0" tIns="12700" rIns="0" bIns="0" rtlCol="0">
            <a:spAutoFit/>
          </a:bodyPr>
          <a:lstStyle/>
          <a:p>
            <a:pPr marL="12700">
              <a:lnSpc>
                <a:spcPct val="100000"/>
              </a:lnSpc>
              <a:spcBef>
                <a:spcPts val="100"/>
              </a:spcBef>
            </a:pPr>
            <a:r>
              <a:rPr sz="3600" spc="-55" dirty="0"/>
              <a:t>Types </a:t>
            </a:r>
            <a:r>
              <a:rPr sz="3600" dirty="0"/>
              <a:t>of </a:t>
            </a:r>
            <a:r>
              <a:rPr sz="3600" spc="-5" dirty="0"/>
              <a:t>Observation</a:t>
            </a:r>
            <a:r>
              <a:rPr sz="3600" spc="15" dirty="0"/>
              <a:t> </a:t>
            </a:r>
            <a:r>
              <a:rPr sz="3600" spc="-30" dirty="0"/>
              <a:t>Technique:</a:t>
            </a:r>
            <a:endParaRPr sz="3600" dirty="0"/>
          </a:p>
        </p:txBody>
      </p:sp>
      <p:grpSp>
        <p:nvGrpSpPr>
          <p:cNvPr id="4" name="object 4"/>
          <p:cNvGrpSpPr/>
          <p:nvPr/>
        </p:nvGrpSpPr>
        <p:grpSpPr>
          <a:xfrm>
            <a:off x="327660" y="810387"/>
            <a:ext cx="3846829" cy="3846195"/>
            <a:chOff x="327659" y="1080516"/>
            <a:chExt cx="3846829" cy="5128260"/>
          </a:xfrm>
        </p:grpSpPr>
        <p:sp>
          <p:nvSpPr>
            <p:cNvPr id="5" name="object 5"/>
            <p:cNvSpPr/>
            <p:nvPr/>
          </p:nvSpPr>
          <p:spPr>
            <a:xfrm>
              <a:off x="327659" y="1080516"/>
              <a:ext cx="3846576" cy="896112"/>
            </a:xfrm>
            <a:prstGeom prst="rect">
              <a:avLst/>
            </a:prstGeom>
            <a:blipFill>
              <a:blip r:embed="rId2" cstate="print"/>
              <a:stretch>
                <a:fillRect/>
              </a:stretch>
            </a:blipFill>
          </p:spPr>
          <p:txBody>
            <a:bodyPr wrap="square" lIns="0" tIns="0" rIns="0" bIns="0" rtlCol="0"/>
            <a:lstStyle/>
            <a:p>
              <a:endParaRPr dirty="0"/>
            </a:p>
          </p:txBody>
        </p:sp>
        <p:sp>
          <p:nvSpPr>
            <p:cNvPr id="6" name="object 6"/>
            <p:cNvSpPr/>
            <p:nvPr/>
          </p:nvSpPr>
          <p:spPr>
            <a:xfrm>
              <a:off x="821436" y="1159764"/>
              <a:ext cx="2857500" cy="797051"/>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387095" y="1120140"/>
              <a:ext cx="3727704" cy="777239"/>
            </a:xfrm>
            <a:prstGeom prst="rect">
              <a:avLst/>
            </a:prstGeom>
            <a:blipFill>
              <a:blip r:embed="rId4" cstate="print"/>
              <a:stretch>
                <a:fillRect/>
              </a:stretch>
            </a:blipFill>
          </p:spPr>
          <p:txBody>
            <a:bodyPr wrap="square" lIns="0" tIns="0" rIns="0" bIns="0" rtlCol="0"/>
            <a:lstStyle/>
            <a:p>
              <a:endParaRPr dirty="0"/>
            </a:p>
          </p:txBody>
        </p:sp>
        <p:sp>
          <p:nvSpPr>
            <p:cNvPr id="8" name="object 8"/>
            <p:cNvSpPr/>
            <p:nvPr/>
          </p:nvSpPr>
          <p:spPr>
            <a:xfrm>
              <a:off x="387095" y="1120140"/>
              <a:ext cx="3728085" cy="777240"/>
            </a:xfrm>
            <a:custGeom>
              <a:avLst/>
              <a:gdLst/>
              <a:ahLst/>
              <a:cxnLst/>
              <a:rect l="l" t="t" r="r" b="b"/>
              <a:pathLst>
                <a:path w="3728085" h="777239">
                  <a:moveTo>
                    <a:pt x="0" y="777239"/>
                  </a:moveTo>
                  <a:lnTo>
                    <a:pt x="3727704" y="777239"/>
                  </a:lnTo>
                  <a:lnTo>
                    <a:pt x="3727704" y="0"/>
                  </a:lnTo>
                  <a:lnTo>
                    <a:pt x="0" y="0"/>
                  </a:lnTo>
                  <a:lnTo>
                    <a:pt x="0" y="777239"/>
                  </a:lnTo>
                  <a:close/>
                </a:path>
              </a:pathLst>
            </a:custGeom>
            <a:ln w="12192">
              <a:solidFill>
                <a:srgbClr val="4D7ACF"/>
              </a:solidFill>
            </a:ln>
          </p:spPr>
          <p:txBody>
            <a:bodyPr wrap="square" lIns="0" tIns="0" rIns="0" bIns="0" rtlCol="0"/>
            <a:lstStyle/>
            <a:p>
              <a:endParaRPr dirty="0"/>
            </a:p>
          </p:txBody>
        </p:sp>
        <p:sp>
          <p:nvSpPr>
            <p:cNvPr id="9" name="object 9"/>
            <p:cNvSpPr/>
            <p:nvPr/>
          </p:nvSpPr>
          <p:spPr>
            <a:xfrm>
              <a:off x="384809" y="1898141"/>
              <a:ext cx="3732529" cy="4297680"/>
            </a:xfrm>
            <a:custGeom>
              <a:avLst/>
              <a:gdLst/>
              <a:ahLst/>
              <a:cxnLst/>
              <a:rect l="l" t="t" r="r" b="b"/>
              <a:pathLst>
                <a:path w="3732529" h="4297680">
                  <a:moveTo>
                    <a:pt x="3732276" y="0"/>
                  </a:moveTo>
                  <a:lnTo>
                    <a:pt x="0" y="0"/>
                  </a:lnTo>
                  <a:lnTo>
                    <a:pt x="0" y="4297680"/>
                  </a:lnTo>
                  <a:lnTo>
                    <a:pt x="3732276" y="4297680"/>
                  </a:lnTo>
                  <a:lnTo>
                    <a:pt x="3732276" y="0"/>
                  </a:lnTo>
                  <a:close/>
                </a:path>
              </a:pathLst>
            </a:custGeom>
            <a:solidFill>
              <a:srgbClr val="FFD9CE">
                <a:alpha val="90194"/>
              </a:srgbClr>
            </a:solidFill>
          </p:spPr>
          <p:txBody>
            <a:bodyPr wrap="square" lIns="0" tIns="0" rIns="0" bIns="0" rtlCol="0"/>
            <a:lstStyle/>
            <a:p>
              <a:endParaRPr dirty="0"/>
            </a:p>
          </p:txBody>
        </p:sp>
        <p:sp>
          <p:nvSpPr>
            <p:cNvPr id="10" name="object 10"/>
            <p:cNvSpPr/>
            <p:nvPr/>
          </p:nvSpPr>
          <p:spPr>
            <a:xfrm>
              <a:off x="384809" y="1898141"/>
              <a:ext cx="3732529" cy="4297680"/>
            </a:xfrm>
            <a:custGeom>
              <a:avLst/>
              <a:gdLst/>
              <a:ahLst/>
              <a:cxnLst/>
              <a:rect l="l" t="t" r="r" b="b"/>
              <a:pathLst>
                <a:path w="3732529" h="4297680">
                  <a:moveTo>
                    <a:pt x="0" y="4297680"/>
                  </a:moveTo>
                  <a:lnTo>
                    <a:pt x="3732276" y="4297680"/>
                  </a:lnTo>
                  <a:lnTo>
                    <a:pt x="3732276" y="0"/>
                  </a:lnTo>
                  <a:lnTo>
                    <a:pt x="0" y="0"/>
                  </a:lnTo>
                  <a:lnTo>
                    <a:pt x="0" y="4297680"/>
                  </a:lnTo>
                  <a:close/>
                </a:path>
              </a:pathLst>
            </a:custGeom>
            <a:ln w="25908">
              <a:solidFill>
                <a:srgbClr val="FFD9CE"/>
              </a:solidFill>
            </a:ln>
          </p:spPr>
          <p:txBody>
            <a:bodyPr wrap="square" lIns="0" tIns="0" rIns="0" bIns="0" rtlCol="0"/>
            <a:lstStyle/>
            <a:p>
              <a:endParaRPr dirty="0"/>
            </a:p>
          </p:txBody>
        </p:sp>
      </p:grpSp>
      <p:sp>
        <p:nvSpPr>
          <p:cNvPr id="11" name="object 11"/>
          <p:cNvSpPr txBox="1"/>
          <p:nvPr/>
        </p:nvSpPr>
        <p:spPr>
          <a:xfrm>
            <a:off x="499974" y="1469707"/>
            <a:ext cx="3438525" cy="2782172"/>
          </a:xfrm>
          <a:prstGeom prst="rect">
            <a:avLst/>
          </a:prstGeom>
        </p:spPr>
        <p:txBody>
          <a:bodyPr vert="horz" wrap="square" lIns="0" tIns="65405" rIns="0" bIns="0" rtlCol="0">
            <a:spAutoFit/>
          </a:bodyPr>
          <a:lstStyle/>
          <a:p>
            <a:pPr marL="241300" marR="90170" indent="-228600">
              <a:lnSpc>
                <a:spcPts val="2480"/>
              </a:lnSpc>
              <a:spcBef>
                <a:spcPts val="515"/>
              </a:spcBef>
              <a:buChar char="•"/>
              <a:tabLst>
                <a:tab pos="241300" algn="l"/>
              </a:tabLst>
            </a:pPr>
            <a:r>
              <a:rPr sz="2400" spc="-5" dirty="0">
                <a:latin typeface="Arial"/>
                <a:cs typeface="Arial"/>
              </a:rPr>
              <a:t>Standardized</a:t>
            </a:r>
            <a:r>
              <a:rPr sz="2400" spc="-20" dirty="0">
                <a:latin typeface="Arial"/>
                <a:cs typeface="Arial"/>
              </a:rPr>
              <a:t> </a:t>
            </a:r>
            <a:r>
              <a:rPr sz="2400" spc="-5" dirty="0">
                <a:latin typeface="Arial"/>
                <a:cs typeface="Arial"/>
              </a:rPr>
              <a:t>condition  </a:t>
            </a:r>
            <a:r>
              <a:rPr sz="2400" dirty="0">
                <a:latin typeface="Arial"/>
                <a:cs typeface="Arial"/>
              </a:rPr>
              <a:t>of</a:t>
            </a:r>
            <a:r>
              <a:rPr sz="2400" spc="-5" dirty="0">
                <a:latin typeface="Arial"/>
                <a:cs typeface="Arial"/>
              </a:rPr>
              <a:t> observation.</a:t>
            </a:r>
            <a:endParaRPr sz="2400" dirty="0">
              <a:latin typeface="Arial"/>
              <a:cs typeface="Arial"/>
            </a:endParaRPr>
          </a:p>
          <a:p>
            <a:pPr marL="241300" marR="360045" indent="-228600">
              <a:lnSpc>
                <a:spcPts val="2480"/>
              </a:lnSpc>
              <a:spcBef>
                <a:spcPts val="415"/>
              </a:spcBef>
              <a:buChar char="•"/>
              <a:tabLst>
                <a:tab pos="241300" algn="l"/>
              </a:tabLst>
            </a:pPr>
            <a:r>
              <a:rPr sz="2400" spc="-5" dirty="0">
                <a:latin typeface="Arial"/>
                <a:cs typeface="Arial"/>
              </a:rPr>
              <a:t>Careful definition </a:t>
            </a:r>
            <a:r>
              <a:rPr sz="2400" dirty="0">
                <a:latin typeface="Arial"/>
                <a:cs typeface="Arial"/>
              </a:rPr>
              <a:t>of  </a:t>
            </a:r>
            <a:r>
              <a:rPr sz="2400" spc="-5" dirty="0">
                <a:latin typeface="Arial"/>
                <a:cs typeface="Arial"/>
              </a:rPr>
              <a:t>units </a:t>
            </a:r>
            <a:r>
              <a:rPr sz="2400" dirty="0">
                <a:latin typeface="Arial"/>
                <a:cs typeface="Arial"/>
              </a:rPr>
              <a:t>to </a:t>
            </a:r>
            <a:r>
              <a:rPr sz="2400" spc="-10" dirty="0">
                <a:latin typeface="Arial"/>
                <a:cs typeface="Arial"/>
              </a:rPr>
              <a:t>be</a:t>
            </a:r>
            <a:r>
              <a:rPr sz="2400" spc="-25" dirty="0">
                <a:latin typeface="Arial"/>
                <a:cs typeface="Arial"/>
              </a:rPr>
              <a:t> </a:t>
            </a:r>
            <a:r>
              <a:rPr sz="2400" spc="-5" dirty="0">
                <a:latin typeface="Arial"/>
                <a:cs typeface="Arial"/>
              </a:rPr>
              <a:t>observed.</a:t>
            </a:r>
            <a:endParaRPr sz="2400" dirty="0">
              <a:latin typeface="Arial"/>
              <a:cs typeface="Arial"/>
            </a:endParaRPr>
          </a:p>
          <a:p>
            <a:pPr marL="241300" marR="259079" indent="-228600">
              <a:lnSpc>
                <a:spcPts val="2480"/>
              </a:lnSpc>
              <a:spcBef>
                <a:spcPts val="420"/>
              </a:spcBef>
              <a:buChar char="•"/>
              <a:tabLst>
                <a:tab pos="241300" algn="l"/>
              </a:tabLst>
            </a:pPr>
            <a:r>
              <a:rPr sz="2400" dirty="0">
                <a:latin typeface="Arial"/>
                <a:cs typeface="Arial"/>
              </a:rPr>
              <a:t>The style of</a:t>
            </a:r>
            <a:r>
              <a:rPr sz="2400" spc="-75" dirty="0">
                <a:latin typeface="Arial"/>
                <a:cs typeface="Arial"/>
              </a:rPr>
              <a:t> </a:t>
            </a:r>
            <a:r>
              <a:rPr sz="2400" spc="-5" dirty="0">
                <a:latin typeface="Arial"/>
                <a:cs typeface="Arial"/>
              </a:rPr>
              <a:t>recording  the observed  information</a:t>
            </a:r>
            <a:endParaRPr sz="2400" dirty="0">
              <a:latin typeface="Arial"/>
              <a:cs typeface="Arial"/>
            </a:endParaRPr>
          </a:p>
          <a:p>
            <a:pPr marL="241300" indent="-228600">
              <a:lnSpc>
                <a:spcPct val="100000"/>
              </a:lnSpc>
              <a:spcBef>
                <a:spcPts val="15"/>
              </a:spcBef>
              <a:buChar char="•"/>
              <a:tabLst>
                <a:tab pos="241300" algn="l"/>
              </a:tabLst>
            </a:pPr>
            <a:r>
              <a:rPr sz="2400" dirty="0">
                <a:latin typeface="Arial"/>
                <a:cs typeface="Arial"/>
              </a:rPr>
              <a:t>E.g. </a:t>
            </a:r>
            <a:r>
              <a:rPr sz="2400" spc="-5" dirty="0">
                <a:latin typeface="Arial"/>
                <a:cs typeface="Arial"/>
              </a:rPr>
              <a:t>Descriptive</a:t>
            </a:r>
            <a:r>
              <a:rPr sz="2400" spc="-20" dirty="0">
                <a:latin typeface="Arial"/>
                <a:cs typeface="Arial"/>
              </a:rPr>
              <a:t> </a:t>
            </a:r>
            <a:r>
              <a:rPr sz="2400" spc="-5" dirty="0">
                <a:latin typeface="Arial"/>
                <a:cs typeface="Arial"/>
              </a:rPr>
              <a:t>studies</a:t>
            </a:r>
            <a:endParaRPr sz="2400" dirty="0">
              <a:latin typeface="Arial"/>
              <a:cs typeface="Arial"/>
            </a:endParaRPr>
          </a:p>
        </p:txBody>
      </p:sp>
      <p:grpSp>
        <p:nvGrpSpPr>
          <p:cNvPr id="12" name="object 12"/>
          <p:cNvGrpSpPr/>
          <p:nvPr/>
        </p:nvGrpSpPr>
        <p:grpSpPr>
          <a:xfrm>
            <a:off x="4524755" y="810388"/>
            <a:ext cx="3456940" cy="672464"/>
            <a:chOff x="4524755" y="1080516"/>
            <a:chExt cx="3456940" cy="896619"/>
          </a:xfrm>
        </p:grpSpPr>
        <p:sp>
          <p:nvSpPr>
            <p:cNvPr id="13" name="object 13"/>
            <p:cNvSpPr/>
            <p:nvPr/>
          </p:nvSpPr>
          <p:spPr>
            <a:xfrm>
              <a:off x="4524755" y="1080516"/>
              <a:ext cx="3456432" cy="896112"/>
            </a:xfrm>
            <a:prstGeom prst="rect">
              <a:avLst/>
            </a:prstGeom>
            <a:blipFill>
              <a:blip r:embed="rId5" cstate="print"/>
              <a:stretch>
                <a:fillRect/>
              </a:stretch>
            </a:blipFill>
          </p:spPr>
          <p:txBody>
            <a:bodyPr wrap="square" lIns="0" tIns="0" rIns="0" bIns="0" rtlCol="0"/>
            <a:lstStyle/>
            <a:p>
              <a:endParaRPr dirty="0"/>
            </a:p>
          </p:txBody>
        </p:sp>
        <p:sp>
          <p:nvSpPr>
            <p:cNvPr id="14" name="object 14"/>
            <p:cNvSpPr/>
            <p:nvPr/>
          </p:nvSpPr>
          <p:spPr>
            <a:xfrm>
              <a:off x="4576571" y="1159764"/>
              <a:ext cx="3351276" cy="797051"/>
            </a:xfrm>
            <a:prstGeom prst="rect">
              <a:avLst/>
            </a:prstGeom>
            <a:blipFill>
              <a:blip r:embed="rId6" cstate="print"/>
              <a:stretch>
                <a:fillRect/>
              </a:stretch>
            </a:blipFill>
          </p:spPr>
          <p:txBody>
            <a:bodyPr wrap="square" lIns="0" tIns="0" rIns="0" bIns="0" rtlCol="0"/>
            <a:lstStyle/>
            <a:p>
              <a:endParaRPr dirty="0"/>
            </a:p>
          </p:txBody>
        </p:sp>
        <p:sp>
          <p:nvSpPr>
            <p:cNvPr id="15" name="object 15"/>
            <p:cNvSpPr/>
            <p:nvPr/>
          </p:nvSpPr>
          <p:spPr>
            <a:xfrm>
              <a:off x="4584191" y="1120140"/>
              <a:ext cx="3337560" cy="777239"/>
            </a:xfrm>
            <a:prstGeom prst="rect">
              <a:avLst/>
            </a:prstGeom>
            <a:blipFill>
              <a:blip r:embed="rId7" cstate="print"/>
              <a:stretch>
                <a:fillRect/>
              </a:stretch>
            </a:blipFill>
          </p:spPr>
          <p:txBody>
            <a:bodyPr wrap="square" lIns="0" tIns="0" rIns="0" bIns="0" rtlCol="0"/>
            <a:lstStyle/>
            <a:p>
              <a:endParaRPr dirty="0"/>
            </a:p>
          </p:txBody>
        </p:sp>
        <p:sp>
          <p:nvSpPr>
            <p:cNvPr id="16" name="object 16"/>
            <p:cNvSpPr/>
            <p:nvPr/>
          </p:nvSpPr>
          <p:spPr>
            <a:xfrm>
              <a:off x="4584191" y="1120140"/>
              <a:ext cx="3337560" cy="777240"/>
            </a:xfrm>
            <a:custGeom>
              <a:avLst/>
              <a:gdLst/>
              <a:ahLst/>
              <a:cxnLst/>
              <a:rect l="l" t="t" r="r" b="b"/>
              <a:pathLst>
                <a:path w="3337559" h="777239">
                  <a:moveTo>
                    <a:pt x="0" y="777239"/>
                  </a:moveTo>
                  <a:lnTo>
                    <a:pt x="3337560" y="777239"/>
                  </a:lnTo>
                  <a:lnTo>
                    <a:pt x="3337560" y="0"/>
                  </a:lnTo>
                  <a:lnTo>
                    <a:pt x="0" y="0"/>
                  </a:lnTo>
                  <a:lnTo>
                    <a:pt x="0" y="777239"/>
                  </a:lnTo>
                  <a:close/>
                </a:path>
              </a:pathLst>
            </a:custGeom>
            <a:ln w="12191">
              <a:solidFill>
                <a:srgbClr val="B90C00"/>
              </a:solidFill>
            </a:ln>
          </p:spPr>
          <p:txBody>
            <a:bodyPr wrap="square" lIns="0" tIns="0" rIns="0" bIns="0" rtlCol="0"/>
            <a:lstStyle/>
            <a:p>
              <a:endParaRPr dirty="0"/>
            </a:p>
          </p:txBody>
        </p:sp>
      </p:grpSp>
      <p:sp>
        <p:nvSpPr>
          <p:cNvPr id="17" name="object 17"/>
          <p:cNvSpPr txBox="1"/>
          <p:nvPr/>
        </p:nvSpPr>
        <p:spPr>
          <a:xfrm>
            <a:off x="1058976" y="942842"/>
            <a:ext cx="6863080" cy="428322"/>
          </a:xfrm>
          <a:prstGeom prst="rect">
            <a:avLst/>
          </a:prstGeom>
        </p:spPr>
        <p:txBody>
          <a:bodyPr vert="horz" wrap="square" lIns="0" tIns="12700" rIns="0" bIns="0" rtlCol="0">
            <a:spAutoFit/>
          </a:bodyPr>
          <a:lstStyle/>
          <a:p>
            <a:pPr marL="12700">
              <a:lnSpc>
                <a:spcPct val="100000"/>
              </a:lnSpc>
              <a:spcBef>
                <a:spcPts val="100"/>
              </a:spcBef>
              <a:tabLst>
                <a:tab pos="3769360" algn="l"/>
              </a:tabLst>
            </a:pPr>
            <a:r>
              <a:rPr sz="2700" spc="-5" dirty="0">
                <a:solidFill>
                  <a:srgbClr val="FFFFFF"/>
                </a:solidFill>
                <a:latin typeface="Arial"/>
                <a:cs typeface="Arial"/>
              </a:rPr>
              <a:t>STRUCTURED	UNSTRUCTURED</a:t>
            </a:r>
            <a:endParaRPr sz="2700" dirty="0">
              <a:latin typeface="Arial"/>
              <a:cs typeface="Arial"/>
            </a:endParaRPr>
          </a:p>
        </p:txBody>
      </p:sp>
      <p:grpSp>
        <p:nvGrpSpPr>
          <p:cNvPr id="18" name="object 18"/>
          <p:cNvGrpSpPr/>
          <p:nvPr/>
        </p:nvGrpSpPr>
        <p:grpSpPr>
          <a:xfrm>
            <a:off x="4571937" y="1413844"/>
            <a:ext cx="3363595" cy="3242786"/>
            <a:chOff x="4571936" y="1885124"/>
            <a:chExt cx="3363595" cy="4323715"/>
          </a:xfrm>
        </p:grpSpPr>
        <p:sp>
          <p:nvSpPr>
            <p:cNvPr id="19" name="object 19"/>
            <p:cNvSpPr/>
            <p:nvPr/>
          </p:nvSpPr>
          <p:spPr>
            <a:xfrm>
              <a:off x="4584953" y="1898141"/>
              <a:ext cx="3337560" cy="4297680"/>
            </a:xfrm>
            <a:custGeom>
              <a:avLst/>
              <a:gdLst/>
              <a:ahLst/>
              <a:cxnLst/>
              <a:rect l="l" t="t" r="r" b="b"/>
              <a:pathLst>
                <a:path w="3337559" h="4297680">
                  <a:moveTo>
                    <a:pt x="3337559" y="0"/>
                  </a:moveTo>
                  <a:lnTo>
                    <a:pt x="0" y="0"/>
                  </a:lnTo>
                  <a:lnTo>
                    <a:pt x="0" y="4297680"/>
                  </a:lnTo>
                  <a:lnTo>
                    <a:pt x="3337559" y="4297680"/>
                  </a:lnTo>
                  <a:lnTo>
                    <a:pt x="3337559" y="0"/>
                  </a:lnTo>
                  <a:close/>
                </a:path>
              </a:pathLst>
            </a:custGeom>
            <a:solidFill>
              <a:srgbClr val="FFD9CE">
                <a:alpha val="90194"/>
              </a:srgbClr>
            </a:solidFill>
          </p:spPr>
          <p:txBody>
            <a:bodyPr wrap="square" lIns="0" tIns="0" rIns="0" bIns="0" rtlCol="0"/>
            <a:lstStyle/>
            <a:p>
              <a:endParaRPr dirty="0"/>
            </a:p>
          </p:txBody>
        </p:sp>
        <p:sp>
          <p:nvSpPr>
            <p:cNvPr id="20" name="object 20"/>
            <p:cNvSpPr/>
            <p:nvPr/>
          </p:nvSpPr>
          <p:spPr>
            <a:xfrm>
              <a:off x="4584953" y="1898141"/>
              <a:ext cx="3337560" cy="4297680"/>
            </a:xfrm>
            <a:custGeom>
              <a:avLst/>
              <a:gdLst/>
              <a:ahLst/>
              <a:cxnLst/>
              <a:rect l="l" t="t" r="r" b="b"/>
              <a:pathLst>
                <a:path w="3337559" h="4297680">
                  <a:moveTo>
                    <a:pt x="0" y="4297680"/>
                  </a:moveTo>
                  <a:lnTo>
                    <a:pt x="3337559" y="4297680"/>
                  </a:lnTo>
                  <a:lnTo>
                    <a:pt x="3337559" y="0"/>
                  </a:lnTo>
                  <a:lnTo>
                    <a:pt x="0" y="0"/>
                  </a:lnTo>
                  <a:lnTo>
                    <a:pt x="0" y="4297680"/>
                  </a:lnTo>
                  <a:close/>
                </a:path>
              </a:pathLst>
            </a:custGeom>
            <a:ln w="25908">
              <a:solidFill>
                <a:srgbClr val="FFD9CE"/>
              </a:solidFill>
            </a:ln>
          </p:spPr>
          <p:txBody>
            <a:bodyPr wrap="square" lIns="0" tIns="0" rIns="0" bIns="0" rtlCol="0"/>
            <a:lstStyle/>
            <a:p>
              <a:endParaRPr dirty="0"/>
            </a:p>
          </p:txBody>
        </p:sp>
      </p:grpSp>
      <p:sp>
        <p:nvSpPr>
          <p:cNvPr id="21" name="object 21"/>
          <p:cNvSpPr txBox="1"/>
          <p:nvPr/>
        </p:nvSpPr>
        <p:spPr>
          <a:xfrm>
            <a:off x="4584191" y="1469707"/>
            <a:ext cx="3337560" cy="2027222"/>
          </a:xfrm>
          <a:prstGeom prst="rect">
            <a:avLst/>
          </a:prstGeom>
        </p:spPr>
        <p:txBody>
          <a:bodyPr vert="horz" wrap="square" lIns="0" tIns="63500" rIns="0" bIns="0" rtlCol="0">
            <a:spAutoFit/>
          </a:bodyPr>
          <a:lstStyle/>
          <a:p>
            <a:pPr marL="356870" marR="327025" indent="-228600">
              <a:lnSpc>
                <a:spcPct val="86100"/>
              </a:lnSpc>
              <a:spcBef>
                <a:spcPts val="500"/>
              </a:spcBef>
              <a:buChar char="•"/>
              <a:tabLst>
                <a:tab pos="357505" algn="l"/>
              </a:tabLst>
            </a:pPr>
            <a:r>
              <a:rPr sz="2400" dirty="0">
                <a:latin typeface="Arial"/>
                <a:cs typeface="Arial"/>
              </a:rPr>
              <a:t>The observation  </a:t>
            </a:r>
            <a:r>
              <a:rPr sz="2400" spc="-5" dirty="0">
                <a:latin typeface="Arial"/>
                <a:cs typeface="Arial"/>
              </a:rPr>
              <a:t>does </a:t>
            </a:r>
            <a:r>
              <a:rPr sz="2400" dirty="0">
                <a:latin typeface="Arial"/>
                <a:cs typeface="Arial"/>
              </a:rPr>
              <a:t>not take</a:t>
            </a:r>
            <a:r>
              <a:rPr sz="2400" spc="-45" dirty="0">
                <a:latin typeface="Arial"/>
                <a:cs typeface="Arial"/>
              </a:rPr>
              <a:t> </a:t>
            </a:r>
            <a:r>
              <a:rPr sz="2400" spc="-5" dirty="0">
                <a:latin typeface="Arial"/>
                <a:cs typeface="Arial"/>
              </a:rPr>
              <a:t>place  as in </a:t>
            </a:r>
            <a:r>
              <a:rPr sz="2400" dirty="0">
                <a:latin typeface="Arial"/>
                <a:cs typeface="Arial"/>
              </a:rPr>
              <a:t>structured  observation.</a:t>
            </a:r>
          </a:p>
          <a:p>
            <a:pPr marL="356870" indent="-229235">
              <a:lnSpc>
                <a:spcPts val="2685"/>
              </a:lnSpc>
              <a:spcBef>
                <a:spcPts val="25"/>
              </a:spcBef>
              <a:buChar char="•"/>
              <a:tabLst>
                <a:tab pos="357505" algn="l"/>
              </a:tabLst>
            </a:pPr>
            <a:r>
              <a:rPr sz="2400" dirty="0">
                <a:latin typeface="Arial"/>
                <a:cs typeface="Arial"/>
              </a:rPr>
              <a:t>E.g.</a:t>
            </a:r>
            <a:r>
              <a:rPr sz="2400" spc="-10" dirty="0">
                <a:latin typeface="Arial"/>
                <a:cs typeface="Arial"/>
              </a:rPr>
              <a:t> </a:t>
            </a:r>
            <a:r>
              <a:rPr sz="2400" spc="-5" dirty="0">
                <a:latin typeface="Arial"/>
                <a:cs typeface="Arial"/>
              </a:rPr>
              <a:t>Explanatory</a:t>
            </a:r>
            <a:endParaRPr sz="2400" dirty="0">
              <a:latin typeface="Arial"/>
              <a:cs typeface="Arial"/>
            </a:endParaRPr>
          </a:p>
          <a:p>
            <a:pPr marL="356870">
              <a:lnSpc>
                <a:spcPts val="2685"/>
              </a:lnSpc>
            </a:pPr>
            <a:r>
              <a:rPr sz="2400" spc="-5" dirty="0">
                <a:latin typeface="Arial"/>
                <a:cs typeface="Arial"/>
              </a:rPr>
              <a:t>studies</a:t>
            </a:r>
            <a:endParaRPr sz="2400" dirty="0">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DATA</a:t>
            </a:r>
            <a:endParaRPr lang="en-US" dirty="0"/>
          </a:p>
        </p:txBody>
      </p:sp>
      <p:sp>
        <p:nvSpPr>
          <p:cNvPr id="3" name="Text Placeholder 2"/>
          <p:cNvSpPr>
            <a:spLocks noGrp="1"/>
          </p:cNvSpPr>
          <p:nvPr>
            <p:ph type="body" idx="1"/>
          </p:nvPr>
        </p:nvSpPr>
        <p:spPr>
          <a:xfrm>
            <a:off x="428596" y="1215733"/>
            <a:ext cx="7646700" cy="5355312"/>
          </a:xfrm>
        </p:spPr>
        <p:txBody>
          <a:bodyPr/>
          <a:lstStyle/>
          <a:p>
            <a:pPr>
              <a:buFont typeface="Arial" pitchFamily="34" charset="0"/>
              <a:buChar char="•"/>
            </a:pPr>
            <a:r>
              <a:rPr lang="en-US" dirty="0" smtClean="0"/>
              <a:t> </a:t>
            </a:r>
            <a:r>
              <a:rPr lang="en-US" sz="2800" dirty="0" smtClean="0"/>
              <a:t>Improve People’s Lives</a:t>
            </a:r>
          </a:p>
          <a:p>
            <a:pPr>
              <a:buFont typeface="Arial" pitchFamily="34" charset="0"/>
              <a:buChar char="•"/>
            </a:pPr>
            <a:r>
              <a:rPr lang="en-US" sz="2800" dirty="0" smtClean="0"/>
              <a:t> Make Informed Decisions</a:t>
            </a:r>
          </a:p>
          <a:p>
            <a:pPr>
              <a:buFont typeface="Arial" pitchFamily="34" charset="0"/>
              <a:buChar char="•"/>
            </a:pPr>
            <a:r>
              <a:rPr lang="en-US" sz="2800" dirty="0" smtClean="0"/>
              <a:t> Stop Molehills From Turning Into Mountains</a:t>
            </a:r>
          </a:p>
          <a:p>
            <a:pPr>
              <a:buFont typeface="Arial" pitchFamily="34" charset="0"/>
              <a:buChar char="•"/>
            </a:pPr>
            <a:r>
              <a:rPr lang="en-US" sz="2800" dirty="0" smtClean="0"/>
              <a:t> Get The Results You Want</a:t>
            </a:r>
          </a:p>
          <a:p>
            <a:pPr>
              <a:buFont typeface="Arial" pitchFamily="34" charset="0"/>
              <a:buChar char="•"/>
            </a:pPr>
            <a:r>
              <a:rPr lang="en-US" sz="2800" dirty="0" smtClean="0"/>
              <a:t> Find Solutions To Problems</a:t>
            </a:r>
          </a:p>
          <a:p>
            <a:pPr>
              <a:buFont typeface="Arial" pitchFamily="34" charset="0"/>
              <a:buChar char="•"/>
            </a:pPr>
            <a:r>
              <a:rPr lang="en-US" sz="2800" dirty="0" smtClean="0"/>
              <a:t> Stop The Guessing Game</a:t>
            </a:r>
          </a:p>
          <a:p>
            <a:pPr>
              <a:buFont typeface="Arial" pitchFamily="34" charset="0"/>
              <a:buChar char="•"/>
            </a:pPr>
            <a:r>
              <a:rPr lang="en-US" sz="2800" dirty="0" smtClean="0"/>
              <a:t> Be Strategic In Your Approaches</a:t>
            </a:r>
          </a:p>
          <a:p>
            <a:pPr>
              <a:buFont typeface="Arial" pitchFamily="34" charset="0"/>
              <a:buChar char="•"/>
            </a:pPr>
            <a:r>
              <a:rPr lang="en-US" sz="2800" dirty="0" smtClean="0"/>
              <a:t> Know What You Are Doing Well</a:t>
            </a:r>
          </a:p>
          <a:p>
            <a:pPr>
              <a:buFont typeface="Arial" pitchFamily="34" charset="0"/>
              <a:buChar char="•"/>
            </a:pPr>
            <a:r>
              <a:rPr lang="en-US" sz="2800" dirty="0" smtClean="0"/>
              <a:t> Keep </a:t>
            </a:r>
            <a:r>
              <a:rPr lang="en-US" sz="2800" smtClean="0"/>
              <a:t>Track </a:t>
            </a:r>
            <a:r>
              <a:rPr lang="en-US" sz="2800" smtClean="0"/>
              <a:t>of </a:t>
            </a:r>
            <a:r>
              <a:rPr lang="en-US" sz="2800" dirty="0" smtClean="0"/>
              <a:t>It All</a:t>
            </a:r>
          </a:p>
          <a:p>
            <a:pPr>
              <a:buFont typeface="Arial" pitchFamily="34" charset="0"/>
              <a:buChar char="•"/>
            </a:pPr>
            <a:r>
              <a:rPr lang="en-US" sz="2800" dirty="0" smtClean="0"/>
              <a:t> Access The Resources Around You</a:t>
            </a:r>
          </a:p>
          <a:p>
            <a:pPr>
              <a:buFont typeface="Arial" pitchFamily="34" charset="0"/>
              <a:buChar char="•"/>
            </a:pPr>
            <a:endParaRPr lang="en-US" b="1" dirty="0" smtClean="0"/>
          </a:p>
          <a:p>
            <a:pPr>
              <a:buFont typeface="Arial" pitchFamily="34" charset="0"/>
              <a:buChar cha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383540" y="186842"/>
            <a:ext cx="6202680" cy="1983235"/>
          </a:xfrm>
          <a:prstGeom prst="rect">
            <a:avLst/>
          </a:prstGeom>
        </p:spPr>
        <p:txBody>
          <a:bodyPr vert="horz" wrap="square" lIns="0" tIns="13335" rIns="0" bIns="0" rtlCol="0">
            <a:spAutoFit/>
          </a:bodyPr>
          <a:lstStyle/>
          <a:p>
            <a:pPr marL="12700" marR="5080">
              <a:lnSpc>
                <a:spcPct val="100000"/>
              </a:lnSpc>
              <a:spcBef>
                <a:spcPts val="105"/>
              </a:spcBef>
            </a:pPr>
            <a:r>
              <a:rPr spc="-5" dirty="0"/>
              <a:t>Advantages </a:t>
            </a:r>
            <a:r>
              <a:rPr dirty="0"/>
              <a:t>&amp; </a:t>
            </a:r>
            <a:r>
              <a:rPr spc="-5" dirty="0"/>
              <a:t>Disadvantages</a:t>
            </a:r>
            <a:r>
              <a:rPr spc="-90" dirty="0"/>
              <a:t> </a:t>
            </a:r>
            <a:r>
              <a:rPr dirty="0"/>
              <a:t>of  Observation</a:t>
            </a:r>
            <a:r>
              <a:rPr spc="-60" dirty="0"/>
              <a:t> </a:t>
            </a:r>
            <a:r>
              <a:rPr spc="-25" dirty="0"/>
              <a:t>Technique</a:t>
            </a:r>
            <a:r>
              <a:rPr spc="-25" dirty="0" smtClean="0"/>
              <a:t>:</a:t>
            </a:r>
            <a:r>
              <a:rPr lang="en-US" spc="-25" dirty="0" smtClean="0"/>
              <a:t/>
            </a:r>
            <a:br>
              <a:rPr lang="en-US" spc="-25" dirty="0" smtClean="0"/>
            </a:br>
            <a:r>
              <a:rPr lang="en-US" spc="-25" dirty="0" smtClean="0"/>
              <a:t/>
            </a:r>
            <a:br>
              <a:rPr lang="en-US" spc="-25" dirty="0" smtClean="0"/>
            </a:br>
            <a:endParaRPr spc="-25" dirty="0"/>
          </a:p>
        </p:txBody>
      </p:sp>
      <p:grpSp>
        <p:nvGrpSpPr>
          <p:cNvPr id="4" name="object 4"/>
          <p:cNvGrpSpPr/>
          <p:nvPr/>
        </p:nvGrpSpPr>
        <p:grpSpPr>
          <a:xfrm>
            <a:off x="457200" y="2081212"/>
            <a:ext cx="7239000" cy="890588"/>
            <a:chOff x="457200" y="2774950"/>
            <a:chExt cx="7239000" cy="1187450"/>
          </a:xfrm>
        </p:grpSpPr>
        <p:sp>
          <p:nvSpPr>
            <p:cNvPr id="5" name="object 5"/>
            <p:cNvSpPr/>
            <p:nvPr/>
          </p:nvSpPr>
          <p:spPr>
            <a:xfrm>
              <a:off x="457200" y="2781299"/>
              <a:ext cx="7239000" cy="1181100"/>
            </a:xfrm>
            <a:custGeom>
              <a:avLst/>
              <a:gdLst/>
              <a:ahLst/>
              <a:cxnLst/>
              <a:rect l="l" t="t" r="r" b="b"/>
              <a:pathLst>
                <a:path w="7239000" h="1181100">
                  <a:moveTo>
                    <a:pt x="7239000" y="0"/>
                  </a:moveTo>
                  <a:lnTo>
                    <a:pt x="3619500" y="0"/>
                  </a:lnTo>
                  <a:lnTo>
                    <a:pt x="0" y="0"/>
                  </a:lnTo>
                  <a:lnTo>
                    <a:pt x="0" y="1181100"/>
                  </a:lnTo>
                  <a:lnTo>
                    <a:pt x="3619500" y="1181100"/>
                  </a:lnTo>
                  <a:lnTo>
                    <a:pt x="7239000" y="1181100"/>
                  </a:lnTo>
                  <a:lnTo>
                    <a:pt x="7239000" y="0"/>
                  </a:lnTo>
                  <a:close/>
                </a:path>
              </a:pathLst>
            </a:custGeom>
            <a:solidFill>
              <a:srgbClr val="7597D9">
                <a:alpha val="19999"/>
              </a:srgbClr>
            </a:solidFill>
          </p:spPr>
          <p:txBody>
            <a:bodyPr wrap="square" lIns="0" tIns="0" rIns="0" bIns="0" rtlCol="0"/>
            <a:lstStyle/>
            <a:p>
              <a:endParaRPr dirty="0"/>
            </a:p>
          </p:txBody>
        </p:sp>
        <p:sp>
          <p:nvSpPr>
            <p:cNvPr id="6" name="object 6"/>
            <p:cNvSpPr/>
            <p:nvPr/>
          </p:nvSpPr>
          <p:spPr>
            <a:xfrm>
              <a:off x="457200" y="2781300"/>
              <a:ext cx="7239000" cy="0"/>
            </a:xfrm>
            <a:custGeom>
              <a:avLst/>
              <a:gdLst/>
              <a:ahLst/>
              <a:cxnLst/>
              <a:rect l="l" t="t" r="r" b="b"/>
              <a:pathLst>
                <a:path w="7239000">
                  <a:moveTo>
                    <a:pt x="0" y="0"/>
                  </a:moveTo>
                  <a:lnTo>
                    <a:pt x="7239000" y="0"/>
                  </a:lnTo>
                </a:path>
              </a:pathLst>
            </a:custGeom>
            <a:ln w="12700">
              <a:solidFill>
                <a:srgbClr val="7597D9"/>
              </a:solidFill>
            </a:ln>
          </p:spPr>
          <p:txBody>
            <a:bodyPr wrap="square" lIns="0" tIns="0" rIns="0" bIns="0" rtlCol="0"/>
            <a:lstStyle/>
            <a:p>
              <a:endParaRPr dirty="0"/>
            </a:p>
          </p:txBody>
        </p:sp>
      </p:grpSp>
      <p:grpSp>
        <p:nvGrpSpPr>
          <p:cNvPr id="7" name="object 7"/>
          <p:cNvGrpSpPr/>
          <p:nvPr/>
        </p:nvGrpSpPr>
        <p:grpSpPr>
          <a:xfrm>
            <a:off x="457200" y="3857625"/>
            <a:ext cx="7239000" cy="1140823"/>
            <a:chOff x="457200" y="5143500"/>
            <a:chExt cx="7239000" cy="1195070"/>
          </a:xfrm>
        </p:grpSpPr>
        <p:sp>
          <p:nvSpPr>
            <p:cNvPr id="8" name="object 8"/>
            <p:cNvSpPr/>
            <p:nvPr/>
          </p:nvSpPr>
          <p:spPr>
            <a:xfrm>
              <a:off x="457200" y="5143499"/>
              <a:ext cx="7239000" cy="1188720"/>
            </a:xfrm>
            <a:custGeom>
              <a:avLst/>
              <a:gdLst/>
              <a:ahLst/>
              <a:cxnLst/>
              <a:rect l="l" t="t" r="r" b="b"/>
              <a:pathLst>
                <a:path w="7239000" h="1188720">
                  <a:moveTo>
                    <a:pt x="7239000" y="0"/>
                  </a:moveTo>
                  <a:lnTo>
                    <a:pt x="3619500" y="0"/>
                  </a:lnTo>
                  <a:lnTo>
                    <a:pt x="0" y="0"/>
                  </a:lnTo>
                  <a:lnTo>
                    <a:pt x="0" y="1188720"/>
                  </a:lnTo>
                  <a:lnTo>
                    <a:pt x="3619500" y="1188720"/>
                  </a:lnTo>
                  <a:lnTo>
                    <a:pt x="7239000" y="1188720"/>
                  </a:lnTo>
                  <a:lnTo>
                    <a:pt x="7239000" y="0"/>
                  </a:lnTo>
                  <a:close/>
                </a:path>
              </a:pathLst>
            </a:custGeom>
            <a:solidFill>
              <a:srgbClr val="7597D9">
                <a:alpha val="19999"/>
              </a:srgbClr>
            </a:solidFill>
          </p:spPr>
          <p:txBody>
            <a:bodyPr wrap="square" lIns="0" tIns="0" rIns="0" bIns="0" rtlCol="0"/>
            <a:lstStyle/>
            <a:p>
              <a:endParaRPr dirty="0"/>
            </a:p>
          </p:txBody>
        </p:sp>
        <p:sp>
          <p:nvSpPr>
            <p:cNvPr id="9" name="object 9"/>
            <p:cNvSpPr/>
            <p:nvPr/>
          </p:nvSpPr>
          <p:spPr>
            <a:xfrm>
              <a:off x="457200" y="6332219"/>
              <a:ext cx="7239000" cy="0"/>
            </a:xfrm>
            <a:custGeom>
              <a:avLst/>
              <a:gdLst/>
              <a:ahLst/>
              <a:cxnLst/>
              <a:rect l="l" t="t" r="r" b="b"/>
              <a:pathLst>
                <a:path w="7239000">
                  <a:moveTo>
                    <a:pt x="0" y="0"/>
                  </a:moveTo>
                  <a:lnTo>
                    <a:pt x="7239000" y="0"/>
                  </a:lnTo>
                </a:path>
              </a:pathLst>
            </a:custGeom>
            <a:ln w="12700">
              <a:solidFill>
                <a:srgbClr val="7597D9"/>
              </a:solidFill>
            </a:ln>
          </p:spPr>
          <p:txBody>
            <a:bodyPr wrap="square" lIns="0" tIns="0" rIns="0" bIns="0" rtlCol="0"/>
            <a:lstStyle/>
            <a:p>
              <a:endParaRPr dirty="0"/>
            </a:p>
          </p:txBody>
        </p:sp>
      </p:grpSp>
      <p:sp>
        <p:nvSpPr>
          <p:cNvPr id="11" name="object 11"/>
          <p:cNvSpPr/>
          <p:nvPr/>
        </p:nvSpPr>
        <p:spPr>
          <a:xfrm>
            <a:off x="457200" y="1600200"/>
            <a:ext cx="7239000" cy="0"/>
          </a:xfrm>
          <a:custGeom>
            <a:avLst/>
            <a:gdLst/>
            <a:ahLst/>
            <a:cxnLst/>
            <a:rect l="l" t="t" r="r" b="b"/>
            <a:pathLst>
              <a:path w="7239000">
                <a:moveTo>
                  <a:pt x="0" y="0"/>
                </a:moveTo>
                <a:lnTo>
                  <a:pt x="7239000" y="0"/>
                </a:lnTo>
              </a:path>
            </a:pathLst>
          </a:custGeom>
          <a:ln w="12700">
            <a:solidFill>
              <a:srgbClr val="7597D9"/>
            </a:solidFill>
          </a:ln>
        </p:spPr>
        <p:txBody>
          <a:bodyPr wrap="square" lIns="0" tIns="0" rIns="0" bIns="0" rtlCol="0"/>
          <a:lstStyle/>
          <a:p>
            <a:endParaRPr dirty="0"/>
          </a:p>
        </p:txBody>
      </p:sp>
      <p:sp>
        <p:nvSpPr>
          <p:cNvPr id="13" name="object 13"/>
          <p:cNvSpPr txBox="1"/>
          <p:nvPr/>
        </p:nvSpPr>
        <p:spPr>
          <a:xfrm>
            <a:off x="990600" y="1675244"/>
            <a:ext cx="5583555" cy="382156"/>
          </a:xfrm>
          <a:prstGeom prst="rect">
            <a:avLst/>
          </a:prstGeom>
        </p:spPr>
        <p:txBody>
          <a:bodyPr vert="horz" wrap="square" lIns="0" tIns="12700" rIns="0" bIns="0" rtlCol="0">
            <a:spAutoFit/>
          </a:bodyPr>
          <a:lstStyle/>
          <a:p>
            <a:pPr marL="12700">
              <a:lnSpc>
                <a:spcPct val="100000"/>
              </a:lnSpc>
              <a:spcBef>
                <a:spcPts val="100"/>
              </a:spcBef>
              <a:tabLst>
                <a:tab pos="3420745" algn="l"/>
              </a:tabLst>
            </a:pPr>
            <a:r>
              <a:rPr sz="2400" b="1" spc="-5" dirty="0">
                <a:latin typeface="Arial"/>
                <a:cs typeface="Arial"/>
              </a:rPr>
              <a:t>Advantages	Disadvantages</a:t>
            </a:r>
            <a:endParaRPr sz="2400" dirty="0">
              <a:latin typeface="Arial"/>
              <a:cs typeface="Arial"/>
            </a:endParaRPr>
          </a:p>
        </p:txBody>
      </p:sp>
      <p:sp>
        <p:nvSpPr>
          <p:cNvPr id="14" name="object 14"/>
          <p:cNvSpPr txBox="1"/>
          <p:nvPr/>
        </p:nvSpPr>
        <p:spPr>
          <a:xfrm>
            <a:off x="548640" y="2105501"/>
            <a:ext cx="2334260" cy="751488"/>
          </a:xfrm>
          <a:prstGeom prst="rect">
            <a:avLst/>
          </a:prstGeom>
        </p:spPr>
        <p:txBody>
          <a:bodyPr vert="horz" wrap="square" lIns="0" tIns="12700" rIns="0" bIns="0" rtlCol="0">
            <a:spAutoFit/>
          </a:bodyPr>
          <a:lstStyle/>
          <a:p>
            <a:pPr marR="5080">
              <a:lnSpc>
                <a:spcPct val="100000"/>
              </a:lnSpc>
              <a:spcBef>
                <a:spcPts val="100"/>
              </a:spcBef>
            </a:pPr>
            <a:r>
              <a:rPr sz="2400" spc="-5" dirty="0">
                <a:latin typeface="Arial"/>
                <a:cs typeface="Arial"/>
              </a:rPr>
              <a:t>1) Subject bias</a:t>
            </a:r>
            <a:r>
              <a:rPr sz="2400" spc="-25" dirty="0">
                <a:latin typeface="Arial"/>
                <a:cs typeface="Arial"/>
              </a:rPr>
              <a:t> </a:t>
            </a:r>
            <a:r>
              <a:rPr sz="2400" spc="-5" dirty="0">
                <a:latin typeface="Arial"/>
                <a:cs typeface="Arial"/>
              </a:rPr>
              <a:t>is  eliminated.</a:t>
            </a:r>
            <a:endParaRPr sz="2400" dirty="0">
              <a:latin typeface="Arial"/>
              <a:cs typeface="Arial"/>
            </a:endParaRPr>
          </a:p>
        </p:txBody>
      </p:sp>
      <p:sp>
        <p:nvSpPr>
          <p:cNvPr id="15" name="object 15"/>
          <p:cNvSpPr txBox="1"/>
          <p:nvPr/>
        </p:nvSpPr>
        <p:spPr>
          <a:xfrm>
            <a:off x="4168775" y="2105501"/>
            <a:ext cx="3290570" cy="382156"/>
          </a:xfrm>
          <a:prstGeom prst="rect">
            <a:avLst/>
          </a:prstGeom>
        </p:spPr>
        <p:txBody>
          <a:bodyPr vert="horz" wrap="square" lIns="0" tIns="12700" rIns="0" bIns="0" rtlCol="0">
            <a:spAutoFit/>
          </a:bodyPr>
          <a:lstStyle/>
          <a:p>
            <a:pPr>
              <a:lnSpc>
                <a:spcPct val="100000"/>
              </a:lnSpc>
              <a:spcBef>
                <a:spcPts val="100"/>
              </a:spcBef>
            </a:pPr>
            <a:r>
              <a:rPr sz="2400" spc="-5" dirty="0">
                <a:latin typeface="Arial"/>
                <a:cs typeface="Arial"/>
              </a:rPr>
              <a:t>1) An expensive</a:t>
            </a:r>
            <a:r>
              <a:rPr sz="2400" spc="-80" dirty="0">
                <a:latin typeface="Arial"/>
                <a:cs typeface="Arial"/>
              </a:rPr>
              <a:t> </a:t>
            </a:r>
            <a:r>
              <a:rPr sz="2400" spc="-5" dirty="0">
                <a:latin typeface="Arial"/>
                <a:cs typeface="Arial"/>
              </a:rPr>
              <a:t>method</a:t>
            </a:r>
            <a:endParaRPr sz="2400" dirty="0">
              <a:latin typeface="Arial"/>
              <a:cs typeface="Arial"/>
            </a:endParaRPr>
          </a:p>
        </p:txBody>
      </p:sp>
      <p:sp>
        <p:nvSpPr>
          <p:cNvPr id="16" name="object 16"/>
          <p:cNvSpPr txBox="1"/>
          <p:nvPr/>
        </p:nvSpPr>
        <p:spPr>
          <a:xfrm>
            <a:off x="535941" y="2991517"/>
            <a:ext cx="2787015" cy="751488"/>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2) Relates to what is  currently</a:t>
            </a:r>
            <a:r>
              <a:rPr sz="2400" spc="-30" dirty="0">
                <a:latin typeface="Arial"/>
                <a:cs typeface="Arial"/>
              </a:rPr>
              <a:t> </a:t>
            </a:r>
            <a:r>
              <a:rPr sz="2400" spc="-5" dirty="0">
                <a:latin typeface="Arial"/>
                <a:cs typeface="Arial"/>
              </a:rPr>
              <a:t>happening.</a:t>
            </a:r>
            <a:endParaRPr sz="2400" dirty="0">
              <a:latin typeface="Arial"/>
              <a:cs typeface="Arial"/>
            </a:endParaRPr>
          </a:p>
        </p:txBody>
      </p:sp>
      <p:sp>
        <p:nvSpPr>
          <p:cNvPr id="17" name="object 17"/>
          <p:cNvSpPr txBox="1"/>
          <p:nvPr/>
        </p:nvSpPr>
        <p:spPr>
          <a:xfrm>
            <a:off x="4156076" y="2991517"/>
            <a:ext cx="2877185" cy="751488"/>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2) </a:t>
            </a:r>
            <a:r>
              <a:rPr sz="2400" dirty="0">
                <a:latin typeface="Arial"/>
                <a:cs typeface="Arial"/>
              </a:rPr>
              <a:t>Information </a:t>
            </a:r>
            <a:r>
              <a:rPr sz="2400" spc="-5" dirty="0">
                <a:latin typeface="Arial"/>
                <a:cs typeface="Arial"/>
              </a:rPr>
              <a:t>is</a:t>
            </a:r>
            <a:r>
              <a:rPr sz="2400" spc="-50" dirty="0">
                <a:latin typeface="Arial"/>
                <a:cs typeface="Arial"/>
              </a:rPr>
              <a:t> </a:t>
            </a:r>
            <a:r>
              <a:rPr sz="2400" dirty="0">
                <a:latin typeface="Arial"/>
                <a:cs typeface="Arial"/>
              </a:rPr>
              <a:t>very  </a:t>
            </a:r>
            <a:r>
              <a:rPr sz="2400" spc="-5" dirty="0">
                <a:latin typeface="Arial"/>
                <a:cs typeface="Arial"/>
              </a:rPr>
              <a:t>limited</a:t>
            </a:r>
            <a:endParaRPr sz="2400" dirty="0">
              <a:latin typeface="Arial"/>
              <a:cs typeface="Arial"/>
            </a:endParaRPr>
          </a:p>
        </p:txBody>
      </p:sp>
      <p:sp>
        <p:nvSpPr>
          <p:cNvPr id="18" name="object 18"/>
          <p:cNvSpPr txBox="1"/>
          <p:nvPr/>
        </p:nvSpPr>
        <p:spPr>
          <a:xfrm>
            <a:off x="535940" y="3877628"/>
            <a:ext cx="2416810" cy="751488"/>
          </a:xfrm>
          <a:prstGeom prst="rect">
            <a:avLst/>
          </a:prstGeom>
        </p:spPr>
        <p:txBody>
          <a:bodyPr vert="horz" wrap="square" lIns="0" tIns="12700" rIns="0" bIns="0" rtlCol="0">
            <a:spAutoFit/>
          </a:bodyPr>
          <a:lstStyle/>
          <a:p>
            <a:pPr marL="12700" marR="5080">
              <a:lnSpc>
                <a:spcPct val="100000"/>
              </a:lnSpc>
              <a:spcBef>
                <a:spcPts val="100"/>
              </a:spcBef>
            </a:pPr>
            <a:r>
              <a:rPr sz="2400" spc="-5" dirty="0">
                <a:latin typeface="Arial"/>
                <a:cs typeface="Arial"/>
              </a:rPr>
              <a:t>3) Independent</a:t>
            </a:r>
            <a:r>
              <a:rPr sz="2400" spc="-30" dirty="0">
                <a:latin typeface="Arial"/>
                <a:cs typeface="Arial"/>
              </a:rPr>
              <a:t> </a:t>
            </a:r>
            <a:r>
              <a:rPr sz="2400" dirty="0">
                <a:latin typeface="Arial"/>
                <a:cs typeface="Arial"/>
              </a:rPr>
              <a:t>of  </a:t>
            </a:r>
            <a:r>
              <a:rPr sz="2400" spc="-5" dirty="0">
                <a:latin typeface="Arial"/>
                <a:cs typeface="Arial"/>
              </a:rPr>
              <a:t>respondent.</a:t>
            </a:r>
            <a:endParaRPr sz="2400" dirty="0">
              <a:latin typeface="Arial"/>
              <a:cs typeface="Arial"/>
            </a:endParaRPr>
          </a:p>
        </p:txBody>
      </p:sp>
      <p:sp>
        <p:nvSpPr>
          <p:cNvPr id="19" name="object 19"/>
          <p:cNvSpPr txBox="1"/>
          <p:nvPr/>
        </p:nvSpPr>
        <p:spPr>
          <a:xfrm>
            <a:off x="4156076" y="3877628"/>
            <a:ext cx="2963545" cy="1120820"/>
          </a:xfrm>
          <a:prstGeom prst="rect">
            <a:avLst/>
          </a:prstGeom>
        </p:spPr>
        <p:txBody>
          <a:bodyPr vert="horz" wrap="square" lIns="0" tIns="12700" rIns="0" bIns="0" rtlCol="0">
            <a:spAutoFit/>
          </a:bodyPr>
          <a:lstStyle/>
          <a:p>
            <a:pPr marL="12700" marR="5080" algn="just">
              <a:lnSpc>
                <a:spcPct val="100000"/>
              </a:lnSpc>
              <a:spcBef>
                <a:spcPts val="100"/>
              </a:spcBef>
            </a:pPr>
            <a:r>
              <a:rPr sz="2400" spc="-5" dirty="0">
                <a:latin typeface="Arial"/>
                <a:cs typeface="Arial"/>
              </a:rPr>
              <a:t>3) </a:t>
            </a:r>
            <a:r>
              <a:rPr sz="2400" dirty="0">
                <a:latin typeface="Arial"/>
                <a:cs typeface="Arial"/>
              </a:rPr>
              <a:t>Unforeseen</a:t>
            </a:r>
            <a:r>
              <a:rPr sz="2400" spc="-45" dirty="0">
                <a:latin typeface="Arial"/>
                <a:cs typeface="Arial"/>
              </a:rPr>
              <a:t> </a:t>
            </a:r>
            <a:r>
              <a:rPr sz="2400" dirty="0">
                <a:latin typeface="Arial"/>
                <a:cs typeface="Arial"/>
              </a:rPr>
              <a:t>factors  </a:t>
            </a:r>
            <a:r>
              <a:rPr sz="2400" spc="-5" dirty="0">
                <a:latin typeface="Arial"/>
                <a:cs typeface="Arial"/>
              </a:rPr>
              <a:t>may </a:t>
            </a:r>
            <a:r>
              <a:rPr sz="2400" dirty="0">
                <a:latin typeface="Arial"/>
                <a:cs typeface="Arial"/>
              </a:rPr>
              <a:t>interfere </a:t>
            </a:r>
            <a:r>
              <a:rPr sz="2400" spc="-5" dirty="0">
                <a:latin typeface="Arial"/>
                <a:cs typeface="Arial"/>
              </a:rPr>
              <a:t>with the  </a:t>
            </a:r>
            <a:r>
              <a:rPr sz="2400" dirty="0">
                <a:latin typeface="Arial"/>
                <a:cs typeface="Arial"/>
              </a:rPr>
              <a:t>observational</a:t>
            </a:r>
            <a:r>
              <a:rPr sz="2400" spc="15" dirty="0">
                <a:latin typeface="Arial"/>
                <a:cs typeface="Arial"/>
              </a:rPr>
              <a:t> </a:t>
            </a:r>
            <a:r>
              <a:rPr sz="2400" dirty="0">
                <a:latin typeface="Arial"/>
                <a:cs typeface="Arial"/>
              </a:rPr>
              <a:t>task.</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1" y="599027"/>
            <a:ext cx="4398645" cy="566822"/>
          </a:xfrm>
          <a:prstGeom prst="rect">
            <a:avLst/>
          </a:prstGeom>
        </p:spPr>
        <p:txBody>
          <a:bodyPr vert="horz" wrap="square" lIns="0" tIns="12700" rIns="0" bIns="0" rtlCol="0">
            <a:spAutoFit/>
          </a:bodyPr>
          <a:lstStyle/>
          <a:p>
            <a:pPr marL="12700">
              <a:lnSpc>
                <a:spcPct val="100000"/>
              </a:lnSpc>
              <a:spcBef>
                <a:spcPts val="100"/>
              </a:spcBef>
            </a:pPr>
            <a:r>
              <a:rPr sz="3600" spc="-5" dirty="0"/>
              <a:t>2) </a:t>
            </a:r>
            <a:r>
              <a:rPr sz="3600" spc="10" dirty="0"/>
              <a:t>I</a:t>
            </a:r>
            <a:r>
              <a:rPr sz="2850" spc="10" dirty="0"/>
              <a:t>NTERVIEW</a:t>
            </a:r>
            <a:r>
              <a:rPr sz="2850" spc="150" dirty="0"/>
              <a:t> </a:t>
            </a:r>
            <a:r>
              <a:rPr sz="3600" spc="15" dirty="0"/>
              <a:t>M</a:t>
            </a:r>
            <a:r>
              <a:rPr sz="2850" spc="15" dirty="0"/>
              <a:t>ETHOD</a:t>
            </a:r>
            <a:endParaRPr sz="2850" dirty="0"/>
          </a:p>
        </p:txBody>
      </p:sp>
      <p:sp>
        <p:nvSpPr>
          <p:cNvPr id="3" name="object 3"/>
          <p:cNvSpPr txBox="1"/>
          <p:nvPr/>
        </p:nvSpPr>
        <p:spPr>
          <a:xfrm>
            <a:off x="535941" y="1332833"/>
            <a:ext cx="7147559" cy="2774477"/>
          </a:xfrm>
          <a:prstGeom prst="rect">
            <a:avLst/>
          </a:prstGeom>
        </p:spPr>
        <p:txBody>
          <a:bodyPr vert="horz" wrap="square" lIns="0" tIns="12065" rIns="0" bIns="0" rtlCol="0">
            <a:spAutoFit/>
          </a:bodyPr>
          <a:lstStyle/>
          <a:p>
            <a:pPr marL="287020" marR="285115" indent="-274955">
              <a:lnSpc>
                <a:spcPct val="100000"/>
              </a:lnSpc>
              <a:spcBef>
                <a:spcPts val="95"/>
              </a:spcBef>
              <a:buClr>
                <a:srgbClr val="FD8537"/>
              </a:buClr>
              <a:buSzPct val="69642"/>
              <a:buFont typeface="Wingdings"/>
              <a:buChar char=""/>
              <a:tabLst>
                <a:tab pos="287655" algn="l"/>
              </a:tabLst>
            </a:pPr>
            <a:r>
              <a:rPr sz="2800" spc="-5" dirty="0">
                <a:latin typeface="Arial"/>
                <a:cs typeface="Arial"/>
              </a:rPr>
              <a:t>The </a:t>
            </a:r>
            <a:r>
              <a:rPr sz="2800" dirty="0">
                <a:latin typeface="Arial"/>
                <a:cs typeface="Arial"/>
              </a:rPr>
              <a:t>interview method </a:t>
            </a:r>
            <a:r>
              <a:rPr sz="2800" spc="-5" dirty="0">
                <a:latin typeface="Arial"/>
                <a:cs typeface="Arial"/>
              </a:rPr>
              <a:t>of </a:t>
            </a:r>
            <a:r>
              <a:rPr sz="2800" dirty="0">
                <a:latin typeface="Arial"/>
                <a:cs typeface="Arial"/>
              </a:rPr>
              <a:t>collecting of</a:t>
            </a:r>
            <a:r>
              <a:rPr sz="2800" spc="-45" dirty="0">
                <a:latin typeface="Arial"/>
                <a:cs typeface="Arial"/>
              </a:rPr>
              <a:t> </a:t>
            </a:r>
            <a:r>
              <a:rPr sz="2800" spc="-5" dirty="0">
                <a:latin typeface="Arial"/>
                <a:cs typeface="Arial"/>
              </a:rPr>
              <a:t>data  involves </a:t>
            </a:r>
            <a:r>
              <a:rPr sz="2800" dirty="0">
                <a:latin typeface="Arial"/>
                <a:cs typeface="Arial"/>
              </a:rPr>
              <a:t>presentation of oral </a:t>
            </a:r>
            <a:r>
              <a:rPr sz="2800" spc="-5" dirty="0">
                <a:latin typeface="Arial"/>
                <a:cs typeface="Arial"/>
              </a:rPr>
              <a:t>stimuli and  </a:t>
            </a:r>
            <a:r>
              <a:rPr sz="2800" dirty="0">
                <a:latin typeface="Arial"/>
                <a:cs typeface="Arial"/>
              </a:rPr>
              <a:t>reply </a:t>
            </a:r>
            <a:r>
              <a:rPr sz="2800" spc="-5" dirty="0">
                <a:latin typeface="Arial"/>
                <a:cs typeface="Arial"/>
              </a:rPr>
              <a:t>in terms of oral</a:t>
            </a:r>
            <a:r>
              <a:rPr sz="2800" spc="15" dirty="0">
                <a:latin typeface="Arial"/>
                <a:cs typeface="Arial"/>
              </a:rPr>
              <a:t> </a:t>
            </a:r>
            <a:r>
              <a:rPr sz="2800" dirty="0">
                <a:latin typeface="Arial"/>
                <a:cs typeface="Arial"/>
              </a:rPr>
              <a:t>response.</a:t>
            </a:r>
          </a:p>
          <a:p>
            <a:pPr>
              <a:lnSpc>
                <a:spcPct val="100000"/>
              </a:lnSpc>
              <a:spcBef>
                <a:spcPts val="20"/>
              </a:spcBef>
              <a:buClr>
                <a:srgbClr val="FD8537"/>
              </a:buClr>
              <a:buFont typeface="Wingdings"/>
              <a:buChar char=""/>
            </a:pPr>
            <a:endParaRPr sz="3950" dirty="0">
              <a:latin typeface="Arial"/>
              <a:cs typeface="Arial"/>
            </a:endParaRPr>
          </a:p>
          <a:p>
            <a:pPr marL="287020" marR="5080" indent="-274955">
              <a:lnSpc>
                <a:spcPct val="100000"/>
              </a:lnSpc>
              <a:buClr>
                <a:srgbClr val="FD8537"/>
              </a:buClr>
              <a:buSzPct val="69642"/>
              <a:buFont typeface="Wingdings"/>
              <a:buChar char=""/>
              <a:tabLst>
                <a:tab pos="287655" algn="l"/>
              </a:tabLst>
            </a:pPr>
            <a:r>
              <a:rPr sz="2800" spc="-5" dirty="0">
                <a:latin typeface="Arial"/>
                <a:cs typeface="Arial"/>
              </a:rPr>
              <a:t>It can be </a:t>
            </a:r>
            <a:r>
              <a:rPr sz="2800" dirty="0">
                <a:latin typeface="Arial"/>
                <a:cs typeface="Arial"/>
              </a:rPr>
              <a:t>used through </a:t>
            </a:r>
            <a:r>
              <a:rPr sz="2800" spc="-5" dirty="0">
                <a:latin typeface="Arial"/>
                <a:cs typeface="Arial"/>
              </a:rPr>
              <a:t>personal </a:t>
            </a:r>
            <a:r>
              <a:rPr sz="2800" dirty="0">
                <a:latin typeface="Arial"/>
                <a:cs typeface="Arial"/>
              </a:rPr>
              <a:t>interviews  </a:t>
            </a:r>
            <a:r>
              <a:rPr sz="2800" spc="-5" dirty="0">
                <a:latin typeface="Arial"/>
                <a:cs typeface="Arial"/>
              </a:rPr>
              <a:t>and </a:t>
            </a:r>
            <a:r>
              <a:rPr sz="2800" dirty="0">
                <a:latin typeface="Arial"/>
                <a:cs typeface="Arial"/>
              </a:rPr>
              <a:t>if </a:t>
            </a:r>
            <a:r>
              <a:rPr sz="2800" spc="-5" dirty="0">
                <a:latin typeface="Arial"/>
                <a:cs typeface="Arial"/>
              </a:rPr>
              <a:t>possible, </a:t>
            </a:r>
            <a:r>
              <a:rPr sz="2800" dirty="0">
                <a:latin typeface="Arial"/>
                <a:cs typeface="Arial"/>
              </a:rPr>
              <a:t>through </a:t>
            </a:r>
            <a:r>
              <a:rPr sz="2800" spc="-5" dirty="0">
                <a:latin typeface="Arial"/>
                <a:cs typeface="Arial"/>
              </a:rPr>
              <a:t>telephone</a:t>
            </a:r>
            <a:r>
              <a:rPr sz="2800" spc="25" dirty="0">
                <a:latin typeface="Arial"/>
                <a:cs typeface="Arial"/>
              </a:rPr>
              <a:t> </a:t>
            </a:r>
            <a:r>
              <a:rPr sz="2800" dirty="0">
                <a:latin typeface="Arial"/>
                <a:cs typeface="Arial"/>
              </a:rPr>
              <a:t>interview</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552164"/>
            <a:ext cx="3411854" cy="627736"/>
          </a:xfrm>
          <a:prstGeom prst="rect">
            <a:avLst/>
          </a:prstGeom>
        </p:spPr>
        <p:txBody>
          <a:bodyPr vert="horz" wrap="square" lIns="0" tIns="12065" rIns="0" bIns="0" rtlCol="0">
            <a:spAutoFit/>
          </a:bodyPr>
          <a:lstStyle/>
          <a:p>
            <a:pPr marL="12700">
              <a:lnSpc>
                <a:spcPct val="100000"/>
              </a:lnSpc>
              <a:spcBef>
                <a:spcPts val="95"/>
              </a:spcBef>
            </a:pPr>
            <a:r>
              <a:rPr sz="4000" b="0" spc="-20" dirty="0">
                <a:latin typeface="Arial"/>
                <a:cs typeface="Arial"/>
              </a:rPr>
              <a:t>C</a:t>
            </a:r>
            <a:r>
              <a:rPr b="0" spc="-20" dirty="0">
                <a:latin typeface="Arial"/>
                <a:cs typeface="Arial"/>
              </a:rPr>
              <a:t>LASSIFICATION</a:t>
            </a:r>
            <a:endParaRPr sz="4000" dirty="0">
              <a:latin typeface="Arial"/>
              <a:cs typeface="Arial"/>
            </a:endParaRPr>
          </a:p>
        </p:txBody>
      </p:sp>
      <p:sp>
        <p:nvSpPr>
          <p:cNvPr id="3" name="object 3"/>
          <p:cNvSpPr txBox="1"/>
          <p:nvPr/>
        </p:nvSpPr>
        <p:spPr>
          <a:xfrm>
            <a:off x="610362" y="1400057"/>
            <a:ext cx="3505200" cy="2638543"/>
          </a:xfrm>
          <a:prstGeom prst="rect">
            <a:avLst/>
          </a:prstGeom>
          <a:ln w="25907">
            <a:solidFill>
              <a:srgbClr val="7597D9"/>
            </a:solidFill>
          </a:ln>
        </p:spPr>
        <p:txBody>
          <a:bodyPr vert="horz" wrap="square" lIns="0" tIns="37465" rIns="0" bIns="0" rtlCol="0">
            <a:spAutoFit/>
          </a:bodyPr>
          <a:lstStyle/>
          <a:p>
            <a:pPr marL="90170">
              <a:lnSpc>
                <a:spcPct val="100000"/>
              </a:lnSpc>
              <a:spcBef>
                <a:spcPts val="295"/>
              </a:spcBef>
            </a:pPr>
            <a:r>
              <a:rPr sz="2400" spc="-5" dirty="0" smtClean="0">
                <a:solidFill>
                  <a:srgbClr val="FF0000"/>
                </a:solidFill>
                <a:latin typeface="Arial"/>
                <a:cs typeface="Arial"/>
              </a:rPr>
              <a:t>Personal </a:t>
            </a:r>
            <a:r>
              <a:rPr sz="2400" spc="-5" dirty="0">
                <a:solidFill>
                  <a:srgbClr val="FF0000"/>
                </a:solidFill>
                <a:latin typeface="Arial"/>
                <a:cs typeface="Arial"/>
              </a:rPr>
              <a:t>interview</a:t>
            </a:r>
            <a:endParaRPr sz="2400" dirty="0">
              <a:latin typeface="Arial"/>
              <a:cs typeface="Arial"/>
            </a:endParaRPr>
          </a:p>
          <a:p>
            <a:pPr marL="605790" indent="-516255">
              <a:lnSpc>
                <a:spcPct val="100000"/>
              </a:lnSpc>
              <a:spcBef>
                <a:spcPts val="605"/>
              </a:spcBef>
              <a:buClr>
                <a:srgbClr val="FD8537"/>
              </a:buClr>
              <a:buSzPct val="68750"/>
              <a:buAutoNum type="alphaUcPeriod"/>
              <a:tabLst>
                <a:tab pos="605790" algn="l"/>
                <a:tab pos="606425" algn="l"/>
              </a:tabLst>
            </a:pPr>
            <a:r>
              <a:rPr sz="2400" spc="-5" dirty="0">
                <a:latin typeface="Arial"/>
                <a:cs typeface="Arial"/>
              </a:rPr>
              <a:t>Structured</a:t>
            </a:r>
            <a:endParaRPr sz="2400" dirty="0">
              <a:latin typeface="Arial"/>
              <a:cs typeface="Arial"/>
            </a:endParaRPr>
          </a:p>
          <a:p>
            <a:pPr marL="605790" indent="-516255">
              <a:lnSpc>
                <a:spcPct val="100000"/>
              </a:lnSpc>
              <a:spcBef>
                <a:spcPts val="595"/>
              </a:spcBef>
              <a:buClr>
                <a:srgbClr val="FD8537"/>
              </a:buClr>
              <a:buSzPct val="68750"/>
              <a:buAutoNum type="alphaUcPeriod"/>
              <a:tabLst>
                <a:tab pos="605790" algn="l"/>
                <a:tab pos="606425" algn="l"/>
              </a:tabLst>
            </a:pPr>
            <a:r>
              <a:rPr sz="2400" spc="-5" dirty="0">
                <a:latin typeface="Arial"/>
                <a:cs typeface="Arial"/>
              </a:rPr>
              <a:t>Unstructured</a:t>
            </a:r>
            <a:endParaRPr sz="2400" dirty="0">
              <a:latin typeface="Arial"/>
              <a:cs typeface="Arial"/>
            </a:endParaRPr>
          </a:p>
          <a:p>
            <a:pPr marL="605790" indent="-516255">
              <a:lnSpc>
                <a:spcPct val="100000"/>
              </a:lnSpc>
              <a:spcBef>
                <a:spcPts val="605"/>
              </a:spcBef>
              <a:buClr>
                <a:srgbClr val="FD8537"/>
              </a:buClr>
              <a:buSzPct val="68750"/>
              <a:buAutoNum type="alphaUcPeriod"/>
              <a:tabLst>
                <a:tab pos="605790" algn="l"/>
                <a:tab pos="606425" algn="l"/>
              </a:tabLst>
            </a:pPr>
            <a:r>
              <a:rPr sz="2400" spc="-5" dirty="0">
                <a:latin typeface="Arial"/>
                <a:cs typeface="Arial"/>
              </a:rPr>
              <a:t>Focused</a:t>
            </a:r>
            <a:endParaRPr sz="2400" dirty="0">
              <a:latin typeface="Arial"/>
              <a:cs typeface="Arial"/>
            </a:endParaRPr>
          </a:p>
          <a:p>
            <a:pPr marL="605790" indent="-516255">
              <a:lnSpc>
                <a:spcPct val="100000"/>
              </a:lnSpc>
              <a:spcBef>
                <a:spcPts val="600"/>
              </a:spcBef>
              <a:buClr>
                <a:srgbClr val="FD8537"/>
              </a:buClr>
              <a:buSzPct val="68750"/>
              <a:buAutoNum type="alphaUcPeriod"/>
              <a:tabLst>
                <a:tab pos="605790" algn="l"/>
                <a:tab pos="606425" algn="l"/>
              </a:tabLst>
            </a:pPr>
            <a:r>
              <a:rPr sz="2400" spc="-5" dirty="0">
                <a:latin typeface="Arial"/>
                <a:cs typeface="Arial"/>
              </a:rPr>
              <a:t>Clinical</a:t>
            </a:r>
            <a:endParaRPr sz="2400" dirty="0">
              <a:latin typeface="Arial"/>
              <a:cs typeface="Arial"/>
            </a:endParaRPr>
          </a:p>
          <a:p>
            <a:pPr marL="605790" indent="-516255">
              <a:lnSpc>
                <a:spcPct val="100000"/>
              </a:lnSpc>
              <a:spcBef>
                <a:spcPts val="600"/>
              </a:spcBef>
              <a:buClr>
                <a:srgbClr val="FD8537"/>
              </a:buClr>
              <a:buSzPct val="68750"/>
              <a:buAutoNum type="alphaUcPeriod"/>
              <a:tabLst>
                <a:tab pos="605790" algn="l"/>
                <a:tab pos="606425" algn="l"/>
              </a:tabLst>
            </a:pPr>
            <a:r>
              <a:rPr sz="2400" spc="-5" dirty="0">
                <a:latin typeface="Arial"/>
                <a:cs typeface="Arial"/>
              </a:rPr>
              <a:t>Non-directive</a:t>
            </a:r>
            <a:endParaRPr sz="2400" dirty="0">
              <a:latin typeface="Arial"/>
              <a:cs typeface="Arial"/>
            </a:endParaRPr>
          </a:p>
        </p:txBody>
      </p:sp>
      <p:sp>
        <p:nvSpPr>
          <p:cNvPr id="4" name="object 4"/>
          <p:cNvSpPr txBox="1"/>
          <p:nvPr/>
        </p:nvSpPr>
        <p:spPr>
          <a:xfrm>
            <a:off x="631144" y="4343400"/>
            <a:ext cx="3581400" cy="407163"/>
          </a:xfrm>
          <a:prstGeom prst="rect">
            <a:avLst/>
          </a:prstGeom>
          <a:ln w="25907">
            <a:solidFill>
              <a:srgbClr val="777B84"/>
            </a:solidFill>
          </a:ln>
        </p:spPr>
        <p:txBody>
          <a:bodyPr vert="horz" wrap="square" lIns="0" tIns="37465" rIns="0" bIns="0" rtlCol="0">
            <a:spAutoFit/>
          </a:bodyPr>
          <a:lstStyle/>
          <a:p>
            <a:pPr marL="91440">
              <a:lnSpc>
                <a:spcPct val="100000"/>
              </a:lnSpc>
              <a:spcBef>
                <a:spcPts val="295"/>
              </a:spcBef>
            </a:pPr>
            <a:r>
              <a:rPr lang="en-US" sz="2400" dirty="0">
                <a:solidFill>
                  <a:srgbClr val="FF0000"/>
                </a:solidFill>
                <a:latin typeface="Arial"/>
                <a:cs typeface="Arial"/>
              </a:rPr>
              <a:t> </a:t>
            </a:r>
            <a:r>
              <a:rPr lang="en-US" sz="2400" dirty="0" smtClean="0">
                <a:solidFill>
                  <a:srgbClr val="FF0000"/>
                </a:solidFill>
                <a:latin typeface="Arial"/>
                <a:cs typeface="Arial"/>
              </a:rPr>
              <a:t>  </a:t>
            </a:r>
            <a:r>
              <a:rPr sz="2400" spc="-35" dirty="0" smtClean="0">
                <a:solidFill>
                  <a:srgbClr val="FF0000"/>
                </a:solidFill>
                <a:latin typeface="Arial"/>
                <a:cs typeface="Arial"/>
              </a:rPr>
              <a:t>Telephonic</a:t>
            </a:r>
            <a:r>
              <a:rPr sz="2400" spc="-25" dirty="0" smtClean="0">
                <a:solidFill>
                  <a:srgbClr val="FF0000"/>
                </a:solidFill>
                <a:latin typeface="Arial"/>
                <a:cs typeface="Arial"/>
              </a:rPr>
              <a:t> </a:t>
            </a:r>
            <a:r>
              <a:rPr sz="2400" spc="-5" dirty="0">
                <a:solidFill>
                  <a:srgbClr val="FF0000"/>
                </a:solidFill>
                <a:latin typeface="Arial"/>
                <a:cs typeface="Arial"/>
              </a:rPr>
              <a:t>interview</a:t>
            </a:r>
            <a:endParaRPr sz="2400" dirty="0">
              <a:latin typeface="Arial"/>
              <a:cs typeface="Aria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40" y="358712"/>
            <a:ext cx="4652010" cy="505908"/>
          </a:xfrm>
          <a:prstGeom prst="rect">
            <a:avLst/>
          </a:prstGeom>
        </p:spPr>
        <p:txBody>
          <a:bodyPr vert="horz" wrap="square" lIns="0" tIns="13335" rIns="0" bIns="0" rtlCol="0">
            <a:spAutoFit/>
          </a:bodyPr>
          <a:lstStyle/>
          <a:p>
            <a:pPr marL="12700">
              <a:lnSpc>
                <a:spcPct val="100000"/>
              </a:lnSpc>
              <a:spcBef>
                <a:spcPts val="105"/>
              </a:spcBef>
            </a:pPr>
            <a:r>
              <a:rPr dirty="0" smtClean="0"/>
              <a:t>Personal</a:t>
            </a:r>
            <a:r>
              <a:rPr spc="-90" dirty="0" smtClean="0"/>
              <a:t> </a:t>
            </a:r>
            <a:r>
              <a:rPr spc="-5" dirty="0"/>
              <a:t>interviews:</a:t>
            </a:r>
          </a:p>
        </p:txBody>
      </p:sp>
      <p:sp>
        <p:nvSpPr>
          <p:cNvPr id="3" name="object 3"/>
          <p:cNvSpPr txBox="1"/>
          <p:nvPr/>
        </p:nvSpPr>
        <p:spPr>
          <a:xfrm>
            <a:off x="383541" y="1206589"/>
            <a:ext cx="6339205" cy="2774477"/>
          </a:xfrm>
          <a:prstGeom prst="rect">
            <a:avLst/>
          </a:prstGeom>
        </p:spPr>
        <p:txBody>
          <a:bodyPr vert="horz" wrap="square" lIns="0" tIns="12065" rIns="0" bIns="0" rtlCol="0">
            <a:spAutoFit/>
          </a:bodyPr>
          <a:lstStyle/>
          <a:p>
            <a:pPr marL="286385" marR="141605" indent="-274320" algn="just">
              <a:lnSpc>
                <a:spcPct val="100000"/>
              </a:lnSpc>
              <a:spcBef>
                <a:spcPts val="95"/>
              </a:spcBef>
              <a:buClr>
                <a:srgbClr val="FD8537"/>
              </a:buClr>
              <a:buSzPct val="69642"/>
              <a:buFont typeface="Wingdings"/>
              <a:buChar char=""/>
              <a:tabLst>
                <a:tab pos="287020" algn="l"/>
              </a:tabLst>
            </a:pPr>
            <a:r>
              <a:rPr sz="2800" dirty="0">
                <a:latin typeface="Arial"/>
                <a:cs typeface="Arial"/>
              </a:rPr>
              <a:t>Asking question generally </a:t>
            </a:r>
            <a:r>
              <a:rPr sz="2800" spc="-5" dirty="0">
                <a:latin typeface="Arial"/>
                <a:cs typeface="Arial"/>
              </a:rPr>
              <a:t>in a </a:t>
            </a:r>
            <a:r>
              <a:rPr sz="2800" dirty="0">
                <a:latin typeface="Arial"/>
                <a:cs typeface="Arial"/>
              </a:rPr>
              <a:t>face </a:t>
            </a:r>
            <a:r>
              <a:rPr sz="2800" spc="-5" dirty="0">
                <a:latin typeface="Arial"/>
                <a:cs typeface="Arial"/>
              </a:rPr>
              <a:t>to  </a:t>
            </a:r>
            <a:r>
              <a:rPr sz="2800" dirty="0">
                <a:latin typeface="Arial"/>
                <a:cs typeface="Arial"/>
              </a:rPr>
              <a:t>face </a:t>
            </a:r>
            <a:r>
              <a:rPr sz="2800" spc="-5" dirty="0">
                <a:latin typeface="Arial"/>
                <a:cs typeface="Arial"/>
              </a:rPr>
              <a:t>to </a:t>
            </a:r>
            <a:r>
              <a:rPr sz="2800" dirty="0">
                <a:latin typeface="Arial"/>
                <a:cs typeface="Arial"/>
              </a:rPr>
              <a:t>collect </a:t>
            </a:r>
            <a:r>
              <a:rPr sz="2800" spc="-5" dirty="0">
                <a:latin typeface="Arial"/>
                <a:cs typeface="Arial"/>
              </a:rPr>
              <a:t>the</a:t>
            </a:r>
            <a:r>
              <a:rPr sz="2800" spc="-25" dirty="0">
                <a:latin typeface="Arial"/>
                <a:cs typeface="Arial"/>
              </a:rPr>
              <a:t> </a:t>
            </a:r>
            <a:r>
              <a:rPr sz="2800" dirty="0">
                <a:latin typeface="Arial"/>
                <a:cs typeface="Arial"/>
              </a:rPr>
              <a:t>information.</a:t>
            </a:r>
          </a:p>
          <a:p>
            <a:pPr>
              <a:lnSpc>
                <a:spcPct val="100000"/>
              </a:lnSpc>
              <a:spcBef>
                <a:spcPts val="20"/>
              </a:spcBef>
              <a:buClr>
                <a:srgbClr val="FD8537"/>
              </a:buClr>
              <a:buFont typeface="Wingdings"/>
              <a:buChar char=""/>
            </a:pPr>
            <a:endParaRPr sz="3950" dirty="0">
              <a:latin typeface="Arial"/>
              <a:cs typeface="Arial"/>
            </a:endParaRPr>
          </a:p>
          <a:p>
            <a:pPr marL="286385" marR="5080" indent="-274320" algn="just">
              <a:lnSpc>
                <a:spcPct val="100000"/>
              </a:lnSpc>
              <a:spcBef>
                <a:spcPts val="5"/>
              </a:spcBef>
              <a:buClr>
                <a:srgbClr val="FD8537"/>
              </a:buClr>
              <a:buSzPct val="69642"/>
              <a:buFont typeface="Wingdings"/>
              <a:buChar char=""/>
              <a:tabLst>
                <a:tab pos="287020" algn="l"/>
              </a:tabLst>
            </a:pPr>
            <a:r>
              <a:rPr sz="2800" spc="-5" dirty="0">
                <a:latin typeface="Arial"/>
                <a:cs typeface="Arial"/>
              </a:rPr>
              <a:t>The </a:t>
            </a:r>
            <a:r>
              <a:rPr sz="2800" dirty="0">
                <a:latin typeface="Arial"/>
                <a:cs typeface="Arial"/>
              </a:rPr>
              <a:t>sort </a:t>
            </a:r>
            <a:r>
              <a:rPr sz="2800" spc="-5" dirty="0">
                <a:latin typeface="Arial"/>
                <a:cs typeface="Arial"/>
              </a:rPr>
              <a:t>of </a:t>
            </a:r>
            <a:r>
              <a:rPr sz="2800" dirty="0">
                <a:latin typeface="Arial"/>
                <a:cs typeface="Arial"/>
              </a:rPr>
              <a:t>investigation </a:t>
            </a:r>
            <a:r>
              <a:rPr sz="2800" spc="-5" dirty="0">
                <a:latin typeface="Arial"/>
                <a:cs typeface="Arial"/>
              </a:rPr>
              <a:t>may </a:t>
            </a:r>
            <a:r>
              <a:rPr sz="2800" dirty="0">
                <a:latin typeface="Arial"/>
                <a:cs typeface="Arial"/>
              </a:rPr>
              <a:t>be </a:t>
            </a:r>
            <a:r>
              <a:rPr sz="2800" spc="-5" dirty="0">
                <a:latin typeface="Arial"/>
                <a:cs typeface="Arial"/>
              </a:rPr>
              <a:t>in </a:t>
            </a:r>
            <a:r>
              <a:rPr sz="2800" dirty="0">
                <a:latin typeface="Arial"/>
                <a:cs typeface="Arial"/>
              </a:rPr>
              <a:t>the  </a:t>
            </a:r>
            <a:r>
              <a:rPr sz="2800" spc="-5" dirty="0">
                <a:latin typeface="Arial"/>
                <a:cs typeface="Arial"/>
              </a:rPr>
              <a:t>form of </a:t>
            </a:r>
            <a:r>
              <a:rPr sz="2800" dirty="0">
                <a:latin typeface="Arial"/>
                <a:cs typeface="Arial"/>
              </a:rPr>
              <a:t>direct personal investigation </a:t>
            </a:r>
            <a:r>
              <a:rPr sz="2800" spc="-5" dirty="0">
                <a:latin typeface="Arial"/>
                <a:cs typeface="Arial"/>
              </a:rPr>
              <a:t>or  may be </a:t>
            </a:r>
            <a:r>
              <a:rPr sz="2800" dirty="0">
                <a:latin typeface="Arial"/>
                <a:cs typeface="Arial"/>
              </a:rPr>
              <a:t>indirect</a:t>
            </a:r>
            <a:r>
              <a:rPr sz="2800" spc="5" dirty="0">
                <a:latin typeface="Arial"/>
                <a:cs typeface="Arial"/>
              </a:rPr>
              <a:t> </a:t>
            </a:r>
            <a:r>
              <a:rPr sz="2800" spc="-5" dirty="0">
                <a:latin typeface="Arial"/>
                <a:cs typeface="Arial"/>
              </a:rPr>
              <a:t>.</a:t>
            </a:r>
            <a:endParaRPr sz="2800" dirty="0">
              <a:latin typeface="Arial"/>
              <a:cs typeface="Aria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7341" y="726757"/>
            <a:ext cx="5305425" cy="1723549"/>
          </a:xfrm>
        </p:spPr>
        <p:txBody>
          <a:bodyPr/>
          <a:lstStyle/>
          <a:p>
            <a:r>
              <a:rPr lang="en-US" sz="4800" dirty="0" smtClean="0"/>
              <a:t>C</a:t>
            </a:r>
            <a:r>
              <a:rPr lang="en-US" dirty="0" smtClean="0"/>
              <a:t>LASSIFICATION</a:t>
            </a:r>
            <a:br>
              <a:rPr lang="en-US" dirty="0" smtClean="0"/>
            </a:br>
            <a:r>
              <a:rPr lang="en-US" dirty="0" smtClean="0">
                <a:solidFill>
                  <a:srgbClr val="C00000"/>
                </a:solidFill>
              </a:rPr>
              <a:t>I. Personal Interview</a:t>
            </a:r>
            <a:r>
              <a:rPr lang="en-US" dirty="0" smtClean="0"/>
              <a:t/>
            </a:r>
            <a:br>
              <a:rPr lang="en-US" dirty="0" smtClean="0"/>
            </a:br>
            <a:endParaRPr lang="en-US" dirty="0"/>
          </a:p>
        </p:txBody>
      </p:sp>
      <p:sp>
        <p:nvSpPr>
          <p:cNvPr id="3" name="Text Placeholder 2"/>
          <p:cNvSpPr>
            <a:spLocks noGrp="1"/>
          </p:cNvSpPr>
          <p:nvPr>
            <p:ph type="body" idx="1"/>
          </p:nvPr>
        </p:nvSpPr>
        <p:spPr>
          <a:xfrm>
            <a:off x="457200" y="2444715"/>
            <a:ext cx="7465696" cy="4337085"/>
          </a:xfrm>
        </p:spPr>
        <p:txBody>
          <a:bodyPr/>
          <a:lstStyle/>
          <a:p>
            <a:pPr algn="just"/>
            <a:r>
              <a:rPr lang="en-US" sz="2800" b="1" dirty="0"/>
              <a:t>a) Structured</a:t>
            </a:r>
            <a:r>
              <a:rPr lang="en-US" sz="2800" b="1" spc="-135" dirty="0"/>
              <a:t> </a:t>
            </a:r>
            <a:r>
              <a:rPr lang="en-US" sz="2800" b="1" dirty="0"/>
              <a:t>interview:</a:t>
            </a:r>
            <a:endParaRPr lang="en-US" sz="2800" b="1" dirty="0" smtClean="0"/>
          </a:p>
          <a:p>
            <a:pPr algn="just"/>
            <a:r>
              <a:rPr lang="en-US" sz="2400" dirty="0" smtClean="0"/>
              <a:t>Involve </a:t>
            </a:r>
            <a:r>
              <a:rPr lang="en-US" sz="2400" spc="-5" dirty="0"/>
              <a:t>the </a:t>
            </a:r>
            <a:r>
              <a:rPr lang="en-US" sz="2400" dirty="0"/>
              <a:t>use </a:t>
            </a:r>
            <a:r>
              <a:rPr lang="en-US" sz="2400" spc="-5" dirty="0"/>
              <a:t>of a set of </a:t>
            </a:r>
            <a:r>
              <a:rPr lang="en-US" sz="2400" dirty="0"/>
              <a:t>predetermined  </a:t>
            </a:r>
            <a:r>
              <a:rPr lang="en-US" sz="2400" spc="-5" dirty="0"/>
              <a:t>questions </a:t>
            </a:r>
            <a:r>
              <a:rPr lang="en-US" sz="2400" dirty="0"/>
              <a:t>and of </a:t>
            </a:r>
            <a:r>
              <a:rPr lang="en-US" sz="2400" spc="-5" dirty="0"/>
              <a:t>highly </a:t>
            </a:r>
            <a:r>
              <a:rPr lang="en-US" sz="2400" dirty="0"/>
              <a:t>standardized  techniques </a:t>
            </a:r>
            <a:r>
              <a:rPr lang="en-US" sz="2400" spc="-5" dirty="0"/>
              <a:t>of</a:t>
            </a:r>
            <a:r>
              <a:rPr lang="en-US" sz="2400" spc="-10" dirty="0"/>
              <a:t> </a:t>
            </a:r>
            <a:r>
              <a:rPr lang="en-US" sz="2400" dirty="0"/>
              <a:t>recording</a:t>
            </a:r>
          </a:p>
          <a:p>
            <a:pPr algn="just"/>
            <a:endParaRPr lang="en-US" dirty="0" smtClean="0"/>
          </a:p>
          <a:p>
            <a:pPr algn="just"/>
            <a:r>
              <a:rPr lang="en-US" sz="2800" b="1" dirty="0"/>
              <a:t>b) Unstructured</a:t>
            </a:r>
            <a:r>
              <a:rPr lang="en-US" sz="2800" b="1" spc="-95" dirty="0"/>
              <a:t> </a:t>
            </a:r>
            <a:r>
              <a:rPr lang="en-US" sz="2800" b="1" spc="-5" dirty="0"/>
              <a:t>interviews:</a:t>
            </a:r>
            <a:endParaRPr lang="en-US" sz="2800" b="1" dirty="0" smtClean="0"/>
          </a:p>
          <a:p>
            <a:pPr marL="12700" algn="just">
              <a:lnSpc>
                <a:spcPct val="100000"/>
              </a:lnSpc>
              <a:spcBef>
                <a:spcPts val="700"/>
              </a:spcBef>
              <a:buClr>
                <a:srgbClr val="FD8537"/>
              </a:buClr>
              <a:buSzPct val="68518"/>
              <a:tabLst>
                <a:tab pos="286385" algn="l"/>
                <a:tab pos="287020" algn="l"/>
              </a:tabLst>
            </a:pPr>
            <a:r>
              <a:rPr lang="en-US" sz="2400" spc="-5" dirty="0" smtClean="0"/>
              <a:t>Flexibility </a:t>
            </a:r>
            <a:r>
              <a:rPr lang="en-US" sz="2400" dirty="0"/>
              <a:t>of </a:t>
            </a:r>
            <a:r>
              <a:rPr lang="en-US" sz="2400" spc="-5" dirty="0"/>
              <a:t>approach </a:t>
            </a:r>
            <a:r>
              <a:rPr lang="en-US" sz="2400" dirty="0"/>
              <a:t>to</a:t>
            </a:r>
            <a:r>
              <a:rPr lang="en-US" sz="2400" spc="-10" dirty="0"/>
              <a:t> </a:t>
            </a:r>
            <a:r>
              <a:rPr lang="en-US" sz="2400" dirty="0" smtClean="0"/>
              <a:t>questioning. It </a:t>
            </a:r>
            <a:r>
              <a:rPr lang="en-US" sz="2400" spc="-5" dirty="0"/>
              <a:t>doesn’t </a:t>
            </a:r>
            <a:r>
              <a:rPr lang="en-US" sz="2400" dirty="0"/>
              <a:t>follow a system </a:t>
            </a:r>
            <a:r>
              <a:rPr lang="en-US" sz="2400" spc="-5" dirty="0"/>
              <a:t>of</a:t>
            </a:r>
            <a:r>
              <a:rPr lang="en-US" sz="2400" spc="-130" dirty="0"/>
              <a:t> </a:t>
            </a:r>
            <a:r>
              <a:rPr lang="en-US" sz="2400" spc="-5" dirty="0"/>
              <a:t>predetermined  </a:t>
            </a:r>
            <a:r>
              <a:rPr lang="en-US" sz="2400" dirty="0"/>
              <a:t>questions and standardized techniques of  </a:t>
            </a:r>
            <a:r>
              <a:rPr lang="en-US" sz="2400" spc="-5" dirty="0"/>
              <a:t>recording</a:t>
            </a:r>
            <a:r>
              <a:rPr lang="en-US" sz="2400" dirty="0"/>
              <a:t> </a:t>
            </a:r>
            <a:r>
              <a:rPr lang="en-US" sz="2400" spc="-5" dirty="0"/>
              <a:t>information.</a:t>
            </a:r>
            <a:endParaRPr lang="en-US" sz="2400" dirty="0"/>
          </a:p>
          <a:p>
            <a:endParaRPr lang="en-US" dirty="0" smtClean="0"/>
          </a:p>
          <a:p>
            <a:endParaRPr lang="en-US" dirty="0"/>
          </a:p>
        </p:txBody>
      </p:sp>
    </p:spTree>
    <p:extLst>
      <p:ext uri="{BB962C8B-B14F-4D97-AF65-F5344CB8AC3E}">
        <p14:creationId xmlns="" xmlns:p14="http://schemas.microsoft.com/office/powerpoint/2010/main" val="31152666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3250" y="303847"/>
            <a:ext cx="3663950" cy="443070"/>
          </a:xfrm>
          <a:prstGeom prst="rect">
            <a:avLst/>
          </a:prstGeom>
        </p:spPr>
        <p:txBody>
          <a:bodyPr vert="horz" wrap="square" lIns="0" tIns="12065" rIns="0" bIns="0" rtlCol="0">
            <a:spAutoFit/>
          </a:bodyPr>
          <a:lstStyle/>
          <a:p>
            <a:pPr marL="12700">
              <a:lnSpc>
                <a:spcPct val="100000"/>
              </a:lnSpc>
              <a:spcBef>
                <a:spcPts val="95"/>
              </a:spcBef>
            </a:pPr>
            <a:r>
              <a:rPr sz="2800" spc="-5" dirty="0"/>
              <a:t>c) Focused</a:t>
            </a:r>
            <a:r>
              <a:rPr sz="2800" spc="10" dirty="0"/>
              <a:t> </a:t>
            </a:r>
            <a:r>
              <a:rPr sz="2800" spc="-5" dirty="0"/>
              <a:t>interview:</a:t>
            </a:r>
            <a:endParaRPr sz="2800" dirty="0"/>
          </a:p>
        </p:txBody>
      </p:sp>
      <p:sp>
        <p:nvSpPr>
          <p:cNvPr id="3" name="object 3"/>
          <p:cNvSpPr txBox="1"/>
          <p:nvPr/>
        </p:nvSpPr>
        <p:spPr>
          <a:xfrm>
            <a:off x="609600" y="682180"/>
            <a:ext cx="6726555" cy="4614084"/>
          </a:xfrm>
          <a:prstGeom prst="rect">
            <a:avLst/>
          </a:prstGeom>
        </p:spPr>
        <p:txBody>
          <a:bodyPr vert="horz" wrap="square" lIns="0" tIns="12700" rIns="0" bIns="0" rtlCol="0">
            <a:spAutoFit/>
          </a:bodyPr>
          <a:lstStyle/>
          <a:p>
            <a:pPr marL="12065" marR="380365">
              <a:lnSpc>
                <a:spcPct val="100000"/>
              </a:lnSpc>
              <a:spcBef>
                <a:spcPts val="100"/>
              </a:spcBef>
              <a:buClr>
                <a:srgbClr val="FD8537"/>
              </a:buClr>
              <a:buSzPct val="68750"/>
              <a:tabLst>
                <a:tab pos="287020" algn="l"/>
              </a:tabLst>
            </a:pPr>
            <a:r>
              <a:rPr sz="2400" spc="-135" dirty="0" smtClean="0">
                <a:latin typeface="Arial"/>
                <a:cs typeface="Arial"/>
              </a:rPr>
              <a:t>To </a:t>
            </a:r>
            <a:r>
              <a:rPr sz="2400" dirty="0">
                <a:latin typeface="Arial"/>
                <a:cs typeface="Arial"/>
              </a:rPr>
              <a:t>focus </a:t>
            </a:r>
            <a:r>
              <a:rPr sz="2400" spc="-5" dirty="0">
                <a:latin typeface="Arial"/>
                <a:cs typeface="Arial"/>
              </a:rPr>
              <a:t>attention on </a:t>
            </a:r>
            <a:r>
              <a:rPr sz="2400" dirty="0">
                <a:latin typeface="Arial"/>
                <a:cs typeface="Arial"/>
              </a:rPr>
              <a:t>the </a:t>
            </a:r>
            <a:r>
              <a:rPr sz="2400" spc="-5" dirty="0">
                <a:latin typeface="Arial"/>
                <a:cs typeface="Arial"/>
              </a:rPr>
              <a:t>given experience </a:t>
            </a:r>
            <a:r>
              <a:rPr sz="2400" dirty="0">
                <a:latin typeface="Arial"/>
                <a:cs typeface="Arial"/>
              </a:rPr>
              <a:t>of  the </a:t>
            </a:r>
            <a:r>
              <a:rPr sz="2400" spc="-5" dirty="0">
                <a:latin typeface="Arial"/>
                <a:cs typeface="Arial"/>
              </a:rPr>
              <a:t>respondent and </a:t>
            </a:r>
            <a:r>
              <a:rPr sz="2400" dirty="0">
                <a:latin typeface="Arial"/>
                <a:cs typeface="Arial"/>
              </a:rPr>
              <a:t>its</a:t>
            </a:r>
            <a:r>
              <a:rPr sz="2400" spc="20" dirty="0">
                <a:latin typeface="Arial"/>
                <a:cs typeface="Arial"/>
              </a:rPr>
              <a:t> </a:t>
            </a:r>
            <a:r>
              <a:rPr sz="2400" spc="-10" dirty="0">
                <a:latin typeface="Arial"/>
                <a:cs typeface="Arial"/>
              </a:rPr>
              <a:t>effects.</a:t>
            </a:r>
            <a:endParaRPr sz="2400" dirty="0">
              <a:latin typeface="Arial"/>
              <a:cs typeface="Arial"/>
            </a:endParaRPr>
          </a:p>
          <a:p>
            <a:pPr>
              <a:lnSpc>
                <a:spcPct val="100000"/>
              </a:lnSpc>
              <a:spcBef>
                <a:spcPts val="40"/>
              </a:spcBef>
            </a:pPr>
            <a:endParaRPr sz="3500" dirty="0">
              <a:latin typeface="Arial"/>
              <a:cs typeface="Arial"/>
            </a:endParaRPr>
          </a:p>
          <a:p>
            <a:pPr marL="12700">
              <a:lnSpc>
                <a:spcPct val="100000"/>
              </a:lnSpc>
            </a:pPr>
            <a:r>
              <a:rPr sz="2800" b="1" spc="-5" dirty="0">
                <a:latin typeface="Arial"/>
                <a:cs typeface="Arial"/>
              </a:rPr>
              <a:t>d) Clinical</a:t>
            </a:r>
            <a:r>
              <a:rPr sz="2800" b="1" dirty="0">
                <a:latin typeface="Arial"/>
                <a:cs typeface="Arial"/>
              </a:rPr>
              <a:t> </a:t>
            </a:r>
            <a:r>
              <a:rPr sz="2800" b="1" spc="-5" dirty="0">
                <a:latin typeface="Arial"/>
                <a:cs typeface="Arial"/>
              </a:rPr>
              <a:t>interview:</a:t>
            </a:r>
            <a:endParaRPr sz="2800" dirty="0">
              <a:latin typeface="Arial"/>
              <a:cs typeface="Arial"/>
            </a:endParaRPr>
          </a:p>
          <a:p>
            <a:pPr marL="12065" marR="5080">
              <a:lnSpc>
                <a:spcPct val="100000"/>
              </a:lnSpc>
              <a:spcBef>
                <a:spcPts val="615"/>
              </a:spcBef>
              <a:buClr>
                <a:srgbClr val="FD8537"/>
              </a:buClr>
              <a:buSzPct val="68750"/>
              <a:tabLst>
                <a:tab pos="287020" algn="l"/>
              </a:tabLst>
            </a:pPr>
            <a:r>
              <a:rPr lang="en-US" sz="2400" dirty="0">
                <a:latin typeface="Arial"/>
                <a:cs typeface="Arial"/>
              </a:rPr>
              <a:t>I</a:t>
            </a:r>
            <a:r>
              <a:rPr sz="2400" dirty="0" smtClean="0">
                <a:latin typeface="Arial"/>
                <a:cs typeface="Arial"/>
              </a:rPr>
              <a:t>t </a:t>
            </a:r>
            <a:r>
              <a:rPr sz="2400" spc="-5" dirty="0">
                <a:latin typeface="Arial"/>
                <a:cs typeface="Arial"/>
              </a:rPr>
              <a:t>is concerned with broad underlying feelings </a:t>
            </a:r>
            <a:r>
              <a:rPr sz="2400" dirty="0">
                <a:latin typeface="Arial"/>
                <a:cs typeface="Arial"/>
              </a:rPr>
              <a:t>of  </a:t>
            </a:r>
            <a:r>
              <a:rPr sz="2400" spc="-5" dirty="0">
                <a:latin typeface="Arial"/>
                <a:cs typeface="Arial"/>
              </a:rPr>
              <a:t>individual's life</a:t>
            </a:r>
            <a:r>
              <a:rPr sz="2400" spc="65" dirty="0">
                <a:latin typeface="Arial"/>
                <a:cs typeface="Arial"/>
              </a:rPr>
              <a:t> </a:t>
            </a:r>
            <a:r>
              <a:rPr sz="2400" spc="-5" dirty="0">
                <a:latin typeface="Arial"/>
                <a:cs typeface="Arial"/>
              </a:rPr>
              <a:t>experience.</a:t>
            </a:r>
            <a:endParaRPr sz="2400" dirty="0">
              <a:latin typeface="Arial"/>
              <a:cs typeface="Arial"/>
            </a:endParaRPr>
          </a:p>
          <a:p>
            <a:pPr>
              <a:lnSpc>
                <a:spcPct val="100000"/>
              </a:lnSpc>
              <a:spcBef>
                <a:spcPts val="40"/>
              </a:spcBef>
            </a:pPr>
            <a:endParaRPr sz="3500" dirty="0">
              <a:latin typeface="Arial"/>
              <a:cs typeface="Arial"/>
            </a:endParaRPr>
          </a:p>
          <a:p>
            <a:pPr marL="12700">
              <a:lnSpc>
                <a:spcPct val="100000"/>
              </a:lnSpc>
              <a:spcBef>
                <a:spcPts val="5"/>
              </a:spcBef>
            </a:pPr>
            <a:r>
              <a:rPr sz="2800" b="1" spc="-5" dirty="0">
                <a:latin typeface="Arial"/>
                <a:cs typeface="Arial"/>
              </a:rPr>
              <a:t>e) Non-directive</a:t>
            </a:r>
            <a:r>
              <a:rPr sz="2800" b="1" spc="30" dirty="0">
                <a:latin typeface="Arial"/>
                <a:cs typeface="Arial"/>
              </a:rPr>
              <a:t> </a:t>
            </a:r>
            <a:r>
              <a:rPr sz="2800" b="1" spc="-5" dirty="0" smtClean="0">
                <a:latin typeface="Arial"/>
                <a:cs typeface="Arial"/>
              </a:rPr>
              <a:t>interview:</a:t>
            </a:r>
            <a:endParaRPr lang="en-US" sz="2800" dirty="0">
              <a:latin typeface="Arial"/>
              <a:cs typeface="Arial"/>
            </a:endParaRPr>
          </a:p>
          <a:p>
            <a:pPr marL="12700">
              <a:lnSpc>
                <a:spcPct val="100000"/>
              </a:lnSpc>
              <a:spcBef>
                <a:spcPts val="5"/>
              </a:spcBef>
            </a:pPr>
            <a:r>
              <a:rPr lang="en-US" sz="2400" spc="-5" dirty="0">
                <a:latin typeface="Arial"/>
                <a:cs typeface="Arial"/>
              </a:rPr>
              <a:t>E</a:t>
            </a:r>
            <a:r>
              <a:rPr sz="2400" spc="-5" dirty="0" smtClean="0">
                <a:latin typeface="Arial"/>
                <a:cs typeface="Arial"/>
              </a:rPr>
              <a:t>ncourage </a:t>
            </a:r>
            <a:r>
              <a:rPr sz="2400" dirty="0">
                <a:latin typeface="Arial"/>
                <a:cs typeface="Arial"/>
              </a:rPr>
              <a:t>the </a:t>
            </a:r>
            <a:r>
              <a:rPr sz="2400" spc="-5" dirty="0">
                <a:latin typeface="Arial"/>
                <a:cs typeface="Arial"/>
              </a:rPr>
              <a:t>respondent </a:t>
            </a:r>
            <a:r>
              <a:rPr sz="2400" dirty="0">
                <a:latin typeface="Arial"/>
                <a:cs typeface="Arial"/>
              </a:rPr>
              <a:t>to </a:t>
            </a:r>
            <a:r>
              <a:rPr sz="2400" spc="-5" dirty="0">
                <a:latin typeface="Arial"/>
                <a:cs typeface="Arial"/>
              </a:rPr>
              <a:t>talk about the  given topic with a bare minimum </a:t>
            </a:r>
            <a:r>
              <a:rPr sz="2400" dirty="0">
                <a:latin typeface="Arial"/>
                <a:cs typeface="Arial"/>
              </a:rPr>
              <a:t>of </a:t>
            </a:r>
            <a:r>
              <a:rPr sz="2400" spc="-5" dirty="0">
                <a:latin typeface="Arial"/>
                <a:cs typeface="Arial"/>
              </a:rPr>
              <a:t>direct  questioning</a:t>
            </a:r>
            <a:endParaRPr sz="2400" dirty="0">
              <a:latin typeface="Arial"/>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3541" y="68389"/>
            <a:ext cx="4210685" cy="474489"/>
          </a:xfrm>
          <a:prstGeom prst="rect">
            <a:avLst/>
          </a:prstGeom>
        </p:spPr>
        <p:txBody>
          <a:bodyPr vert="horz" wrap="square" lIns="0" tIns="12700" rIns="0" bIns="0" rtlCol="0">
            <a:spAutoFit/>
          </a:bodyPr>
          <a:lstStyle/>
          <a:p>
            <a:pPr marL="12700">
              <a:lnSpc>
                <a:spcPct val="100000"/>
              </a:lnSpc>
              <a:spcBef>
                <a:spcPts val="100"/>
              </a:spcBef>
            </a:pPr>
            <a:r>
              <a:rPr sz="3000" spc="-5" dirty="0">
                <a:solidFill>
                  <a:srgbClr val="C00000"/>
                </a:solidFill>
              </a:rPr>
              <a:t>II. </a:t>
            </a:r>
            <a:r>
              <a:rPr sz="3000" spc="-25" dirty="0">
                <a:solidFill>
                  <a:srgbClr val="C00000"/>
                </a:solidFill>
              </a:rPr>
              <a:t>Telephone</a:t>
            </a:r>
            <a:r>
              <a:rPr sz="3000" spc="-40" dirty="0">
                <a:solidFill>
                  <a:srgbClr val="C00000"/>
                </a:solidFill>
              </a:rPr>
              <a:t> </a:t>
            </a:r>
            <a:r>
              <a:rPr sz="3000" spc="-5" dirty="0" smtClean="0">
                <a:solidFill>
                  <a:srgbClr val="C00000"/>
                </a:solidFill>
              </a:rPr>
              <a:t>interview</a:t>
            </a:r>
            <a:endParaRPr sz="3000" dirty="0">
              <a:solidFill>
                <a:srgbClr val="C00000"/>
              </a:solidFill>
            </a:endParaRPr>
          </a:p>
        </p:txBody>
      </p:sp>
      <p:sp>
        <p:nvSpPr>
          <p:cNvPr id="3" name="object 3"/>
          <p:cNvSpPr txBox="1"/>
          <p:nvPr/>
        </p:nvSpPr>
        <p:spPr>
          <a:xfrm>
            <a:off x="383541" y="525589"/>
            <a:ext cx="6645275" cy="5336717"/>
          </a:xfrm>
          <a:prstGeom prst="rect">
            <a:avLst/>
          </a:prstGeom>
        </p:spPr>
        <p:txBody>
          <a:bodyPr vert="horz" wrap="square" lIns="0" tIns="57785" rIns="0" bIns="0" rtlCol="0">
            <a:spAutoFit/>
          </a:bodyPr>
          <a:lstStyle/>
          <a:p>
            <a:pPr marL="286385" marR="5080" indent="-274320">
              <a:lnSpc>
                <a:spcPts val="2810"/>
              </a:lnSpc>
              <a:spcBef>
                <a:spcPts val="455"/>
              </a:spcBef>
              <a:buClr>
                <a:srgbClr val="FD8537"/>
              </a:buClr>
              <a:buSzPct val="69230"/>
              <a:buFont typeface="Wingdings"/>
              <a:buChar char=""/>
              <a:tabLst>
                <a:tab pos="287020" algn="l"/>
              </a:tabLst>
            </a:pPr>
            <a:r>
              <a:rPr sz="2600" dirty="0">
                <a:latin typeface="Arial"/>
                <a:cs typeface="Arial"/>
              </a:rPr>
              <a:t>collecting information consists in contacting  </a:t>
            </a:r>
            <a:r>
              <a:rPr sz="2600" spc="5" dirty="0">
                <a:latin typeface="Arial"/>
                <a:cs typeface="Arial"/>
              </a:rPr>
              <a:t>respondents </a:t>
            </a:r>
            <a:r>
              <a:rPr sz="2600" dirty="0">
                <a:latin typeface="Arial"/>
                <a:cs typeface="Arial"/>
              </a:rPr>
              <a:t>on</a:t>
            </a:r>
            <a:r>
              <a:rPr sz="2600" spc="-25" dirty="0">
                <a:latin typeface="Arial"/>
                <a:cs typeface="Arial"/>
              </a:rPr>
              <a:t> </a:t>
            </a:r>
            <a:r>
              <a:rPr sz="2600" dirty="0">
                <a:latin typeface="Arial"/>
                <a:cs typeface="Arial"/>
              </a:rPr>
              <a:t>telephone.</a:t>
            </a:r>
          </a:p>
          <a:p>
            <a:pPr>
              <a:lnSpc>
                <a:spcPct val="100000"/>
              </a:lnSpc>
              <a:spcBef>
                <a:spcPts val="30"/>
              </a:spcBef>
            </a:pPr>
            <a:endParaRPr sz="3150" dirty="0">
              <a:latin typeface="Arial"/>
              <a:cs typeface="Arial"/>
            </a:endParaRPr>
          </a:p>
          <a:p>
            <a:pPr marL="12700">
              <a:lnSpc>
                <a:spcPct val="100000"/>
              </a:lnSpc>
            </a:pPr>
            <a:r>
              <a:rPr sz="2600" dirty="0">
                <a:solidFill>
                  <a:srgbClr val="6F2F9F"/>
                </a:solidFill>
                <a:latin typeface="Arial"/>
                <a:cs typeface="Arial"/>
              </a:rPr>
              <a:t>Advantage:</a:t>
            </a:r>
            <a:endParaRPr sz="2600" dirty="0">
              <a:latin typeface="Arial"/>
              <a:cs typeface="Arial"/>
            </a:endParaRPr>
          </a:p>
          <a:p>
            <a:pPr marL="286385" marR="208915" indent="-274320">
              <a:lnSpc>
                <a:spcPts val="2810"/>
              </a:lnSpc>
              <a:spcBef>
                <a:spcPts val="640"/>
              </a:spcBef>
              <a:buClr>
                <a:srgbClr val="FD8537"/>
              </a:buClr>
              <a:buSzPct val="69230"/>
              <a:buFont typeface="Wingdings"/>
              <a:buChar char=""/>
              <a:tabLst>
                <a:tab pos="286385" algn="l"/>
                <a:tab pos="287020" algn="l"/>
              </a:tabLst>
            </a:pPr>
            <a:r>
              <a:rPr sz="2600" dirty="0">
                <a:latin typeface="Arial"/>
                <a:cs typeface="Arial"/>
              </a:rPr>
              <a:t>It is more flexible in comparison to</a:t>
            </a:r>
            <a:r>
              <a:rPr sz="2600" spc="-40" dirty="0">
                <a:latin typeface="Arial"/>
                <a:cs typeface="Arial"/>
              </a:rPr>
              <a:t> </a:t>
            </a:r>
            <a:r>
              <a:rPr sz="2600" dirty="0">
                <a:latin typeface="Arial"/>
                <a:cs typeface="Arial"/>
              </a:rPr>
              <a:t>mailing  method</a:t>
            </a:r>
          </a:p>
          <a:p>
            <a:pPr marL="287020" indent="-274320">
              <a:lnSpc>
                <a:spcPct val="100000"/>
              </a:lnSpc>
              <a:spcBef>
                <a:spcPts val="245"/>
              </a:spcBef>
              <a:buClr>
                <a:srgbClr val="FD8537"/>
              </a:buClr>
              <a:buSzPct val="69230"/>
              <a:buFont typeface="Wingdings"/>
              <a:buChar char=""/>
              <a:tabLst>
                <a:tab pos="286385" algn="l"/>
                <a:tab pos="287020" algn="l"/>
              </a:tabLst>
            </a:pPr>
            <a:r>
              <a:rPr sz="2600" dirty="0">
                <a:latin typeface="Arial"/>
                <a:cs typeface="Arial"/>
              </a:rPr>
              <a:t>It is faster than other</a:t>
            </a:r>
            <a:r>
              <a:rPr sz="2600" spc="5" dirty="0">
                <a:latin typeface="Arial"/>
                <a:cs typeface="Arial"/>
              </a:rPr>
              <a:t> </a:t>
            </a:r>
            <a:r>
              <a:rPr sz="2600" dirty="0">
                <a:latin typeface="Arial"/>
                <a:cs typeface="Arial"/>
              </a:rPr>
              <a:t>methods</a:t>
            </a:r>
          </a:p>
          <a:p>
            <a:pPr marL="286385" marR="602615" indent="-274320">
              <a:lnSpc>
                <a:spcPts val="2810"/>
              </a:lnSpc>
              <a:spcBef>
                <a:spcPts val="645"/>
              </a:spcBef>
              <a:buClr>
                <a:srgbClr val="FD8537"/>
              </a:buClr>
              <a:buSzPct val="69230"/>
              <a:buFont typeface="Wingdings"/>
              <a:buChar char=""/>
              <a:tabLst>
                <a:tab pos="286385" algn="l"/>
                <a:tab pos="287020" algn="l"/>
              </a:tabLst>
            </a:pPr>
            <a:r>
              <a:rPr sz="2600" dirty="0">
                <a:latin typeface="Arial"/>
                <a:cs typeface="Arial"/>
              </a:rPr>
              <a:t>Recall is </a:t>
            </a:r>
            <a:r>
              <a:rPr sz="2600" spc="-35" dirty="0">
                <a:latin typeface="Arial"/>
                <a:cs typeface="Arial"/>
              </a:rPr>
              <a:t>easy, </a:t>
            </a:r>
            <a:r>
              <a:rPr sz="2600" dirty="0">
                <a:latin typeface="Arial"/>
                <a:cs typeface="Arial"/>
              </a:rPr>
              <a:t>call back are simple</a:t>
            </a:r>
            <a:r>
              <a:rPr sz="2600" spc="-50" dirty="0">
                <a:latin typeface="Arial"/>
                <a:cs typeface="Arial"/>
              </a:rPr>
              <a:t> </a:t>
            </a:r>
            <a:r>
              <a:rPr sz="2600" spc="5" dirty="0">
                <a:latin typeface="Arial"/>
                <a:cs typeface="Arial"/>
              </a:rPr>
              <a:t>and  economical</a:t>
            </a:r>
            <a:endParaRPr sz="2600" dirty="0">
              <a:latin typeface="Arial"/>
              <a:cs typeface="Arial"/>
            </a:endParaRPr>
          </a:p>
          <a:p>
            <a:pPr marL="12700">
              <a:lnSpc>
                <a:spcPct val="100000"/>
              </a:lnSpc>
              <a:spcBef>
                <a:spcPts val="240"/>
              </a:spcBef>
            </a:pPr>
            <a:r>
              <a:rPr sz="2600" dirty="0">
                <a:solidFill>
                  <a:srgbClr val="6F2F9F"/>
                </a:solidFill>
                <a:latin typeface="Arial"/>
                <a:cs typeface="Arial"/>
              </a:rPr>
              <a:t>Disadvantage:</a:t>
            </a:r>
            <a:endParaRPr sz="2600" dirty="0">
              <a:latin typeface="Arial"/>
              <a:cs typeface="Arial"/>
            </a:endParaRPr>
          </a:p>
          <a:p>
            <a:pPr marL="287020" indent="-274320">
              <a:lnSpc>
                <a:spcPct val="100000"/>
              </a:lnSpc>
              <a:spcBef>
                <a:spcPts val="295"/>
              </a:spcBef>
              <a:buClr>
                <a:srgbClr val="FD8537"/>
              </a:buClr>
              <a:buSzPct val="69230"/>
              <a:buFont typeface="Wingdings"/>
              <a:buChar char=""/>
              <a:tabLst>
                <a:tab pos="286385" algn="l"/>
                <a:tab pos="287020" algn="l"/>
              </a:tabLst>
            </a:pPr>
            <a:r>
              <a:rPr sz="2600" dirty="0">
                <a:latin typeface="Arial"/>
                <a:cs typeface="Arial"/>
              </a:rPr>
              <a:t>Shortage of time for </a:t>
            </a:r>
            <a:r>
              <a:rPr sz="2600" spc="5" dirty="0">
                <a:latin typeface="Arial"/>
                <a:cs typeface="Arial"/>
              </a:rPr>
              <a:t>respondents </a:t>
            </a:r>
            <a:r>
              <a:rPr sz="2600" dirty="0">
                <a:latin typeface="Arial"/>
                <a:cs typeface="Arial"/>
              </a:rPr>
              <a:t>to</a:t>
            </a:r>
            <a:r>
              <a:rPr sz="2600" spc="-45" dirty="0">
                <a:latin typeface="Arial"/>
                <a:cs typeface="Arial"/>
              </a:rPr>
              <a:t> </a:t>
            </a:r>
            <a:r>
              <a:rPr sz="2600" dirty="0">
                <a:latin typeface="Arial"/>
                <a:cs typeface="Arial"/>
              </a:rPr>
              <a:t>reply</a:t>
            </a:r>
          </a:p>
          <a:p>
            <a:pPr marL="286385" marR="1068705" indent="-274320">
              <a:lnSpc>
                <a:spcPts val="2810"/>
              </a:lnSpc>
              <a:spcBef>
                <a:spcPts val="640"/>
              </a:spcBef>
              <a:buClr>
                <a:srgbClr val="FD8537"/>
              </a:buClr>
              <a:buSzPct val="69230"/>
              <a:buFont typeface="Wingdings"/>
              <a:buChar char=""/>
              <a:tabLst>
                <a:tab pos="286385" algn="l"/>
                <a:tab pos="287020" algn="l"/>
              </a:tabLst>
            </a:pPr>
            <a:r>
              <a:rPr sz="2600" dirty="0">
                <a:latin typeface="Arial"/>
                <a:cs typeface="Arial"/>
              </a:rPr>
              <a:t>Restricted to </a:t>
            </a:r>
            <a:r>
              <a:rPr sz="2600" spc="5" dirty="0">
                <a:latin typeface="Arial"/>
                <a:cs typeface="Arial"/>
              </a:rPr>
              <a:t>respondents who</a:t>
            </a:r>
            <a:r>
              <a:rPr sz="2600" spc="-114" dirty="0">
                <a:latin typeface="Arial"/>
                <a:cs typeface="Arial"/>
              </a:rPr>
              <a:t> </a:t>
            </a:r>
            <a:r>
              <a:rPr sz="2600" spc="5" dirty="0">
                <a:latin typeface="Arial"/>
                <a:cs typeface="Arial"/>
              </a:rPr>
              <a:t>have  </a:t>
            </a:r>
            <a:r>
              <a:rPr sz="2600" dirty="0">
                <a:latin typeface="Arial"/>
                <a:cs typeface="Arial"/>
              </a:rPr>
              <a:t>telephone</a:t>
            </a:r>
            <a:r>
              <a:rPr sz="2600" spc="5" dirty="0">
                <a:latin typeface="Arial"/>
                <a:cs typeface="Arial"/>
              </a:rPr>
              <a:t> </a:t>
            </a:r>
            <a:r>
              <a:rPr sz="2600" spc="-5" dirty="0">
                <a:latin typeface="Arial"/>
                <a:cs typeface="Arial"/>
              </a:rPr>
              <a:t>facilities</a:t>
            </a:r>
            <a:endParaRPr sz="2600" dirty="0">
              <a:latin typeface="Arial"/>
              <a:cs typeface="Aria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5941" y="1103718"/>
            <a:ext cx="7268845" cy="3690113"/>
          </a:xfrm>
          <a:prstGeom prst="rect">
            <a:avLst/>
          </a:prstGeom>
        </p:spPr>
        <p:txBody>
          <a:bodyPr vert="horz" wrap="square" lIns="0" tIns="12065" rIns="0" bIns="0" rtlCol="0">
            <a:spAutoFit/>
          </a:bodyPr>
          <a:lstStyle/>
          <a:p>
            <a:pPr marL="12700" marR="5080">
              <a:lnSpc>
                <a:spcPct val="100000"/>
              </a:lnSpc>
              <a:spcBef>
                <a:spcPts val="95"/>
              </a:spcBef>
              <a:buClr>
                <a:srgbClr val="FD8537"/>
              </a:buClr>
              <a:buSzPct val="66071"/>
              <a:buFont typeface="Wingdings"/>
              <a:buChar char=""/>
              <a:tabLst>
                <a:tab pos="235585" algn="l"/>
              </a:tabLst>
            </a:pPr>
            <a:r>
              <a:rPr sz="2800" dirty="0">
                <a:latin typeface="Arial"/>
                <a:cs typeface="Arial"/>
              </a:rPr>
              <a:t>It comprises </a:t>
            </a:r>
            <a:r>
              <a:rPr sz="2800" spc="-5" dirty="0">
                <a:latin typeface="Arial"/>
                <a:cs typeface="Arial"/>
              </a:rPr>
              <a:t>a </a:t>
            </a:r>
            <a:r>
              <a:rPr sz="2800" dirty="0">
                <a:latin typeface="Arial"/>
                <a:cs typeface="Arial"/>
              </a:rPr>
              <a:t>series </a:t>
            </a:r>
            <a:r>
              <a:rPr sz="2800" spc="-5" dirty="0">
                <a:latin typeface="Arial"/>
                <a:cs typeface="Arial"/>
              </a:rPr>
              <a:t>of </a:t>
            </a:r>
            <a:r>
              <a:rPr sz="2800" dirty="0">
                <a:latin typeface="Arial"/>
                <a:cs typeface="Arial"/>
              </a:rPr>
              <a:t>questions prepared  </a:t>
            </a:r>
            <a:r>
              <a:rPr sz="2800" spc="-5" dirty="0">
                <a:latin typeface="Arial"/>
                <a:cs typeface="Arial"/>
              </a:rPr>
              <a:t>by the </a:t>
            </a:r>
            <a:r>
              <a:rPr sz="2800" dirty="0">
                <a:latin typeface="Arial"/>
                <a:cs typeface="Arial"/>
              </a:rPr>
              <a:t>researcher </a:t>
            </a:r>
            <a:r>
              <a:rPr sz="2800" spc="-5" dirty="0">
                <a:latin typeface="Arial"/>
                <a:cs typeface="Arial"/>
              </a:rPr>
              <a:t>that are </a:t>
            </a:r>
            <a:r>
              <a:rPr sz="2800" dirty="0">
                <a:latin typeface="Arial"/>
                <a:cs typeface="Arial"/>
              </a:rPr>
              <a:t>answered </a:t>
            </a:r>
            <a:r>
              <a:rPr sz="2800" spc="-5" dirty="0">
                <a:latin typeface="Arial"/>
                <a:cs typeface="Arial"/>
              </a:rPr>
              <a:t>and </a:t>
            </a:r>
            <a:r>
              <a:rPr sz="2800" dirty="0">
                <a:latin typeface="Arial"/>
                <a:cs typeface="Arial"/>
              </a:rPr>
              <a:t>filled  </a:t>
            </a:r>
            <a:r>
              <a:rPr sz="2800" spc="-5" dirty="0">
                <a:latin typeface="Arial"/>
                <a:cs typeface="Arial"/>
              </a:rPr>
              <a:t>by all the</a:t>
            </a:r>
            <a:r>
              <a:rPr sz="2800" dirty="0">
                <a:latin typeface="Arial"/>
                <a:cs typeface="Arial"/>
              </a:rPr>
              <a:t> respondent.</a:t>
            </a:r>
          </a:p>
          <a:p>
            <a:pPr marL="12700" marR="628650">
              <a:lnSpc>
                <a:spcPct val="100000"/>
              </a:lnSpc>
              <a:spcBef>
                <a:spcPts val="605"/>
              </a:spcBef>
              <a:buClr>
                <a:srgbClr val="FD8537"/>
              </a:buClr>
              <a:buSzPct val="66071"/>
              <a:buFont typeface="Wingdings"/>
              <a:buChar char=""/>
              <a:tabLst>
                <a:tab pos="235585" algn="l"/>
              </a:tabLst>
            </a:pPr>
            <a:r>
              <a:rPr sz="2800" spc="-5" dirty="0">
                <a:latin typeface="Arial"/>
                <a:cs typeface="Arial"/>
              </a:rPr>
              <a:t>This </a:t>
            </a:r>
            <a:r>
              <a:rPr sz="2800" dirty="0">
                <a:latin typeface="Arial"/>
                <a:cs typeface="Arial"/>
              </a:rPr>
              <a:t>is usually popular self report or </a:t>
            </a:r>
            <a:r>
              <a:rPr sz="2800" spc="-10" dirty="0">
                <a:latin typeface="Arial"/>
                <a:cs typeface="Arial"/>
              </a:rPr>
              <a:t>self-  </a:t>
            </a:r>
            <a:r>
              <a:rPr sz="2800" spc="-5" dirty="0">
                <a:latin typeface="Arial"/>
                <a:cs typeface="Arial"/>
              </a:rPr>
              <a:t>administered</a:t>
            </a:r>
            <a:r>
              <a:rPr sz="2800" spc="10" dirty="0">
                <a:latin typeface="Arial"/>
                <a:cs typeface="Arial"/>
              </a:rPr>
              <a:t> </a:t>
            </a:r>
            <a:r>
              <a:rPr sz="2800" spc="-5" dirty="0">
                <a:latin typeface="Arial"/>
                <a:cs typeface="Arial"/>
              </a:rPr>
              <a:t>method.</a:t>
            </a:r>
            <a:endParaRPr sz="2800" dirty="0">
              <a:latin typeface="Arial"/>
              <a:cs typeface="Arial"/>
            </a:endParaRPr>
          </a:p>
          <a:p>
            <a:pPr marL="234950" indent="-222885">
              <a:lnSpc>
                <a:spcPct val="100000"/>
              </a:lnSpc>
              <a:spcBef>
                <a:spcPts val="600"/>
              </a:spcBef>
              <a:buClr>
                <a:srgbClr val="FD8537"/>
              </a:buClr>
              <a:buSzPct val="66071"/>
              <a:buFont typeface="Wingdings"/>
              <a:buChar char=""/>
              <a:tabLst>
                <a:tab pos="235585" algn="l"/>
              </a:tabLst>
            </a:pPr>
            <a:r>
              <a:rPr sz="2800" spc="-5" dirty="0">
                <a:latin typeface="Arial"/>
                <a:cs typeface="Arial"/>
              </a:rPr>
              <a:t>It commonly </a:t>
            </a:r>
            <a:r>
              <a:rPr sz="2800" dirty="0">
                <a:latin typeface="Arial"/>
                <a:cs typeface="Arial"/>
              </a:rPr>
              <a:t>used to </a:t>
            </a:r>
            <a:r>
              <a:rPr sz="2800" spc="-5" dirty="0">
                <a:latin typeface="Arial"/>
                <a:cs typeface="Arial"/>
              </a:rPr>
              <a:t>get </a:t>
            </a:r>
            <a:r>
              <a:rPr sz="2800" dirty="0">
                <a:latin typeface="Arial"/>
                <a:cs typeface="Arial"/>
              </a:rPr>
              <a:t>demographic</a:t>
            </a:r>
            <a:r>
              <a:rPr sz="2800" spc="75" dirty="0">
                <a:latin typeface="Arial"/>
                <a:cs typeface="Arial"/>
              </a:rPr>
              <a:t> </a:t>
            </a:r>
            <a:r>
              <a:rPr sz="2800" dirty="0">
                <a:latin typeface="Arial"/>
                <a:cs typeface="Arial"/>
              </a:rPr>
              <a:t>data.</a:t>
            </a:r>
          </a:p>
          <a:p>
            <a:pPr marL="12700" marR="30480">
              <a:lnSpc>
                <a:spcPct val="100000"/>
              </a:lnSpc>
              <a:spcBef>
                <a:spcPts val="600"/>
              </a:spcBef>
              <a:buClr>
                <a:srgbClr val="FD8537"/>
              </a:buClr>
              <a:buSzPct val="66071"/>
              <a:buFont typeface="Wingdings"/>
              <a:buChar char=""/>
              <a:tabLst>
                <a:tab pos="235585" algn="l"/>
              </a:tabLst>
            </a:pPr>
            <a:r>
              <a:rPr sz="2800" spc="-5" dirty="0">
                <a:latin typeface="Arial"/>
                <a:cs typeface="Arial"/>
              </a:rPr>
              <a:t>It allow </a:t>
            </a:r>
            <a:r>
              <a:rPr sz="2800" dirty="0">
                <a:latin typeface="Arial"/>
                <a:cs typeface="Arial"/>
              </a:rPr>
              <a:t>the collection of larger data from  </a:t>
            </a:r>
            <a:r>
              <a:rPr sz="2800" spc="-5" dirty="0">
                <a:latin typeface="Arial"/>
                <a:cs typeface="Arial"/>
              </a:rPr>
              <a:t>large </a:t>
            </a:r>
            <a:r>
              <a:rPr sz="2800" dirty="0">
                <a:latin typeface="Arial"/>
                <a:cs typeface="Arial"/>
              </a:rPr>
              <a:t>no. </a:t>
            </a:r>
            <a:r>
              <a:rPr sz="2800" spc="-5" dirty="0">
                <a:latin typeface="Arial"/>
                <a:cs typeface="Arial"/>
              </a:rPr>
              <a:t>of sample </a:t>
            </a:r>
            <a:r>
              <a:rPr sz="2800" dirty="0">
                <a:latin typeface="Arial"/>
                <a:cs typeface="Arial"/>
              </a:rPr>
              <a:t>quickly </a:t>
            </a:r>
            <a:r>
              <a:rPr sz="2800" spc="-5" dirty="0">
                <a:latin typeface="Arial"/>
                <a:cs typeface="Arial"/>
              </a:rPr>
              <a:t>and</a:t>
            </a:r>
            <a:r>
              <a:rPr sz="2800" spc="20" dirty="0">
                <a:latin typeface="Arial"/>
                <a:cs typeface="Arial"/>
              </a:rPr>
              <a:t> </a:t>
            </a:r>
            <a:r>
              <a:rPr sz="2800" spc="-15" dirty="0">
                <a:latin typeface="Arial"/>
                <a:cs typeface="Arial"/>
              </a:rPr>
              <a:t>inexpensively.</a:t>
            </a:r>
            <a:endParaRPr sz="2800" dirty="0">
              <a:latin typeface="Arial"/>
              <a:cs typeface="Arial"/>
            </a:endParaRPr>
          </a:p>
        </p:txBody>
      </p:sp>
      <p:sp>
        <p:nvSpPr>
          <p:cNvPr id="3" name="object 3"/>
          <p:cNvSpPr txBox="1">
            <a:spLocks noGrp="1"/>
          </p:cNvSpPr>
          <p:nvPr>
            <p:ph type="title"/>
          </p:nvPr>
        </p:nvSpPr>
        <p:spPr>
          <a:xfrm>
            <a:off x="688340" y="244412"/>
            <a:ext cx="4027804" cy="505267"/>
          </a:xfrm>
          <a:prstGeom prst="rect">
            <a:avLst/>
          </a:prstGeom>
        </p:spPr>
        <p:txBody>
          <a:bodyPr vert="horz" wrap="square" lIns="0" tIns="12700" rIns="0" bIns="0" rtlCol="0">
            <a:spAutoFit/>
          </a:bodyPr>
          <a:lstStyle/>
          <a:p>
            <a:pPr marL="12700">
              <a:lnSpc>
                <a:spcPct val="100000"/>
              </a:lnSpc>
              <a:spcBef>
                <a:spcPts val="100"/>
              </a:spcBef>
            </a:pPr>
            <a:r>
              <a:rPr dirty="0"/>
              <a:t>3)</a:t>
            </a:r>
            <a:r>
              <a:rPr spc="-60" dirty="0"/>
              <a:t> </a:t>
            </a:r>
            <a:r>
              <a:rPr dirty="0"/>
              <a:t>QUESTIONNAIRE: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383540" y="187262"/>
            <a:ext cx="4875530" cy="566822"/>
          </a:xfrm>
          <a:prstGeom prst="rect">
            <a:avLst/>
          </a:prstGeom>
        </p:spPr>
        <p:txBody>
          <a:bodyPr vert="horz" wrap="square" lIns="0" tIns="12700" rIns="0" bIns="0" rtlCol="0">
            <a:spAutoFit/>
          </a:bodyPr>
          <a:lstStyle/>
          <a:p>
            <a:pPr marL="12700">
              <a:lnSpc>
                <a:spcPct val="100000"/>
              </a:lnSpc>
              <a:spcBef>
                <a:spcPts val="100"/>
              </a:spcBef>
            </a:pPr>
            <a:r>
              <a:rPr sz="3600" spc="-5" dirty="0"/>
              <a:t>Structure </a:t>
            </a:r>
            <a:r>
              <a:rPr sz="3600" dirty="0"/>
              <a:t>of</a:t>
            </a:r>
            <a:r>
              <a:rPr sz="3600" spc="-25" dirty="0"/>
              <a:t> </a:t>
            </a:r>
            <a:r>
              <a:rPr sz="3600" spc="-5" dirty="0"/>
              <a:t>Question:</a:t>
            </a:r>
            <a:endParaRPr sz="3600" dirty="0"/>
          </a:p>
        </p:txBody>
      </p:sp>
      <p:grpSp>
        <p:nvGrpSpPr>
          <p:cNvPr id="5" name="object 5"/>
          <p:cNvGrpSpPr/>
          <p:nvPr/>
        </p:nvGrpSpPr>
        <p:grpSpPr>
          <a:xfrm>
            <a:off x="304800" y="1984820"/>
            <a:ext cx="7772400" cy="1291780"/>
            <a:chOff x="304800" y="2646426"/>
            <a:chExt cx="7772400" cy="1135380"/>
          </a:xfrm>
        </p:grpSpPr>
        <p:sp>
          <p:nvSpPr>
            <p:cNvPr id="6" name="object 6"/>
            <p:cNvSpPr/>
            <p:nvPr/>
          </p:nvSpPr>
          <p:spPr>
            <a:xfrm>
              <a:off x="304800" y="2652788"/>
              <a:ext cx="7772400" cy="1129030"/>
            </a:xfrm>
            <a:custGeom>
              <a:avLst/>
              <a:gdLst/>
              <a:ahLst/>
              <a:cxnLst/>
              <a:rect l="l" t="t" r="r" b="b"/>
              <a:pathLst>
                <a:path w="7772400" h="1129029">
                  <a:moveTo>
                    <a:pt x="7772400" y="0"/>
                  </a:moveTo>
                  <a:lnTo>
                    <a:pt x="3886200" y="0"/>
                  </a:lnTo>
                  <a:lnTo>
                    <a:pt x="0" y="0"/>
                  </a:lnTo>
                  <a:lnTo>
                    <a:pt x="0" y="1128763"/>
                  </a:lnTo>
                  <a:lnTo>
                    <a:pt x="3886200" y="1128763"/>
                  </a:lnTo>
                  <a:lnTo>
                    <a:pt x="7772400" y="1128763"/>
                  </a:lnTo>
                  <a:lnTo>
                    <a:pt x="7772400" y="0"/>
                  </a:lnTo>
                  <a:close/>
                </a:path>
              </a:pathLst>
            </a:custGeom>
            <a:solidFill>
              <a:srgbClr val="7597D9">
                <a:alpha val="19999"/>
              </a:srgbClr>
            </a:solidFill>
          </p:spPr>
          <p:txBody>
            <a:bodyPr wrap="square" lIns="0" tIns="0" rIns="0" bIns="0" rtlCol="0"/>
            <a:lstStyle/>
            <a:p>
              <a:endParaRPr dirty="0"/>
            </a:p>
          </p:txBody>
        </p:sp>
        <p:sp>
          <p:nvSpPr>
            <p:cNvPr id="7" name="object 7"/>
            <p:cNvSpPr/>
            <p:nvPr/>
          </p:nvSpPr>
          <p:spPr>
            <a:xfrm>
              <a:off x="304800" y="2652776"/>
              <a:ext cx="7772400" cy="0"/>
            </a:xfrm>
            <a:custGeom>
              <a:avLst/>
              <a:gdLst/>
              <a:ahLst/>
              <a:cxnLst/>
              <a:rect l="l" t="t" r="r" b="b"/>
              <a:pathLst>
                <a:path w="7772400">
                  <a:moveTo>
                    <a:pt x="0" y="0"/>
                  </a:moveTo>
                  <a:lnTo>
                    <a:pt x="7772400" y="0"/>
                  </a:lnTo>
                </a:path>
              </a:pathLst>
            </a:custGeom>
            <a:ln w="12700">
              <a:solidFill>
                <a:srgbClr val="7597D9"/>
              </a:solidFill>
            </a:ln>
          </p:spPr>
          <p:txBody>
            <a:bodyPr wrap="square" lIns="0" tIns="0" rIns="0" bIns="0" rtlCol="0"/>
            <a:lstStyle/>
            <a:p>
              <a:endParaRPr dirty="0"/>
            </a:p>
          </p:txBody>
        </p:sp>
      </p:grpSp>
      <p:sp>
        <p:nvSpPr>
          <p:cNvPr id="8" name="object 8"/>
          <p:cNvSpPr/>
          <p:nvPr/>
        </p:nvSpPr>
        <p:spPr>
          <a:xfrm>
            <a:off x="304800" y="1143000"/>
            <a:ext cx="7772400" cy="0"/>
          </a:xfrm>
          <a:custGeom>
            <a:avLst/>
            <a:gdLst/>
            <a:ahLst/>
            <a:cxnLst/>
            <a:rect l="l" t="t" r="r" b="b"/>
            <a:pathLst>
              <a:path w="7772400">
                <a:moveTo>
                  <a:pt x="0" y="0"/>
                </a:moveTo>
                <a:lnTo>
                  <a:pt x="7772400" y="0"/>
                </a:lnTo>
              </a:path>
            </a:pathLst>
          </a:custGeom>
          <a:ln w="12700">
            <a:solidFill>
              <a:srgbClr val="7597D9"/>
            </a:solidFill>
          </a:ln>
        </p:spPr>
        <p:txBody>
          <a:bodyPr wrap="square" lIns="0" tIns="0" rIns="0" bIns="0" rtlCol="0"/>
          <a:lstStyle/>
          <a:p>
            <a:endParaRPr dirty="0"/>
          </a:p>
        </p:txBody>
      </p:sp>
      <p:grpSp>
        <p:nvGrpSpPr>
          <p:cNvPr id="9" name="object 9"/>
          <p:cNvGrpSpPr/>
          <p:nvPr/>
        </p:nvGrpSpPr>
        <p:grpSpPr>
          <a:xfrm>
            <a:off x="304800" y="3777711"/>
            <a:ext cx="7772400" cy="1861089"/>
            <a:chOff x="304800" y="4910302"/>
            <a:chExt cx="7772400" cy="1725930"/>
          </a:xfrm>
        </p:grpSpPr>
        <p:sp>
          <p:nvSpPr>
            <p:cNvPr id="10" name="object 10"/>
            <p:cNvSpPr/>
            <p:nvPr/>
          </p:nvSpPr>
          <p:spPr>
            <a:xfrm>
              <a:off x="304800" y="4910302"/>
              <a:ext cx="7772400" cy="1719580"/>
            </a:xfrm>
            <a:custGeom>
              <a:avLst/>
              <a:gdLst/>
              <a:ahLst/>
              <a:cxnLst/>
              <a:rect l="l" t="t" r="r" b="b"/>
              <a:pathLst>
                <a:path w="7772400" h="1719579">
                  <a:moveTo>
                    <a:pt x="7772400" y="0"/>
                  </a:moveTo>
                  <a:lnTo>
                    <a:pt x="3886200" y="0"/>
                  </a:lnTo>
                  <a:lnTo>
                    <a:pt x="0" y="0"/>
                  </a:lnTo>
                  <a:lnTo>
                    <a:pt x="0" y="1719072"/>
                  </a:lnTo>
                  <a:lnTo>
                    <a:pt x="3886200" y="1719072"/>
                  </a:lnTo>
                  <a:lnTo>
                    <a:pt x="7772400" y="1719072"/>
                  </a:lnTo>
                  <a:lnTo>
                    <a:pt x="7772400" y="0"/>
                  </a:lnTo>
                  <a:close/>
                </a:path>
              </a:pathLst>
            </a:custGeom>
            <a:solidFill>
              <a:srgbClr val="7597D9">
                <a:alpha val="19999"/>
              </a:srgbClr>
            </a:solidFill>
          </p:spPr>
          <p:txBody>
            <a:bodyPr wrap="square" lIns="0" tIns="0" rIns="0" bIns="0" rtlCol="0"/>
            <a:lstStyle/>
            <a:p>
              <a:endParaRPr dirty="0"/>
            </a:p>
          </p:txBody>
        </p:sp>
        <p:sp>
          <p:nvSpPr>
            <p:cNvPr id="11" name="object 11"/>
            <p:cNvSpPr/>
            <p:nvPr/>
          </p:nvSpPr>
          <p:spPr>
            <a:xfrm>
              <a:off x="304800" y="6629374"/>
              <a:ext cx="7772400" cy="0"/>
            </a:xfrm>
            <a:custGeom>
              <a:avLst/>
              <a:gdLst/>
              <a:ahLst/>
              <a:cxnLst/>
              <a:rect l="l" t="t" r="r" b="b"/>
              <a:pathLst>
                <a:path w="7772400">
                  <a:moveTo>
                    <a:pt x="0" y="0"/>
                  </a:moveTo>
                  <a:lnTo>
                    <a:pt x="7772400" y="0"/>
                  </a:lnTo>
                </a:path>
              </a:pathLst>
            </a:custGeom>
            <a:ln w="12700">
              <a:solidFill>
                <a:srgbClr val="7597D9"/>
              </a:solidFill>
            </a:ln>
          </p:spPr>
          <p:txBody>
            <a:bodyPr wrap="square" lIns="0" tIns="0" rIns="0" bIns="0" rtlCol="0"/>
            <a:lstStyle/>
            <a:p>
              <a:endParaRPr dirty="0"/>
            </a:p>
          </p:txBody>
        </p:sp>
      </p:grpSp>
      <p:sp>
        <p:nvSpPr>
          <p:cNvPr id="12" name="object 12"/>
          <p:cNvSpPr txBox="1"/>
          <p:nvPr/>
        </p:nvSpPr>
        <p:spPr>
          <a:xfrm>
            <a:off x="383540" y="1436846"/>
            <a:ext cx="3432810" cy="3105978"/>
          </a:xfrm>
          <a:prstGeom prst="rect">
            <a:avLst/>
          </a:prstGeom>
        </p:spPr>
        <p:txBody>
          <a:bodyPr vert="horz" wrap="square" lIns="0" tIns="12700" rIns="0" bIns="0" rtlCol="0">
            <a:spAutoFit/>
          </a:bodyPr>
          <a:lstStyle/>
          <a:p>
            <a:pPr marL="307340">
              <a:lnSpc>
                <a:spcPct val="100000"/>
              </a:lnSpc>
              <a:spcBef>
                <a:spcPts val="100"/>
              </a:spcBef>
            </a:pPr>
            <a:r>
              <a:rPr sz="2400" b="1" spc="-5" dirty="0">
                <a:latin typeface="Arial"/>
                <a:cs typeface="Arial"/>
              </a:rPr>
              <a:t>Open ended</a:t>
            </a:r>
            <a:r>
              <a:rPr sz="2400" b="1" spc="-50" dirty="0">
                <a:latin typeface="Arial"/>
                <a:cs typeface="Arial"/>
              </a:rPr>
              <a:t> </a:t>
            </a:r>
            <a:r>
              <a:rPr sz="2400" b="1" spc="-5" dirty="0">
                <a:latin typeface="Arial"/>
                <a:cs typeface="Arial"/>
              </a:rPr>
              <a:t>question</a:t>
            </a:r>
            <a:endParaRPr sz="2400" dirty="0">
              <a:latin typeface="Arial"/>
              <a:cs typeface="Arial"/>
            </a:endParaRPr>
          </a:p>
          <a:p>
            <a:pPr>
              <a:lnSpc>
                <a:spcPct val="100000"/>
              </a:lnSpc>
              <a:spcBef>
                <a:spcPts val="20"/>
              </a:spcBef>
            </a:pPr>
            <a:endParaRPr sz="2700" dirty="0">
              <a:latin typeface="Arial"/>
              <a:cs typeface="Arial"/>
            </a:endParaRPr>
          </a:p>
          <a:p>
            <a:pPr marL="120014" indent="-107950">
              <a:lnSpc>
                <a:spcPct val="100000"/>
              </a:lnSpc>
              <a:buSzPct val="95833"/>
              <a:buChar char="•"/>
              <a:tabLst>
                <a:tab pos="120650" algn="l"/>
              </a:tabLst>
            </a:pPr>
            <a:r>
              <a:rPr sz="2400" dirty="0">
                <a:latin typeface="Arial"/>
                <a:cs typeface="Arial"/>
              </a:rPr>
              <a:t>When </a:t>
            </a:r>
            <a:r>
              <a:rPr sz="2400" spc="-5" dirty="0">
                <a:latin typeface="Arial"/>
                <a:cs typeface="Arial"/>
              </a:rPr>
              <a:t>researcher</a:t>
            </a:r>
            <a:r>
              <a:rPr sz="2400" spc="-15" dirty="0">
                <a:latin typeface="Arial"/>
                <a:cs typeface="Arial"/>
              </a:rPr>
              <a:t> </a:t>
            </a:r>
            <a:r>
              <a:rPr sz="2400" spc="-5" dirty="0">
                <a:latin typeface="Arial"/>
                <a:cs typeface="Arial"/>
              </a:rPr>
              <a:t>want</a:t>
            </a:r>
            <a:endParaRPr sz="2400" dirty="0">
              <a:latin typeface="Arial"/>
              <a:cs typeface="Arial"/>
            </a:endParaRPr>
          </a:p>
          <a:p>
            <a:pPr marL="12700">
              <a:lnSpc>
                <a:spcPct val="100000"/>
              </a:lnSpc>
              <a:spcBef>
                <a:spcPts val="5"/>
              </a:spcBef>
            </a:pPr>
            <a:r>
              <a:rPr sz="2400" spc="-5" dirty="0">
                <a:latin typeface="Arial"/>
                <a:cs typeface="Arial"/>
              </a:rPr>
              <a:t>more</a:t>
            </a:r>
            <a:r>
              <a:rPr sz="2400" spc="-15" dirty="0">
                <a:latin typeface="Arial"/>
                <a:cs typeface="Arial"/>
              </a:rPr>
              <a:t> </a:t>
            </a:r>
            <a:r>
              <a:rPr sz="2400" spc="-5" dirty="0">
                <a:latin typeface="Arial"/>
                <a:cs typeface="Arial"/>
              </a:rPr>
              <a:t>information.</a:t>
            </a:r>
            <a:endParaRPr sz="2400" dirty="0">
              <a:latin typeface="Arial"/>
              <a:cs typeface="Arial"/>
            </a:endParaRPr>
          </a:p>
          <a:p>
            <a:pPr>
              <a:lnSpc>
                <a:spcPct val="100000"/>
              </a:lnSpc>
              <a:spcBef>
                <a:spcPts val="20"/>
              </a:spcBef>
            </a:pPr>
            <a:endParaRPr lang="en-US" sz="2700" dirty="0" smtClean="0">
              <a:latin typeface="Arial"/>
              <a:cs typeface="Arial"/>
            </a:endParaRPr>
          </a:p>
          <a:p>
            <a:pPr>
              <a:lnSpc>
                <a:spcPct val="100000"/>
              </a:lnSpc>
              <a:spcBef>
                <a:spcPts val="20"/>
              </a:spcBef>
            </a:pPr>
            <a:endParaRPr sz="2700" dirty="0">
              <a:latin typeface="Arial"/>
              <a:cs typeface="Arial"/>
            </a:endParaRPr>
          </a:p>
          <a:p>
            <a:pPr marL="203200" indent="-190500">
              <a:lnSpc>
                <a:spcPct val="100000"/>
              </a:lnSpc>
              <a:buSzPct val="95833"/>
              <a:buChar char="•"/>
              <a:tabLst>
                <a:tab pos="203200" algn="l"/>
              </a:tabLst>
            </a:pPr>
            <a:endParaRPr lang="en-US" sz="2400" spc="-10" dirty="0" smtClean="0">
              <a:latin typeface="Arial"/>
              <a:cs typeface="Arial"/>
            </a:endParaRPr>
          </a:p>
          <a:p>
            <a:pPr marL="203200" indent="-190500">
              <a:lnSpc>
                <a:spcPct val="100000"/>
              </a:lnSpc>
              <a:buSzPct val="95833"/>
              <a:buChar char="•"/>
              <a:tabLst>
                <a:tab pos="203200" algn="l"/>
              </a:tabLst>
            </a:pPr>
            <a:r>
              <a:rPr sz="2400" spc="-10" dirty="0" smtClean="0">
                <a:latin typeface="Arial"/>
                <a:cs typeface="Arial"/>
              </a:rPr>
              <a:t>difficult </a:t>
            </a:r>
            <a:r>
              <a:rPr sz="2400" dirty="0">
                <a:latin typeface="Arial"/>
                <a:cs typeface="Arial"/>
              </a:rPr>
              <a:t>to</a:t>
            </a:r>
            <a:r>
              <a:rPr sz="2400" spc="5" dirty="0">
                <a:latin typeface="Arial"/>
                <a:cs typeface="Arial"/>
              </a:rPr>
              <a:t> </a:t>
            </a:r>
            <a:r>
              <a:rPr sz="2400" spc="-5" dirty="0">
                <a:latin typeface="Arial"/>
                <a:cs typeface="Arial"/>
              </a:rPr>
              <a:t>analyze.</a:t>
            </a:r>
            <a:endParaRPr sz="2400" dirty="0">
              <a:latin typeface="Arial"/>
              <a:cs typeface="Arial"/>
            </a:endParaRPr>
          </a:p>
        </p:txBody>
      </p:sp>
      <p:sp>
        <p:nvSpPr>
          <p:cNvPr id="13" name="object 13"/>
          <p:cNvSpPr txBox="1"/>
          <p:nvPr/>
        </p:nvSpPr>
        <p:spPr>
          <a:xfrm>
            <a:off x="4270628" y="1162012"/>
            <a:ext cx="3528060" cy="3075201"/>
          </a:xfrm>
          <a:prstGeom prst="rect">
            <a:avLst/>
          </a:prstGeom>
        </p:spPr>
        <p:txBody>
          <a:bodyPr vert="horz" wrap="square" lIns="0" tIns="12700" rIns="0" bIns="0" rtlCol="0">
            <a:spAutoFit/>
          </a:bodyPr>
          <a:lstStyle/>
          <a:p>
            <a:pPr marL="200660" algn="ctr">
              <a:lnSpc>
                <a:spcPct val="100000"/>
              </a:lnSpc>
              <a:spcBef>
                <a:spcPts val="100"/>
              </a:spcBef>
            </a:pPr>
            <a:r>
              <a:rPr sz="2400" b="1" dirty="0">
                <a:latin typeface="Arial"/>
                <a:cs typeface="Arial"/>
              </a:rPr>
              <a:t>Close</a:t>
            </a:r>
            <a:endParaRPr sz="2400" dirty="0">
              <a:latin typeface="Arial"/>
              <a:cs typeface="Arial"/>
            </a:endParaRPr>
          </a:p>
          <a:p>
            <a:pPr marL="198120" algn="ctr">
              <a:lnSpc>
                <a:spcPct val="100000"/>
              </a:lnSpc>
              <a:spcBef>
                <a:spcPts val="5"/>
              </a:spcBef>
            </a:pPr>
            <a:r>
              <a:rPr sz="2400" b="1" spc="-5" dirty="0">
                <a:latin typeface="Arial"/>
                <a:cs typeface="Arial"/>
              </a:rPr>
              <a:t>ended/fixed/alternative</a:t>
            </a:r>
            <a:endParaRPr sz="2400" dirty="0">
              <a:latin typeface="Arial"/>
              <a:cs typeface="Arial"/>
            </a:endParaRPr>
          </a:p>
          <a:p>
            <a:pPr>
              <a:lnSpc>
                <a:spcPct val="100000"/>
              </a:lnSpc>
              <a:spcBef>
                <a:spcPts val="20"/>
              </a:spcBef>
            </a:pPr>
            <a:endParaRPr sz="2700" dirty="0">
              <a:latin typeface="Arial"/>
              <a:cs typeface="Arial"/>
            </a:endParaRPr>
          </a:p>
          <a:p>
            <a:pPr marL="120014" indent="-107950">
              <a:lnSpc>
                <a:spcPct val="100000"/>
              </a:lnSpc>
              <a:buSzPct val="95833"/>
              <a:buChar char="•"/>
              <a:tabLst>
                <a:tab pos="120650" algn="l"/>
              </a:tabLst>
            </a:pPr>
            <a:r>
              <a:rPr sz="2400" spc="-5" dirty="0">
                <a:latin typeface="Arial"/>
                <a:cs typeface="Arial"/>
              </a:rPr>
              <a:t>Limited</a:t>
            </a:r>
            <a:r>
              <a:rPr sz="2400" spc="5" dirty="0">
                <a:latin typeface="Arial"/>
                <a:cs typeface="Arial"/>
              </a:rPr>
              <a:t> </a:t>
            </a:r>
            <a:r>
              <a:rPr sz="2400" spc="-5" dirty="0">
                <a:latin typeface="Arial"/>
                <a:cs typeface="Arial"/>
              </a:rPr>
              <a:t>respond.</a:t>
            </a:r>
            <a:endParaRPr sz="2400" dirty="0">
              <a:latin typeface="Arial"/>
              <a:cs typeface="Arial"/>
            </a:endParaRPr>
          </a:p>
          <a:p>
            <a:pPr>
              <a:lnSpc>
                <a:spcPct val="100000"/>
              </a:lnSpc>
              <a:buFont typeface="Arial"/>
              <a:buChar char="•"/>
            </a:pPr>
            <a:endParaRPr sz="2700" dirty="0">
              <a:latin typeface="Arial"/>
              <a:cs typeface="Arial"/>
            </a:endParaRPr>
          </a:p>
          <a:p>
            <a:pPr>
              <a:lnSpc>
                <a:spcPct val="100000"/>
              </a:lnSpc>
              <a:spcBef>
                <a:spcPts val="30"/>
              </a:spcBef>
              <a:buFont typeface="Arial"/>
              <a:buChar char="•"/>
            </a:pPr>
            <a:endParaRPr sz="2500" dirty="0">
              <a:latin typeface="Arial"/>
              <a:cs typeface="Arial"/>
            </a:endParaRPr>
          </a:p>
          <a:p>
            <a:pPr marL="120014" indent="-107950">
              <a:lnSpc>
                <a:spcPct val="100000"/>
              </a:lnSpc>
              <a:buSzPct val="95833"/>
              <a:buChar char="•"/>
              <a:tabLst>
                <a:tab pos="120650" algn="l"/>
              </a:tabLst>
            </a:pPr>
            <a:endParaRPr lang="en-US" sz="2400" spc="-5" dirty="0" smtClean="0">
              <a:latin typeface="Arial"/>
              <a:cs typeface="Arial"/>
            </a:endParaRPr>
          </a:p>
          <a:p>
            <a:pPr marL="120014" indent="-107950">
              <a:lnSpc>
                <a:spcPct val="100000"/>
              </a:lnSpc>
              <a:buSzPct val="95833"/>
              <a:buChar char="•"/>
              <a:tabLst>
                <a:tab pos="120650" algn="l"/>
              </a:tabLst>
            </a:pPr>
            <a:r>
              <a:rPr sz="2400" spc="-5" dirty="0" smtClean="0">
                <a:latin typeface="Arial"/>
                <a:cs typeface="Arial"/>
              </a:rPr>
              <a:t>Easy </a:t>
            </a:r>
            <a:r>
              <a:rPr sz="2400" dirty="0">
                <a:latin typeface="Arial"/>
                <a:cs typeface="Arial"/>
              </a:rPr>
              <a:t>to</a:t>
            </a:r>
            <a:r>
              <a:rPr sz="2400" spc="-15" dirty="0">
                <a:latin typeface="Arial"/>
                <a:cs typeface="Arial"/>
              </a:rPr>
              <a:t> </a:t>
            </a:r>
            <a:r>
              <a:rPr sz="2400" spc="-5" dirty="0">
                <a:latin typeface="Arial"/>
                <a:cs typeface="Arial"/>
              </a:rPr>
              <a:t>analysis</a:t>
            </a:r>
            <a:endParaRPr sz="2400" dirty="0">
              <a:latin typeface="Arial"/>
              <a:cs typeface="Arial"/>
            </a:endParaRPr>
          </a:p>
        </p:txBody>
      </p:sp>
      <p:sp>
        <p:nvSpPr>
          <p:cNvPr id="14" name="object 14"/>
          <p:cNvSpPr txBox="1"/>
          <p:nvPr/>
        </p:nvSpPr>
        <p:spPr>
          <a:xfrm>
            <a:off x="383541" y="3703377"/>
            <a:ext cx="3277235" cy="1713290"/>
          </a:xfrm>
          <a:prstGeom prst="rect">
            <a:avLst/>
          </a:prstGeom>
        </p:spPr>
        <p:txBody>
          <a:bodyPr vert="horz" wrap="square" lIns="0" tIns="12700" rIns="0" bIns="0" rtlCol="0">
            <a:spAutoFit/>
          </a:bodyPr>
          <a:lstStyle/>
          <a:p>
            <a:pPr marL="12700" marR="5080">
              <a:lnSpc>
                <a:spcPct val="100000"/>
              </a:lnSpc>
              <a:spcBef>
                <a:spcPts val="100"/>
              </a:spcBef>
            </a:pPr>
            <a:endParaRPr lang="en-US" sz="1800" spc="-5" dirty="0" smtClean="0">
              <a:latin typeface="Arial"/>
              <a:cs typeface="Arial"/>
            </a:endParaRPr>
          </a:p>
          <a:p>
            <a:pPr marL="12700" marR="5080">
              <a:lnSpc>
                <a:spcPct val="100000"/>
              </a:lnSpc>
              <a:spcBef>
                <a:spcPts val="100"/>
              </a:spcBef>
            </a:pPr>
            <a:endParaRPr lang="en-US" sz="1800" spc="-5" dirty="0" smtClean="0">
              <a:latin typeface="Arial"/>
              <a:cs typeface="Arial"/>
            </a:endParaRPr>
          </a:p>
          <a:p>
            <a:pPr marL="12700" marR="5080">
              <a:lnSpc>
                <a:spcPct val="100000"/>
              </a:lnSpc>
              <a:spcBef>
                <a:spcPts val="100"/>
              </a:spcBef>
            </a:pPr>
            <a:endParaRPr lang="en-US" sz="1800" spc="-5" dirty="0" smtClean="0">
              <a:latin typeface="Arial"/>
              <a:cs typeface="Arial"/>
            </a:endParaRPr>
          </a:p>
          <a:p>
            <a:pPr marL="12700" marR="5080">
              <a:lnSpc>
                <a:spcPct val="100000"/>
              </a:lnSpc>
              <a:spcBef>
                <a:spcPts val="100"/>
              </a:spcBef>
            </a:pPr>
            <a:r>
              <a:rPr sz="1800" spc="-5" dirty="0" smtClean="0">
                <a:latin typeface="Arial"/>
                <a:cs typeface="Arial"/>
              </a:rPr>
              <a:t>e.g</a:t>
            </a:r>
            <a:r>
              <a:rPr sz="1800" spc="-5" dirty="0">
                <a:latin typeface="Arial"/>
                <a:cs typeface="Arial"/>
              </a:rPr>
              <a:t>. </a:t>
            </a:r>
            <a:r>
              <a:rPr sz="1800" dirty="0">
                <a:latin typeface="Arial"/>
                <a:cs typeface="Arial"/>
              </a:rPr>
              <a:t>Why </a:t>
            </a:r>
            <a:r>
              <a:rPr sz="1800" spc="-5" dirty="0">
                <a:latin typeface="Arial"/>
                <a:cs typeface="Arial"/>
              </a:rPr>
              <a:t>did </a:t>
            </a:r>
            <a:r>
              <a:rPr sz="1800" spc="-15" dirty="0">
                <a:latin typeface="Arial"/>
                <a:cs typeface="Arial"/>
              </a:rPr>
              <a:t>you </a:t>
            </a:r>
            <a:r>
              <a:rPr sz="1800" spc="-5" dirty="0">
                <a:latin typeface="Arial"/>
                <a:cs typeface="Arial"/>
              </a:rPr>
              <a:t>choose </a:t>
            </a:r>
            <a:r>
              <a:rPr sz="1800" dirty="0">
                <a:latin typeface="Arial"/>
                <a:cs typeface="Arial"/>
              </a:rPr>
              <a:t>to take  </a:t>
            </a:r>
            <a:r>
              <a:rPr sz="1800" spc="-10" dirty="0">
                <a:latin typeface="Arial"/>
                <a:cs typeface="Arial"/>
              </a:rPr>
              <a:t>your </a:t>
            </a:r>
            <a:r>
              <a:rPr sz="1800" spc="-5" dirty="0">
                <a:latin typeface="Arial"/>
                <a:cs typeface="Arial"/>
              </a:rPr>
              <a:t>graduate </a:t>
            </a:r>
            <a:r>
              <a:rPr sz="1800" spc="-15" dirty="0">
                <a:latin typeface="Arial"/>
                <a:cs typeface="Arial"/>
              </a:rPr>
              <a:t>work </a:t>
            </a:r>
            <a:r>
              <a:rPr sz="1800" dirty="0">
                <a:latin typeface="Arial"/>
                <a:cs typeface="Arial"/>
              </a:rPr>
              <a:t>at </a:t>
            </a:r>
            <a:r>
              <a:rPr sz="1800" spc="-5" dirty="0">
                <a:latin typeface="Arial"/>
                <a:cs typeface="Arial"/>
              </a:rPr>
              <a:t>this  university?</a:t>
            </a:r>
            <a:endParaRPr sz="1800" dirty="0">
              <a:latin typeface="Arial"/>
              <a:cs typeface="Arial"/>
            </a:endParaRPr>
          </a:p>
        </p:txBody>
      </p:sp>
      <p:sp>
        <p:nvSpPr>
          <p:cNvPr id="15" name="object 15"/>
          <p:cNvSpPr txBox="1"/>
          <p:nvPr/>
        </p:nvSpPr>
        <p:spPr>
          <a:xfrm>
            <a:off x="4270628" y="3683318"/>
            <a:ext cx="3503929" cy="1943609"/>
          </a:xfrm>
          <a:prstGeom prst="rect">
            <a:avLst/>
          </a:prstGeom>
        </p:spPr>
        <p:txBody>
          <a:bodyPr vert="horz" wrap="square" lIns="0" tIns="12700" rIns="0" bIns="0" rtlCol="0">
            <a:spAutoFit/>
          </a:bodyPr>
          <a:lstStyle/>
          <a:p>
            <a:pPr marL="355600" marR="5080" indent="-342900">
              <a:lnSpc>
                <a:spcPct val="114999"/>
              </a:lnSpc>
              <a:spcBef>
                <a:spcPts val="100"/>
              </a:spcBef>
            </a:pPr>
            <a:endParaRPr lang="en-US" sz="1800" spc="-5" dirty="0" smtClean="0">
              <a:latin typeface="Arial"/>
              <a:cs typeface="Arial"/>
            </a:endParaRPr>
          </a:p>
          <a:p>
            <a:pPr marL="355600" marR="5080" indent="-342900">
              <a:lnSpc>
                <a:spcPct val="114999"/>
              </a:lnSpc>
              <a:spcBef>
                <a:spcPts val="100"/>
              </a:spcBef>
            </a:pPr>
            <a:endParaRPr lang="en-US" sz="1800" spc="-5" dirty="0" smtClean="0">
              <a:latin typeface="Arial"/>
              <a:cs typeface="Arial"/>
            </a:endParaRPr>
          </a:p>
          <a:p>
            <a:pPr marL="355600" marR="5080" indent="-342900">
              <a:lnSpc>
                <a:spcPct val="114999"/>
              </a:lnSpc>
              <a:spcBef>
                <a:spcPts val="100"/>
              </a:spcBef>
            </a:pPr>
            <a:r>
              <a:rPr sz="1800" spc="-5" dirty="0" smtClean="0">
                <a:latin typeface="Arial"/>
                <a:cs typeface="Arial"/>
              </a:rPr>
              <a:t>e.g</a:t>
            </a:r>
            <a:r>
              <a:rPr sz="1800" spc="-5" dirty="0">
                <a:latin typeface="Arial"/>
                <a:cs typeface="Arial"/>
              </a:rPr>
              <a:t>. Have </a:t>
            </a:r>
            <a:r>
              <a:rPr sz="1800" spc="-15" dirty="0">
                <a:latin typeface="Arial"/>
                <a:cs typeface="Arial"/>
              </a:rPr>
              <a:t>you </a:t>
            </a:r>
            <a:r>
              <a:rPr sz="1800" spc="-5" dirty="0">
                <a:latin typeface="Arial"/>
                <a:cs typeface="Arial"/>
              </a:rPr>
              <a:t>ever taken a course  in</a:t>
            </a:r>
            <a:r>
              <a:rPr sz="1800" spc="-15" dirty="0">
                <a:latin typeface="Arial"/>
                <a:cs typeface="Arial"/>
              </a:rPr>
              <a:t> </a:t>
            </a:r>
            <a:r>
              <a:rPr sz="1800" dirty="0">
                <a:latin typeface="Arial"/>
                <a:cs typeface="Arial"/>
              </a:rPr>
              <a:t>statistics?</a:t>
            </a:r>
          </a:p>
          <a:p>
            <a:pPr marL="469900">
              <a:lnSpc>
                <a:spcPct val="100000"/>
              </a:lnSpc>
              <a:spcBef>
                <a:spcPts val="320"/>
              </a:spcBef>
              <a:tabLst>
                <a:tab pos="672465" algn="l"/>
              </a:tabLst>
            </a:pPr>
            <a:r>
              <a:rPr sz="1800" dirty="0">
                <a:latin typeface="Arial"/>
                <a:cs typeface="Arial"/>
              </a:rPr>
              <a:t>(	)</a:t>
            </a:r>
            <a:r>
              <a:rPr sz="1800" spc="-5" dirty="0">
                <a:latin typeface="Arial"/>
                <a:cs typeface="Arial"/>
              </a:rPr>
              <a:t> </a:t>
            </a:r>
            <a:r>
              <a:rPr sz="1800" spc="-10" dirty="0">
                <a:latin typeface="Arial"/>
                <a:cs typeface="Arial"/>
              </a:rPr>
              <a:t>yes</a:t>
            </a:r>
            <a:endParaRPr sz="1800" dirty="0">
              <a:latin typeface="Arial"/>
              <a:cs typeface="Arial"/>
            </a:endParaRPr>
          </a:p>
          <a:p>
            <a:pPr marL="469900">
              <a:lnSpc>
                <a:spcPct val="100000"/>
              </a:lnSpc>
              <a:spcBef>
                <a:spcPts val="325"/>
              </a:spcBef>
              <a:tabLst>
                <a:tab pos="672465" algn="l"/>
              </a:tabLst>
            </a:pPr>
            <a:r>
              <a:rPr sz="1800" dirty="0">
                <a:latin typeface="Arial"/>
                <a:cs typeface="Arial"/>
              </a:rPr>
              <a:t>(	)</a:t>
            </a:r>
            <a:r>
              <a:rPr sz="1800" spc="-5" dirty="0">
                <a:latin typeface="Arial"/>
                <a:cs typeface="Arial"/>
              </a:rPr>
              <a:t> No</a:t>
            </a:r>
            <a:endParaRPr sz="1800" dirty="0">
              <a:latin typeface="Arial"/>
              <a:cs typeface="Aria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1" y="174688"/>
            <a:ext cx="2886075" cy="627736"/>
          </a:xfrm>
          <a:prstGeom prst="rect">
            <a:avLst/>
          </a:prstGeom>
        </p:spPr>
        <p:txBody>
          <a:bodyPr vert="horz" wrap="square" lIns="0" tIns="12065" rIns="0" bIns="0" rtlCol="0">
            <a:spAutoFit/>
          </a:bodyPr>
          <a:lstStyle/>
          <a:p>
            <a:pPr marL="12700">
              <a:lnSpc>
                <a:spcPct val="100000"/>
              </a:lnSpc>
              <a:spcBef>
                <a:spcPts val="95"/>
              </a:spcBef>
            </a:pPr>
            <a:r>
              <a:rPr sz="4000" spc="-50" dirty="0"/>
              <a:t>A</a:t>
            </a:r>
            <a:r>
              <a:rPr spc="-50" dirty="0"/>
              <a:t>DVANTAGES</a:t>
            </a:r>
            <a:endParaRPr sz="4000" dirty="0"/>
          </a:p>
        </p:txBody>
      </p:sp>
      <p:sp>
        <p:nvSpPr>
          <p:cNvPr id="3" name="object 3"/>
          <p:cNvSpPr txBox="1"/>
          <p:nvPr/>
        </p:nvSpPr>
        <p:spPr>
          <a:xfrm>
            <a:off x="535940" y="703717"/>
            <a:ext cx="6680200" cy="4428776"/>
          </a:xfrm>
          <a:prstGeom prst="rect">
            <a:avLst/>
          </a:prstGeom>
        </p:spPr>
        <p:txBody>
          <a:bodyPr vert="horz" wrap="square" lIns="0" tIns="88265" rIns="0" bIns="0" rtlCol="0">
            <a:spAutoFit/>
          </a:bodyPr>
          <a:lstStyle/>
          <a:p>
            <a:pPr marL="234950" indent="-222885">
              <a:lnSpc>
                <a:spcPct val="100000"/>
              </a:lnSpc>
              <a:spcBef>
                <a:spcPts val="695"/>
              </a:spcBef>
              <a:buClr>
                <a:srgbClr val="FD8537"/>
              </a:buClr>
              <a:buSzPct val="66071"/>
              <a:buFont typeface="Wingdings"/>
              <a:buChar char=""/>
              <a:tabLst>
                <a:tab pos="235585" algn="l"/>
              </a:tabLst>
            </a:pPr>
            <a:r>
              <a:rPr sz="2800" spc="-5" dirty="0">
                <a:latin typeface="Arial"/>
                <a:cs typeface="Arial"/>
              </a:rPr>
              <a:t>Can be </a:t>
            </a:r>
            <a:r>
              <a:rPr sz="2800" dirty="0">
                <a:latin typeface="Arial"/>
                <a:cs typeface="Arial"/>
              </a:rPr>
              <a:t>posted, </a:t>
            </a:r>
            <a:r>
              <a:rPr sz="2800" spc="-5" dirty="0">
                <a:latin typeface="Arial"/>
                <a:cs typeface="Arial"/>
              </a:rPr>
              <a:t>e-mailed or</a:t>
            </a:r>
            <a:r>
              <a:rPr sz="2800" spc="60" dirty="0">
                <a:latin typeface="Arial"/>
                <a:cs typeface="Arial"/>
              </a:rPr>
              <a:t> </a:t>
            </a:r>
            <a:r>
              <a:rPr sz="2800" dirty="0">
                <a:latin typeface="Arial"/>
                <a:cs typeface="Arial"/>
              </a:rPr>
              <a:t>faxed.</a:t>
            </a:r>
          </a:p>
          <a:p>
            <a:pPr marL="12700" marR="330200">
              <a:lnSpc>
                <a:spcPct val="100000"/>
              </a:lnSpc>
              <a:spcBef>
                <a:spcPts val="600"/>
              </a:spcBef>
              <a:buClr>
                <a:srgbClr val="FD8537"/>
              </a:buClr>
              <a:buSzPct val="66071"/>
              <a:buFont typeface="Wingdings"/>
              <a:buChar char=""/>
              <a:tabLst>
                <a:tab pos="235585" algn="l"/>
              </a:tabLst>
            </a:pPr>
            <a:r>
              <a:rPr sz="2800" spc="-5" dirty="0">
                <a:latin typeface="Arial"/>
                <a:cs typeface="Arial"/>
              </a:rPr>
              <a:t>Can </a:t>
            </a:r>
            <a:r>
              <a:rPr sz="2800" dirty="0">
                <a:latin typeface="Arial"/>
                <a:cs typeface="Arial"/>
              </a:rPr>
              <a:t>cover </a:t>
            </a:r>
            <a:r>
              <a:rPr sz="2800" spc="-5" dirty="0">
                <a:latin typeface="Arial"/>
                <a:cs typeface="Arial"/>
              </a:rPr>
              <a:t>a </a:t>
            </a:r>
            <a:r>
              <a:rPr sz="2800" dirty="0">
                <a:latin typeface="Arial"/>
                <a:cs typeface="Arial"/>
              </a:rPr>
              <a:t>large number </a:t>
            </a:r>
            <a:r>
              <a:rPr sz="2800" spc="-5" dirty="0">
                <a:latin typeface="Arial"/>
                <a:cs typeface="Arial"/>
              </a:rPr>
              <a:t>of </a:t>
            </a:r>
            <a:r>
              <a:rPr sz="2800" dirty="0">
                <a:latin typeface="Arial"/>
                <a:cs typeface="Arial"/>
              </a:rPr>
              <a:t>people </a:t>
            </a:r>
            <a:r>
              <a:rPr sz="2800" spc="-5" dirty="0">
                <a:latin typeface="Arial"/>
                <a:cs typeface="Arial"/>
              </a:rPr>
              <a:t>or  </a:t>
            </a:r>
            <a:r>
              <a:rPr sz="2800" dirty="0">
                <a:latin typeface="Arial"/>
                <a:cs typeface="Arial"/>
              </a:rPr>
              <a:t>organizations.</a:t>
            </a:r>
          </a:p>
          <a:p>
            <a:pPr marL="234950" indent="-222885">
              <a:lnSpc>
                <a:spcPct val="100000"/>
              </a:lnSpc>
              <a:spcBef>
                <a:spcPts val="605"/>
              </a:spcBef>
              <a:buClr>
                <a:srgbClr val="FD8537"/>
              </a:buClr>
              <a:buSzPct val="66071"/>
              <a:buFont typeface="Wingdings"/>
              <a:buChar char=""/>
              <a:tabLst>
                <a:tab pos="235585" algn="l"/>
              </a:tabLst>
            </a:pPr>
            <a:r>
              <a:rPr sz="2800" spc="-5" dirty="0">
                <a:latin typeface="Arial"/>
                <a:cs typeface="Arial"/>
              </a:rPr>
              <a:t>Wide </a:t>
            </a:r>
            <a:r>
              <a:rPr sz="2800" dirty="0">
                <a:latin typeface="Arial"/>
                <a:cs typeface="Arial"/>
              </a:rPr>
              <a:t>geographic</a:t>
            </a:r>
            <a:r>
              <a:rPr sz="2800" spc="25" dirty="0">
                <a:latin typeface="Arial"/>
                <a:cs typeface="Arial"/>
              </a:rPr>
              <a:t> </a:t>
            </a:r>
            <a:r>
              <a:rPr sz="2800" dirty="0">
                <a:latin typeface="Arial"/>
                <a:cs typeface="Arial"/>
              </a:rPr>
              <a:t>coverage.</a:t>
            </a:r>
          </a:p>
          <a:p>
            <a:pPr marL="234950" indent="-222885">
              <a:lnSpc>
                <a:spcPct val="100000"/>
              </a:lnSpc>
              <a:spcBef>
                <a:spcPts val="600"/>
              </a:spcBef>
              <a:buClr>
                <a:srgbClr val="FD8537"/>
              </a:buClr>
              <a:buSzPct val="66071"/>
              <a:buFont typeface="Wingdings"/>
              <a:buChar char=""/>
              <a:tabLst>
                <a:tab pos="235585" algn="l"/>
              </a:tabLst>
            </a:pPr>
            <a:r>
              <a:rPr sz="2800" dirty="0">
                <a:latin typeface="Arial"/>
                <a:cs typeface="Arial"/>
              </a:rPr>
              <a:t>Relatively cheap.</a:t>
            </a:r>
          </a:p>
          <a:p>
            <a:pPr marL="234950" indent="-222885">
              <a:lnSpc>
                <a:spcPct val="100000"/>
              </a:lnSpc>
              <a:spcBef>
                <a:spcPts val="600"/>
              </a:spcBef>
              <a:buClr>
                <a:srgbClr val="FD8537"/>
              </a:buClr>
              <a:buSzPct val="66071"/>
              <a:buFont typeface="Wingdings"/>
              <a:buChar char=""/>
              <a:tabLst>
                <a:tab pos="235585" algn="l"/>
              </a:tabLst>
            </a:pPr>
            <a:r>
              <a:rPr sz="2800" spc="-5" dirty="0">
                <a:latin typeface="Arial"/>
                <a:cs typeface="Arial"/>
              </a:rPr>
              <a:t>No </a:t>
            </a:r>
            <a:r>
              <a:rPr sz="2800" dirty="0">
                <a:latin typeface="Arial"/>
                <a:cs typeface="Arial"/>
              </a:rPr>
              <a:t>prior arrangements are</a:t>
            </a:r>
            <a:r>
              <a:rPr sz="2800" spc="40" dirty="0">
                <a:latin typeface="Arial"/>
                <a:cs typeface="Arial"/>
              </a:rPr>
              <a:t> </a:t>
            </a:r>
            <a:r>
              <a:rPr sz="2800" dirty="0">
                <a:latin typeface="Arial"/>
                <a:cs typeface="Arial"/>
              </a:rPr>
              <a:t>needed.</a:t>
            </a:r>
          </a:p>
          <a:p>
            <a:pPr marL="12700" marR="5080">
              <a:lnSpc>
                <a:spcPct val="100000"/>
              </a:lnSpc>
              <a:spcBef>
                <a:spcPts val="600"/>
              </a:spcBef>
              <a:buClr>
                <a:srgbClr val="FD8537"/>
              </a:buClr>
              <a:buSzPct val="66071"/>
              <a:buFont typeface="Wingdings"/>
              <a:buChar char=""/>
              <a:tabLst>
                <a:tab pos="235585" algn="l"/>
              </a:tabLst>
            </a:pPr>
            <a:r>
              <a:rPr sz="2800" spc="-10" dirty="0">
                <a:latin typeface="Arial"/>
                <a:cs typeface="Arial"/>
              </a:rPr>
              <a:t>Avoids </a:t>
            </a:r>
            <a:r>
              <a:rPr sz="2800" dirty="0">
                <a:latin typeface="Arial"/>
                <a:cs typeface="Arial"/>
              </a:rPr>
              <a:t>embarrassment </a:t>
            </a:r>
            <a:r>
              <a:rPr sz="2800" spc="-5" dirty="0">
                <a:latin typeface="Arial"/>
                <a:cs typeface="Arial"/>
              </a:rPr>
              <a:t>on the </a:t>
            </a:r>
            <a:r>
              <a:rPr sz="2800" dirty="0">
                <a:latin typeface="Arial"/>
                <a:cs typeface="Arial"/>
              </a:rPr>
              <a:t>part </a:t>
            </a:r>
            <a:r>
              <a:rPr sz="2800" spc="-5" dirty="0">
                <a:latin typeface="Arial"/>
                <a:cs typeface="Arial"/>
              </a:rPr>
              <a:t>of the  respondent.</a:t>
            </a:r>
            <a:endParaRPr sz="2800" dirty="0">
              <a:latin typeface="Arial"/>
              <a:cs typeface="Arial"/>
            </a:endParaRPr>
          </a:p>
          <a:p>
            <a:pPr marL="234950" indent="-222885">
              <a:lnSpc>
                <a:spcPct val="100000"/>
              </a:lnSpc>
              <a:spcBef>
                <a:spcPts val="605"/>
              </a:spcBef>
              <a:buClr>
                <a:srgbClr val="FD8537"/>
              </a:buClr>
              <a:buSzPct val="66071"/>
              <a:buFont typeface="Wingdings"/>
              <a:buChar char=""/>
              <a:tabLst>
                <a:tab pos="235585" algn="l"/>
              </a:tabLst>
            </a:pPr>
            <a:r>
              <a:rPr sz="2800" dirty="0">
                <a:latin typeface="Arial"/>
                <a:cs typeface="Arial"/>
              </a:rPr>
              <a:t>Respondent </a:t>
            </a:r>
            <a:r>
              <a:rPr sz="2800" spc="-5" dirty="0">
                <a:latin typeface="Arial"/>
                <a:cs typeface="Arial"/>
              </a:rPr>
              <a:t>can </a:t>
            </a:r>
            <a:r>
              <a:rPr sz="2800" dirty="0">
                <a:latin typeface="Arial"/>
                <a:cs typeface="Arial"/>
              </a:rPr>
              <a:t>consider</a:t>
            </a:r>
            <a:r>
              <a:rPr sz="2800" spc="25" dirty="0">
                <a:latin typeface="Arial"/>
                <a:cs typeface="Arial"/>
              </a:rPr>
              <a:t> </a:t>
            </a:r>
            <a:r>
              <a:rPr sz="2800" dirty="0">
                <a:latin typeface="Arial"/>
                <a:cs typeface="Arial"/>
              </a:rPr>
              <a:t>responses.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DATA</a:t>
            </a:r>
            <a:endParaRPr lang="en-US" dirty="0"/>
          </a:p>
        </p:txBody>
      </p:sp>
      <p:sp>
        <p:nvSpPr>
          <p:cNvPr id="3" name="Text Placeholder 2"/>
          <p:cNvSpPr>
            <a:spLocks noGrp="1"/>
          </p:cNvSpPr>
          <p:nvPr>
            <p:ph type="body" idx="1"/>
          </p:nvPr>
        </p:nvSpPr>
        <p:spPr>
          <a:xfrm>
            <a:off x="231141" y="1215733"/>
            <a:ext cx="7844155" cy="3447098"/>
          </a:xfrm>
        </p:spPr>
        <p:txBody>
          <a:bodyPr/>
          <a:lstStyle/>
          <a:p>
            <a:r>
              <a:rPr lang="en-US" dirty="0" smtClean="0"/>
              <a:t>Qualitative Data</a:t>
            </a:r>
          </a:p>
          <a:p>
            <a:r>
              <a:rPr lang="en-US" dirty="0" smtClean="0"/>
              <a:t>   - Nominal</a:t>
            </a:r>
          </a:p>
          <a:p>
            <a:r>
              <a:rPr lang="en-US" dirty="0" smtClean="0"/>
              <a:t>   - Ordinal </a:t>
            </a:r>
          </a:p>
          <a:p>
            <a:endParaRPr lang="en-US" dirty="0" smtClean="0"/>
          </a:p>
          <a:p>
            <a:r>
              <a:rPr lang="en-US" dirty="0" smtClean="0"/>
              <a:t>Quantitative Data</a:t>
            </a:r>
          </a:p>
          <a:p>
            <a:r>
              <a:rPr lang="en-US" dirty="0" smtClean="0"/>
              <a:t>   - Interval </a:t>
            </a:r>
          </a:p>
          <a:p>
            <a:r>
              <a:rPr lang="en-US" dirty="0" smtClean="0"/>
              <a:t>   - Ratio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5940" y="231838"/>
            <a:ext cx="3705860" cy="627736"/>
          </a:xfrm>
          <a:prstGeom prst="rect">
            <a:avLst/>
          </a:prstGeom>
        </p:spPr>
        <p:txBody>
          <a:bodyPr vert="horz" wrap="square" lIns="0" tIns="12065" rIns="0" bIns="0" rtlCol="0">
            <a:spAutoFit/>
          </a:bodyPr>
          <a:lstStyle/>
          <a:p>
            <a:pPr marL="12700">
              <a:lnSpc>
                <a:spcPct val="100000"/>
              </a:lnSpc>
              <a:spcBef>
                <a:spcPts val="95"/>
              </a:spcBef>
            </a:pPr>
            <a:r>
              <a:rPr sz="4000" spc="-35" dirty="0"/>
              <a:t>D</a:t>
            </a:r>
            <a:r>
              <a:rPr spc="-35" dirty="0"/>
              <a:t>ISADVANTAGES</a:t>
            </a:r>
            <a:r>
              <a:rPr sz="4000" b="0" spc="-35" dirty="0">
                <a:latin typeface="Arial"/>
                <a:cs typeface="Arial"/>
              </a:rPr>
              <a:t>:</a:t>
            </a:r>
            <a:endParaRPr sz="4000" dirty="0">
              <a:latin typeface="Arial"/>
              <a:cs typeface="Arial"/>
            </a:endParaRPr>
          </a:p>
        </p:txBody>
      </p:sp>
      <p:sp>
        <p:nvSpPr>
          <p:cNvPr id="3" name="object 3"/>
          <p:cNvSpPr txBox="1"/>
          <p:nvPr/>
        </p:nvSpPr>
        <p:spPr>
          <a:xfrm>
            <a:off x="535940" y="819626"/>
            <a:ext cx="6283960" cy="4767331"/>
          </a:xfrm>
          <a:prstGeom prst="rect">
            <a:avLst/>
          </a:prstGeom>
        </p:spPr>
        <p:txBody>
          <a:bodyPr vert="horz" wrap="square" lIns="0" tIns="88265" rIns="0" bIns="0" rtlCol="0">
            <a:spAutoFit/>
          </a:bodyPr>
          <a:lstStyle/>
          <a:p>
            <a:pPr marL="203200" indent="-191135">
              <a:lnSpc>
                <a:spcPct val="100000"/>
              </a:lnSpc>
              <a:spcBef>
                <a:spcPts val="695"/>
              </a:spcBef>
              <a:buClr>
                <a:srgbClr val="FD8537"/>
              </a:buClr>
              <a:buSzPct val="64583"/>
              <a:buFont typeface="Wingdings"/>
              <a:buChar char=""/>
              <a:tabLst>
                <a:tab pos="203835" algn="l"/>
              </a:tabLst>
            </a:pPr>
            <a:r>
              <a:rPr sz="2400" spc="-5" dirty="0">
                <a:latin typeface="Arial"/>
                <a:cs typeface="Arial"/>
              </a:rPr>
              <a:t>Design</a:t>
            </a:r>
            <a:r>
              <a:rPr sz="2400" spc="20" dirty="0">
                <a:latin typeface="Arial"/>
                <a:cs typeface="Arial"/>
              </a:rPr>
              <a:t> </a:t>
            </a:r>
            <a:r>
              <a:rPr sz="2400" spc="-5" dirty="0">
                <a:latin typeface="Arial"/>
                <a:cs typeface="Arial"/>
              </a:rPr>
              <a:t>problems.</a:t>
            </a:r>
            <a:endParaRPr sz="2400" dirty="0">
              <a:latin typeface="Arial"/>
              <a:cs typeface="Arial"/>
            </a:endParaRPr>
          </a:p>
          <a:p>
            <a:pPr marL="203200" indent="-191135">
              <a:lnSpc>
                <a:spcPct val="100000"/>
              </a:lnSpc>
              <a:spcBef>
                <a:spcPts val="600"/>
              </a:spcBef>
              <a:buClr>
                <a:srgbClr val="FD8537"/>
              </a:buClr>
              <a:buSzPct val="64583"/>
              <a:buFont typeface="Wingdings"/>
              <a:buChar char=""/>
              <a:tabLst>
                <a:tab pos="203835" algn="l"/>
              </a:tabLst>
            </a:pPr>
            <a:r>
              <a:rPr sz="2400" dirty="0">
                <a:latin typeface="Arial"/>
                <a:cs typeface="Arial"/>
              </a:rPr>
              <a:t>Questions have to be relatively</a:t>
            </a:r>
            <a:r>
              <a:rPr sz="2400" spc="20" dirty="0">
                <a:latin typeface="Arial"/>
                <a:cs typeface="Arial"/>
              </a:rPr>
              <a:t> </a:t>
            </a:r>
            <a:r>
              <a:rPr sz="2400" dirty="0">
                <a:latin typeface="Arial"/>
                <a:cs typeface="Arial"/>
              </a:rPr>
              <a:t>simple.</a:t>
            </a:r>
          </a:p>
          <a:p>
            <a:pPr marL="12700" marR="741045">
              <a:lnSpc>
                <a:spcPct val="100000"/>
              </a:lnSpc>
              <a:spcBef>
                <a:spcPts val="605"/>
              </a:spcBef>
              <a:buClr>
                <a:srgbClr val="FD8537"/>
              </a:buClr>
              <a:buSzPct val="64583"/>
              <a:buFont typeface="Wingdings"/>
              <a:buChar char=""/>
              <a:tabLst>
                <a:tab pos="203835" algn="l"/>
              </a:tabLst>
            </a:pPr>
            <a:r>
              <a:rPr sz="2400" dirty="0">
                <a:latin typeface="Arial"/>
                <a:cs typeface="Arial"/>
              </a:rPr>
              <a:t>Historically </a:t>
            </a:r>
            <a:r>
              <a:rPr sz="2400" spc="-5" dirty="0">
                <a:latin typeface="Arial"/>
                <a:cs typeface="Arial"/>
              </a:rPr>
              <a:t>low </a:t>
            </a:r>
            <a:r>
              <a:rPr sz="2400" dirty="0">
                <a:latin typeface="Arial"/>
                <a:cs typeface="Arial"/>
              </a:rPr>
              <a:t>response rate </a:t>
            </a:r>
            <a:r>
              <a:rPr sz="2400" spc="-5" dirty="0">
                <a:latin typeface="Arial"/>
                <a:cs typeface="Arial"/>
              </a:rPr>
              <a:t>(although  inducements may</a:t>
            </a:r>
            <a:r>
              <a:rPr sz="2400" spc="30" dirty="0">
                <a:latin typeface="Arial"/>
                <a:cs typeface="Arial"/>
              </a:rPr>
              <a:t> </a:t>
            </a:r>
            <a:r>
              <a:rPr sz="2400" spc="-5" dirty="0">
                <a:latin typeface="Arial"/>
                <a:cs typeface="Arial"/>
              </a:rPr>
              <a:t>help).</a:t>
            </a:r>
            <a:endParaRPr sz="2400" dirty="0">
              <a:latin typeface="Arial"/>
              <a:cs typeface="Arial"/>
            </a:endParaRPr>
          </a:p>
          <a:p>
            <a:pPr marL="12700" marR="5080">
              <a:lnSpc>
                <a:spcPct val="100000"/>
              </a:lnSpc>
              <a:spcBef>
                <a:spcPts val="600"/>
              </a:spcBef>
              <a:buClr>
                <a:srgbClr val="FD8537"/>
              </a:buClr>
              <a:buSzPct val="64583"/>
              <a:buFont typeface="Wingdings"/>
              <a:buChar char=""/>
              <a:tabLst>
                <a:tab pos="203835" algn="l"/>
              </a:tabLst>
            </a:pPr>
            <a:r>
              <a:rPr sz="2400" spc="-25" dirty="0">
                <a:latin typeface="Arial"/>
                <a:cs typeface="Arial"/>
              </a:rPr>
              <a:t>Time </a:t>
            </a:r>
            <a:r>
              <a:rPr sz="2400" spc="-5" dirty="0">
                <a:latin typeface="Arial"/>
                <a:cs typeface="Arial"/>
              </a:rPr>
              <a:t>delay whilst waiting </a:t>
            </a:r>
            <a:r>
              <a:rPr sz="2400" dirty="0">
                <a:latin typeface="Arial"/>
                <a:cs typeface="Arial"/>
              </a:rPr>
              <a:t>for responses to </a:t>
            </a:r>
            <a:r>
              <a:rPr sz="2400" spc="-5" dirty="0">
                <a:latin typeface="Arial"/>
                <a:cs typeface="Arial"/>
              </a:rPr>
              <a:t>be  </a:t>
            </a:r>
            <a:r>
              <a:rPr sz="2400" dirty="0">
                <a:latin typeface="Arial"/>
                <a:cs typeface="Arial"/>
              </a:rPr>
              <a:t>returned.</a:t>
            </a:r>
          </a:p>
          <a:p>
            <a:pPr marL="203200" indent="-191135">
              <a:lnSpc>
                <a:spcPct val="100000"/>
              </a:lnSpc>
              <a:spcBef>
                <a:spcPts val="600"/>
              </a:spcBef>
              <a:buClr>
                <a:srgbClr val="FD8537"/>
              </a:buClr>
              <a:buSzPct val="64583"/>
              <a:buFont typeface="Wingdings"/>
              <a:buChar char=""/>
              <a:tabLst>
                <a:tab pos="203835" algn="l"/>
              </a:tabLst>
            </a:pPr>
            <a:r>
              <a:rPr sz="2400" spc="-5" dirty="0">
                <a:latin typeface="Arial"/>
                <a:cs typeface="Arial"/>
              </a:rPr>
              <a:t>Require a </a:t>
            </a:r>
            <a:r>
              <a:rPr sz="2400" dirty="0">
                <a:latin typeface="Arial"/>
                <a:cs typeface="Arial"/>
              </a:rPr>
              <a:t>return</a:t>
            </a:r>
            <a:r>
              <a:rPr sz="2400" spc="45" dirty="0">
                <a:latin typeface="Arial"/>
                <a:cs typeface="Arial"/>
              </a:rPr>
              <a:t> </a:t>
            </a:r>
            <a:r>
              <a:rPr sz="2400" spc="-5" dirty="0">
                <a:latin typeface="Arial"/>
                <a:cs typeface="Arial"/>
              </a:rPr>
              <a:t>deadline.</a:t>
            </a:r>
            <a:endParaRPr sz="2400" dirty="0">
              <a:latin typeface="Arial"/>
              <a:cs typeface="Arial"/>
            </a:endParaRPr>
          </a:p>
          <a:p>
            <a:pPr marL="203200" indent="-191135">
              <a:lnSpc>
                <a:spcPct val="100000"/>
              </a:lnSpc>
              <a:spcBef>
                <a:spcPts val="600"/>
              </a:spcBef>
              <a:buClr>
                <a:srgbClr val="FD8537"/>
              </a:buClr>
              <a:buSzPct val="64583"/>
              <a:buFont typeface="Wingdings"/>
              <a:buChar char=""/>
              <a:tabLst>
                <a:tab pos="203835" algn="l"/>
              </a:tabLst>
            </a:pPr>
            <a:r>
              <a:rPr sz="2400" spc="-5" dirty="0">
                <a:latin typeface="Arial"/>
                <a:cs typeface="Arial"/>
              </a:rPr>
              <a:t>Several </a:t>
            </a:r>
            <a:r>
              <a:rPr sz="2400" dirty="0">
                <a:latin typeface="Arial"/>
                <a:cs typeface="Arial"/>
              </a:rPr>
              <a:t>reminders </a:t>
            </a:r>
            <a:r>
              <a:rPr sz="2400" spc="-5" dirty="0">
                <a:latin typeface="Arial"/>
                <a:cs typeface="Arial"/>
              </a:rPr>
              <a:t>may be</a:t>
            </a:r>
            <a:r>
              <a:rPr sz="2400" spc="50" dirty="0">
                <a:latin typeface="Arial"/>
                <a:cs typeface="Arial"/>
              </a:rPr>
              <a:t> </a:t>
            </a:r>
            <a:r>
              <a:rPr sz="2400" spc="-5" dirty="0">
                <a:latin typeface="Arial"/>
                <a:cs typeface="Arial"/>
              </a:rPr>
              <a:t>required.</a:t>
            </a:r>
            <a:endParaRPr sz="2400" dirty="0">
              <a:latin typeface="Arial"/>
              <a:cs typeface="Arial"/>
            </a:endParaRPr>
          </a:p>
          <a:p>
            <a:pPr marL="203200" indent="-191135">
              <a:lnSpc>
                <a:spcPct val="100000"/>
              </a:lnSpc>
              <a:spcBef>
                <a:spcPts val="600"/>
              </a:spcBef>
              <a:buClr>
                <a:srgbClr val="FD8537"/>
              </a:buClr>
              <a:buSzPct val="64583"/>
              <a:buFont typeface="Wingdings"/>
              <a:buChar char=""/>
              <a:tabLst>
                <a:tab pos="203835" algn="l"/>
              </a:tabLst>
            </a:pPr>
            <a:r>
              <a:rPr sz="2400" dirty="0">
                <a:latin typeface="Arial"/>
                <a:cs typeface="Arial"/>
              </a:rPr>
              <a:t>Assumes no literacy</a:t>
            </a:r>
            <a:r>
              <a:rPr sz="2400" spc="10" dirty="0">
                <a:latin typeface="Arial"/>
                <a:cs typeface="Arial"/>
              </a:rPr>
              <a:t> </a:t>
            </a:r>
            <a:r>
              <a:rPr sz="2400" dirty="0">
                <a:latin typeface="Arial"/>
                <a:cs typeface="Arial"/>
              </a:rPr>
              <a:t>problems.</a:t>
            </a:r>
          </a:p>
          <a:p>
            <a:pPr marL="203200" indent="-191135">
              <a:lnSpc>
                <a:spcPct val="100000"/>
              </a:lnSpc>
              <a:spcBef>
                <a:spcPts val="605"/>
              </a:spcBef>
              <a:buClr>
                <a:srgbClr val="FD8537"/>
              </a:buClr>
              <a:buSzPct val="64583"/>
              <a:buFont typeface="Wingdings"/>
              <a:buChar char=""/>
              <a:tabLst>
                <a:tab pos="203835" algn="l"/>
              </a:tabLst>
            </a:pPr>
            <a:r>
              <a:rPr sz="2400" spc="-5" dirty="0">
                <a:latin typeface="Arial"/>
                <a:cs typeface="Arial"/>
              </a:rPr>
              <a:t>No control over who </a:t>
            </a:r>
            <a:r>
              <a:rPr sz="2400" dirty="0">
                <a:latin typeface="Arial"/>
                <a:cs typeface="Arial"/>
              </a:rPr>
              <a:t>completes</a:t>
            </a:r>
            <a:r>
              <a:rPr sz="2400" spc="70" dirty="0">
                <a:latin typeface="Arial"/>
                <a:cs typeface="Arial"/>
              </a:rPr>
              <a:t> </a:t>
            </a:r>
            <a:r>
              <a:rPr sz="2400" dirty="0">
                <a:latin typeface="Arial"/>
                <a:cs typeface="Arial"/>
              </a:rPr>
              <a:t>it.</a:t>
            </a:r>
          </a:p>
          <a:p>
            <a:pPr marL="203200" indent="-191135">
              <a:lnSpc>
                <a:spcPct val="100000"/>
              </a:lnSpc>
              <a:spcBef>
                <a:spcPts val="600"/>
              </a:spcBef>
              <a:buClr>
                <a:srgbClr val="FD8537"/>
              </a:buClr>
              <a:buSzPct val="64583"/>
              <a:buFont typeface="Wingdings"/>
              <a:buChar char=""/>
              <a:tabLst>
                <a:tab pos="203835" algn="l"/>
              </a:tabLst>
            </a:pPr>
            <a:r>
              <a:rPr sz="2400" spc="-5" dirty="0">
                <a:latin typeface="Arial"/>
                <a:cs typeface="Arial"/>
              </a:rPr>
              <a:t>Not possible </a:t>
            </a:r>
            <a:r>
              <a:rPr sz="2400" dirty="0">
                <a:latin typeface="Arial"/>
                <a:cs typeface="Arial"/>
              </a:rPr>
              <a:t>to </a:t>
            </a:r>
            <a:r>
              <a:rPr sz="2400" spc="-5" dirty="0">
                <a:latin typeface="Arial"/>
                <a:cs typeface="Arial"/>
              </a:rPr>
              <a:t>give </a:t>
            </a:r>
            <a:r>
              <a:rPr sz="2400" dirty="0">
                <a:latin typeface="Arial"/>
                <a:cs typeface="Arial"/>
              </a:rPr>
              <a:t>assistance if</a:t>
            </a:r>
            <a:r>
              <a:rPr sz="2400" spc="65" dirty="0">
                <a:latin typeface="Arial"/>
                <a:cs typeface="Arial"/>
              </a:rPr>
              <a:t> </a:t>
            </a:r>
            <a:r>
              <a:rPr sz="2400" dirty="0">
                <a:latin typeface="Arial"/>
                <a:cs typeface="Arial"/>
              </a:rPr>
              <a:t>required.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6842"/>
            <a:ext cx="5305425" cy="492443"/>
          </a:xfrm>
        </p:spPr>
        <p:txBody>
          <a:bodyPr/>
          <a:lstStyle/>
          <a:p>
            <a:r>
              <a:rPr lang="en-US" b="0" dirty="0" smtClean="0"/>
              <a:t>References</a:t>
            </a:r>
            <a:endParaRPr lang="en-US" dirty="0"/>
          </a:p>
        </p:txBody>
      </p:sp>
      <p:sp>
        <p:nvSpPr>
          <p:cNvPr id="3" name="Text Placeholder 2"/>
          <p:cNvSpPr>
            <a:spLocks noGrp="1"/>
          </p:cNvSpPr>
          <p:nvPr>
            <p:ph type="body" idx="1"/>
          </p:nvPr>
        </p:nvSpPr>
        <p:spPr>
          <a:xfrm>
            <a:off x="385445" y="1066800"/>
            <a:ext cx="7844155" cy="2708434"/>
          </a:xfrm>
        </p:spPr>
        <p:txBody>
          <a:bodyPr/>
          <a:lstStyle/>
          <a:p>
            <a:pPr marL="285750" indent="-285750">
              <a:buFont typeface="Arial" panose="020B0604020202020204" pitchFamily="34" charset="0"/>
              <a:buChar char="•"/>
            </a:pPr>
            <a:r>
              <a:rPr lang="en-US" sz="1600" dirty="0"/>
              <a:t>Best, John W. and Kahn James V (1995), Research in Education, Prentice Hall, New </a:t>
            </a:r>
            <a:r>
              <a:rPr lang="en-US" sz="1600" dirty="0" smtClean="0"/>
              <a:t>Delhi</a:t>
            </a:r>
          </a:p>
          <a:p>
            <a:pPr marL="285750" indent="-285750">
              <a:buFont typeface="Arial" panose="020B0604020202020204" pitchFamily="34" charset="0"/>
              <a:buChar char="•"/>
            </a:pPr>
            <a:r>
              <a:rPr lang="en-US" sz="1600" dirty="0" err="1" smtClean="0"/>
              <a:t>Koul</a:t>
            </a:r>
            <a:r>
              <a:rPr lang="en-US" sz="1600" dirty="0"/>
              <a:t>, </a:t>
            </a:r>
            <a:r>
              <a:rPr lang="en-US" sz="1600" dirty="0" err="1"/>
              <a:t>Lokesh</a:t>
            </a:r>
            <a:r>
              <a:rPr lang="en-US" sz="1600" dirty="0"/>
              <a:t> (1988), Methodology of Educational Research, </a:t>
            </a:r>
            <a:r>
              <a:rPr lang="en-US" sz="1600" dirty="0" err="1"/>
              <a:t>Vikas</a:t>
            </a:r>
            <a:r>
              <a:rPr lang="en-US" sz="1600" dirty="0"/>
              <a:t>, New Delhi.</a:t>
            </a:r>
            <a:endParaRPr lang="en-US" sz="1600" dirty="0" smtClean="0"/>
          </a:p>
          <a:p>
            <a:pPr marL="285750" indent="-285750">
              <a:buFont typeface="Arial" panose="020B0604020202020204" pitchFamily="34" charset="0"/>
              <a:buChar char="•"/>
            </a:pPr>
            <a:r>
              <a:rPr lang="en-US" sz="1600" dirty="0" err="1" smtClean="0"/>
              <a:t>R.A.Sharma</a:t>
            </a:r>
            <a:r>
              <a:rPr lang="en-US" sz="1600" dirty="0" smtClean="0"/>
              <a:t> </a:t>
            </a:r>
            <a:r>
              <a:rPr lang="en-US" sz="1600" dirty="0"/>
              <a:t>;Fundamentals of Educational Research : Meerut ,Loyal Book </a:t>
            </a:r>
            <a:r>
              <a:rPr lang="en-US" sz="1600" dirty="0" smtClean="0"/>
              <a:t>Depot, 2003</a:t>
            </a:r>
          </a:p>
          <a:p>
            <a:pPr marL="285750" indent="-285750">
              <a:buFont typeface="Arial" panose="020B0604020202020204" pitchFamily="34" charset="0"/>
              <a:buChar char="•"/>
            </a:pPr>
            <a:r>
              <a:rPr lang="en-US" sz="1600" dirty="0" err="1" smtClean="0"/>
              <a:t>R.P.Bhatnagar</a:t>
            </a:r>
            <a:r>
              <a:rPr lang="en-US" sz="1600" dirty="0" smtClean="0"/>
              <a:t> </a:t>
            </a:r>
            <a:r>
              <a:rPr lang="en-US" sz="1600" dirty="0"/>
              <a:t>(Ed.) Readings in Methodology of research in Education ;Meerut , R </a:t>
            </a:r>
            <a:r>
              <a:rPr lang="en-US" sz="1600" dirty="0" err="1"/>
              <a:t>Lall</a:t>
            </a:r>
            <a:r>
              <a:rPr lang="en-US" sz="1600" dirty="0"/>
              <a:t> </a:t>
            </a:r>
            <a:r>
              <a:rPr lang="en-US" sz="1600" dirty="0" smtClean="0"/>
              <a:t>Book Depot, 2002</a:t>
            </a:r>
          </a:p>
          <a:p>
            <a:pPr marL="285750" indent="-285750">
              <a:buFont typeface="Arial" panose="020B0604020202020204" pitchFamily="34" charset="0"/>
              <a:buChar char="•"/>
            </a:pPr>
            <a:r>
              <a:rPr lang="en-US" sz="1600" dirty="0">
                <a:hlinkClick r:id="rId2"/>
              </a:rPr>
              <a:t>http://www.vipinpatidar.wordpress.com</a:t>
            </a:r>
            <a:r>
              <a:rPr lang="en-US" sz="1600" dirty="0" smtClean="0">
                <a:hlinkClick r:id="rId2"/>
              </a:rPr>
              <a:t>/</a:t>
            </a:r>
            <a:endParaRPr lang="en-US" sz="1600" dirty="0" smtClean="0"/>
          </a:p>
          <a:p>
            <a:pPr marL="285750" indent="-285750">
              <a:buFont typeface="Arial" panose="020B0604020202020204" pitchFamily="34" charset="0"/>
              <a:buChar char="•"/>
            </a:pPr>
            <a:r>
              <a:rPr lang="en-US" sz="1600" dirty="0">
                <a:hlinkClick r:id="rId3"/>
              </a:rPr>
              <a:t>https://</a:t>
            </a:r>
            <a:r>
              <a:rPr lang="en-US" sz="1600" dirty="0" smtClean="0">
                <a:hlinkClick r:id="rId3"/>
              </a:rPr>
              <a:t>www.researchgate.net/profile/Hamidreza_Saeidnia/post/What_tool_are_you_using_for_prepare_schedule_of_research/attachment/5cc822393843b01b9b9d4831/AS%3A753332331241477%401556619832993/download/9.pdf</a:t>
            </a:r>
            <a:r>
              <a:rPr lang="en-US" sz="1600" dirty="0" smtClean="0"/>
              <a:t> </a:t>
            </a:r>
            <a:endParaRPr lang="en-US" sz="1600" dirty="0"/>
          </a:p>
        </p:txBody>
      </p:sp>
    </p:spTree>
    <p:extLst>
      <p:ext uri="{BB962C8B-B14F-4D97-AF65-F5344CB8AC3E}">
        <p14:creationId xmlns="" xmlns:p14="http://schemas.microsoft.com/office/powerpoint/2010/main" val="3561433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DATA</a:t>
            </a:r>
            <a:endParaRPr lang="en-US" dirty="0"/>
          </a:p>
        </p:txBody>
      </p:sp>
      <p:sp>
        <p:nvSpPr>
          <p:cNvPr id="3" name="Text Placeholder 2"/>
          <p:cNvSpPr>
            <a:spLocks noGrp="1"/>
          </p:cNvSpPr>
          <p:nvPr>
            <p:ph type="body" idx="1"/>
          </p:nvPr>
        </p:nvSpPr>
        <p:spPr>
          <a:xfrm>
            <a:off x="231141" y="1215733"/>
            <a:ext cx="7844155" cy="4924425"/>
          </a:xfrm>
        </p:spPr>
        <p:txBody>
          <a:bodyPr/>
          <a:lstStyle/>
          <a:p>
            <a:pPr algn="just"/>
            <a:r>
              <a:rPr lang="en-US" dirty="0" smtClean="0"/>
              <a:t>Qualitative data is defined as the data that approximates and characterizes.</a:t>
            </a:r>
          </a:p>
          <a:p>
            <a:pPr algn="just"/>
            <a:endParaRPr lang="en-US" dirty="0" smtClean="0"/>
          </a:p>
          <a:p>
            <a:pPr algn="just"/>
            <a:r>
              <a:rPr lang="en-US" dirty="0" smtClean="0"/>
              <a:t>Qualitative data can be observed and recorded. This data type is non-numerical in nature. This type of data is collected through methods of observations, one-to-one interviews, conducting focus groups, and similar methods.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QUANTITATIVE DATA</a:t>
            </a:r>
            <a:endParaRPr lang="en-US" dirty="0"/>
          </a:p>
        </p:txBody>
      </p:sp>
      <p:sp>
        <p:nvSpPr>
          <p:cNvPr id="3" name="Text Placeholder 2"/>
          <p:cNvSpPr>
            <a:spLocks noGrp="1"/>
          </p:cNvSpPr>
          <p:nvPr>
            <p:ph type="body" idx="1"/>
          </p:nvPr>
        </p:nvSpPr>
        <p:spPr>
          <a:xfrm>
            <a:off x="231141" y="1215733"/>
            <a:ext cx="7844155" cy="4431983"/>
          </a:xfrm>
        </p:spPr>
        <p:txBody>
          <a:bodyPr/>
          <a:lstStyle/>
          <a:p>
            <a:pPr algn="just"/>
            <a:r>
              <a:rPr lang="en-US" dirty="0" smtClean="0"/>
              <a:t>Quantitative data is defined as the value of data in the form of counts or numbers where each data-set has an unique numerical value associated with it. This data is any quantifiable information that can be used for mathematical calculations and statistical analysis, such that real-life decisions can be made based on these mathematical derivations.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NOMINAL</a:t>
            </a:r>
            <a:endParaRPr lang="en-US" dirty="0"/>
          </a:p>
        </p:txBody>
      </p:sp>
      <p:sp>
        <p:nvSpPr>
          <p:cNvPr id="3" name="Text Placeholder 2"/>
          <p:cNvSpPr>
            <a:spLocks noGrp="1"/>
          </p:cNvSpPr>
          <p:nvPr>
            <p:ph type="body" idx="1"/>
          </p:nvPr>
        </p:nvSpPr>
        <p:spPr>
          <a:xfrm>
            <a:off x="231141" y="1215733"/>
            <a:ext cx="7844155" cy="1969770"/>
          </a:xfrm>
        </p:spPr>
        <p:txBody>
          <a:bodyPr/>
          <a:lstStyle/>
          <a:p>
            <a:pPr algn="just"/>
            <a:r>
              <a:rPr lang="en-US" dirty="0" smtClean="0"/>
              <a:t>It is not possible to state that ‘Red’ is greater than ‘Blue’. The gender of a person is another one where we can’t differentiate between male, female, or others.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ORDINAL</a:t>
            </a:r>
            <a:endParaRPr lang="en-US" dirty="0"/>
          </a:p>
        </p:txBody>
      </p:sp>
      <p:sp>
        <p:nvSpPr>
          <p:cNvPr id="3" name="Text Placeholder 2"/>
          <p:cNvSpPr>
            <a:spLocks noGrp="1"/>
          </p:cNvSpPr>
          <p:nvPr>
            <p:ph type="body" idx="1"/>
          </p:nvPr>
        </p:nvSpPr>
        <p:spPr>
          <a:xfrm>
            <a:off x="231141" y="1215733"/>
            <a:ext cx="7844155" cy="4924425"/>
          </a:xfrm>
        </p:spPr>
        <p:txBody>
          <a:bodyPr/>
          <a:lstStyle/>
          <a:p>
            <a:pPr algn="just"/>
            <a:r>
              <a:rPr lang="en-US" dirty="0" smtClean="0"/>
              <a:t>These types of values have a natural ordering while maintaining their class of values. If we consider the size of a clothing brand then we can easily sort them according to their name tag in the order of small &lt; medium &lt; large. The grading system while marking candidates in a test can also be considered as an ordinal data type where A+ is definitely better than B grade.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INTERVAL SCALE</a:t>
            </a:r>
            <a:endParaRPr lang="en-US" dirty="0"/>
          </a:p>
        </p:txBody>
      </p:sp>
      <p:sp>
        <p:nvSpPr>
          <p:cNvPr id="3" name="Text Placeholder 2"/>
          <p:cNvSpPr>
            <a:spLocks noGrp="1"/>
          </p:cNvSpPr>
          <p:nvPr>
            <p:ph type="body" idx="1"/>
          </p:nvPr>
        </p:nvSpPr>
        <p:spPr>
          <a:xfrm>
            <a:off x="642910" y="1215733"/>
            <a:ext cx="7432386" cy="3447098"/>
          </a:xfrm>
        </p:spPr>
        <p:txBody>
          <a:bodyPr/>
          <a:lstStyle/>
          <a:p>
            <a:pPr algn="just"/>
            <a:r>
              <a:rPr lang="en-US" dirty="0" smtClean="0"/>
              <a:t>Interval scale is defined as a numerical scale where the order of the variables is known as well as the difference between these variables. Variables that have familiar, constant, and computable differences are classified using the Interval scale.</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TotalTime>
  <Words>1722</Words>
  <Application>Microsoft Office PowerPoint</Application>
  <PresentationFormat>On-screen Show (4:3)</PresentationFormat>
  <Paragraphs>322</Paragraphs>
  <Slides>41</Slides>
  <Notes>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RESEARCH TOOL &amp;</vt:lpstr>
      <vt:lpstr>WHAT  IS  DATA?</vt:lpstr>
      <vt:lpstr>IMPORTANCE  OF  DATA</vt:lpstr>
      <vt:lpstr>TYPES OF DATA</vt:lpstr>
      <vt:lpstr>QUALITATIVE DATA</vt:lpstr>
      <vt:lpstr>QUANTITATIVE DATA</vt:lpstr>
      <vt:lpstr>NOMINAL</vt:lpstr>
      <vt:lpstr>ORDINAL</vt:lpstr>
      <vt:lpstr>INTERVAL SCALE</vt:lpstr>
      <vt:lpstr>RATIO SCALE</vt:lpstr>
      <vt:lpstr>DISCRETE DATA </vt:lpstr>
      <vt:lpstr>CONTINUOUS  DATA </vt:lpstr>
      <vt:lpstr>SCALES</vt:lpstr>
      <vt:lpstr>Slide 14</vt:lpstr>
      <vt:lpstr>Slide 15</vt:lpstr>
      <vt:lpstr>Slide 16</vt:lpstr>
      <vt:lpstr>Slide 17</vt:lpstr>
      <vt:lpstr>Slide 18</vt:lpstr>
      <vt:lpstr>Slide 19</vt:lpstr>
      <vt:lpstr>Slide 20</vt:lpstr>
      <vt:lpstr>DATA COLLECTION: SOURCES </vt:lpstr>
      <vt:lpstr>PRIMARY DATA COLLECTION:</vt:lpstr>
      <vt:lpstr>Slide 23</vt:lpstr>
      <vt:lpstr>SECONDARY DATA COLLECTION:</vt:lpstr>
      <vt:lpstr>TERTIARY DATA COLLECTION:</vt:lpstr>
      <vt:lpstr>METHODS OF DATA COLLECTION:</vt:lpstr>
      <vt:lpstr>Slide 27</vt:lpstr>
      <vt:lpstr>1) OBSERVATION TECHNIQUE:</vt:lpstr>
      <vt:lpstr>Types of Observation Technique:</vt:lpstr>
      <vt:lpstr>Advantages &amp; Disadvantages of  Observation Technique:  </vt:lpstr>
      <vt:lpstr>2) INTERVIEW METHOD</vt:lpstr>
      <vt:lpstr>CLASSIFICATION</vt:lpstr>
      <vt:lpstr>Personal interviews:</vt:lpstr>
      <vt:lpstr>CLASSIFICATION I. Personal Interview </vt:lpstr>
      <vt:lpstr>c) Focused interview:</vt:lpstr>
      <vt:lpstr>II. Telephone interview</vt:lpstr>
      <vt:lpstr>3) QUESTIONNAIRE:</vt:lpstr>
      <vt:lpstr>Structure of Question:</vt:lpstr>
      <vt:lpstr>ADVANTAGES</vt:lpstr>
      <vt:lpstr>DISADVANTAGES: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TOOL &amp;</dc:title>
  <cp:lastModifiedBy>Gopal</cp:lastModifiedBy>
  <cp:revision>58</cp:revision>
  <dcterms:created xsi:type="dcterms:W3CDTF">2020-10-03T08:17:39Z</dcterms:created>
  <dcterms:modified xsi:type="dcterms:W3CDTF">2022-01-20T05:39:53Z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2015-09-24T00:00:00Z</vt:filetime>
  </property>
  <property fmtid="{D5CDD505-2E9C-101B-9397-08002B2CF9AE}" pid="3" name="Creator">
    <vt:lpwstr>Microsoft® PowerPoint® 2013</vt:lpwstr>
  </property>
  <property fmtid="{D5CDD505-2E9C-101B-9397-08002B2CF9AE}" pid="4" name="LastSaved">
    <vt:filetime>2020-10-03T00:00:00Z</vt:filetime>
  </property>
</Properties>
</file>