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1" r:id="rId1"/>
  </p:sldMasterIdLst>
  <p:notesMasterIdLst>
    <p:notesMasterId r:id="rId36"/>
  </p:notesMasterIdLst>
  <p:sldIdLst>
    <p:sldId id="256" r:id="rId2"/>
    <p:sldId id="262" r:id="rId3"/>
    <p:sldId id="266" r:id="rId4"/>
    <p:sldId id="267" r:id="rId5"/>
    <p:sldId id="268" r:id="rId6"/>
    <p:sldId id="294" r:id="rId7"/>
    <p:sldId id="269" r:id="rId8"/>
    <p:sldId id="270" r:id="rId9"/>
    <p:sldId id="271" r:id="rId10"/>
    <p:sldId id="272" r:id="rId11"/>
    <p:sldId id="295" r:id="rId12"/>
    <p:sldId id="289" r:id="rId13"/>
    <p:sldId id="296" r:id="rId14"/>
    <p:sldId id="291" r:id="rId15"/>
    <p:sldId id="273" r:id="rId16"/>
    <p:sldId id="297" r:id="rId17"/>
    <p:sldId id="298" r:id="rId18"/>
    <p:sldId id="290" r:id="rId19"/>
    <p:sldId id="275" r:id="rId20"/>
    <p:sldId id="274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99" r:id="rId29"/>
    <p:sldId id="300" r:id="rId30"/>
    <p:sldId id="301" r:id="rId31"/>
    <p:sldId id="302" r:id="rId32"/>
    <p:sldId id="283" r:id="rId33"/>
    <p:sldId id="284" r:id="rId34"/>
    <p:sldId id="303" r:id="rId3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CC"/>
    <a:srgbClr val="FF9900"/>
    <a:srgbClr val="D99B01"/>
    <a:srgbClr val="FF66CC"/>
    <a:srgbClr val="FF67AC"/>
    <a:srgbClr val="CC0099"/>
    <a:srgbClr val="FFDC47"/>
    <a:srgbClr val="5EEC3C"/>
    <a:srgbClr val="CCCC00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2" d="100"/>
          <a:sy n="102" d="100"/>
        </p:scale>
        <p:origin x="-1884" y="-82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46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5F3A11-05B2-420A-985B-9A9F19398BA4}" type="datetimeFigureOut">
              <a:rPr lang="en-US" smtClean="0"/>
              <a:pPr/>
              <a:t>10/15/2022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1A11AD-0E51-42C2-8A1D-E4A1226F47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6571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1A11AD-0E51-42C2-8A1D-E4A1226F47F7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43473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BBBF0-C1A4-40D2-BC87-E6AA198C1C27}" type="datetime1">
              <a:rPr lang="en-US" smtClean="0"/>
              <a:t>10/15/2022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Essentials of Medical Microbiology © 2018, Jaypee Brothers Medical Publishers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423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DCDBC-F4EE-4E21-A0B9-8B93018C3A97}" type="datetime1">
              <a:rPr lang="en-US" smtClean="0"/>
              <a:t>10/15/2022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Essentials of Medical Microbiology © 2018, Jaypee Brothers Medical Publishers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585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2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2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D016D-BECC-46C7-91FD-07E67D37FBFF}" type="datetime1">
              <a:rPr lang="en-US" smtClean="0"/>
              <a:t>10/15/2022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Essentials of Medical Microbiology © 2018, Jaypee Brothers Medical Publishers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E:\websites\free-power-point-templates\2012\logos.png">
            <a:extLst>
              <a:ext uri="{FF2B5EF4-FFF2-40B4-BE49-F238E27FC236}">
                <a16:creationId xmlns="" xmlns:a16="http://schemas.microsoft.com/office/drawing/2014/main" id="{9978F3B5-C1BB-4004-968A-3E3E8A691AF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18306" y="2326214"/>
            <a:ext cx="1463784" cy="526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9840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9487C-419F-4F80-802B-F9DEF3D78AFD}" type="datetime1">
              <a:rPr lang="en-US" smtClean="0"/>
              <a:t>10/15/2022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Essentials of Medical Microbiology © 2018, Jaypee Brothers Medical Publishers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098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C3CFA-E434-46A8-AE47-89C6B22913C3}" type="datetime1">
              <a:rPr lang="en-US" smtClean="0"/>
              <a:t>10/15/2022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Essentials of Medical Microbiology © 2018, Jaypee Brothers Medical Publishers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214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CCAEE-7154-4744-BFBC-E2BAB30A1812}" type="datetime1">
              <a:rPr lang="en-US" smtClean="0"/>
              <a:t>10/15/2022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Essentials of Medical Microbiology © 2018, Jaypee Brothers Medical Publishers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264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AD337-EBE1-4535-B936-01C5607BE9B1}" type="datetime1">
              <a:rPr lang="en-US" smtClean="0"/>
              <a:t>10/15/2022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Essentials of Medical Microbiology © 2018, Jaypee Brothers Medical Publishers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758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F109B-5225-427B-B744-59B35165392A}" type="datetime1">
              <a:rPr lang="en-US" smtClean="0"/>
              <a:t>10/15/2022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Essentials of Medical Microbiology © 2018, Jaypee Brothers Medical Publishers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059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69CBF-F809-4417-896D-4746A4BD1DF9}" type="datetime1">
              <a:rPr lang="en-US" smtClean="0"/>
              <a:t>10/15/2022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Essentials of Medical Microbiology © 2018, Jaypee Brothers Medical Publishers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263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3D8F9-FB57-46EE-AC4A-122F4FC5E5D1}" type="datetime1">
              <a:rPr lang="en-US" smtClean="0"/>
              <a:t>10/15/2022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Essentials of Medical Microbiology © 2018, Jaypee Brothers Medical Publishers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6355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ED0BC-F494-4842-925C-4289E4650637}" type="datetime1">
              <a:rPr lang="en-US" smtClean="0"/>
              <a:t>10/15/2022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Essentials of Medical Microbiology © 2018, Jaypee Brothers Medical Publishers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768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16DB91-8102-4089-A260-E510E5EF3F0A}" type="datetime1">
              <a:rPr lang="en-US" smtClean="0"/>
              <a:t>10/15/2022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IN" smtClean="0"/>
              <a:t>Essentials of Medical Microbiology © 2018, Jaypee Brothers Medical Publishers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7B364F1B-2610-4915-B5CD-C31AECC93816}"/>
              </a:ext>
            </a:extLst>
          </p:cNvPr>
          <p:cNvSpPr txBox="1"/>
          <p:nvPr userDrawn="1"/>
        </p:nvSpPr>
        <p:spPr>
          <a:xfrm>
            <a:off x="-9150" y="5213747"/>
            <a:ext cx="83896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>
                <a:solidFill>
                  <a:schemeClr val="bg1">
                    <a:lumMod val="65000"/>
                  </a:schemeClr>
                </a:solidFill>
              </a:rPr>
              <a:t>This presentation uses a free template provided by FPPT.com</a:t>
            </a:r>
          </a:p>
          <a:p>
            <a:r>
              <a:rPr lang="en-US" sz="1400">
                <a:solidFill>
                  <a:schemeClr val="bg1">
                    <a:lumMod val="65000"/>
                  </a:schemeClr>
                </a:solidFill>
              </a:rPr>
              <a:t>www.free-power-point-templates.com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815305">
            <a:off x="922704" y="1934669"/>
            <a:ext cx="7013297" cy="1309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40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RESPIRATORY TRACT INFECTIONS</a:t>
            </a:r>
            <a:endParaRPr lang="en-US" b="1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365195" y="5015030"/>
            <a:ext cx="6400800" cy="1009040"/>
          </a:xfrm>
        </p:spPr>
        <p:txBody>
          <a:bodyPr/>
          <a:lstStyle/>
          <a:p>
            <a:endParaRPr lang="en-IN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2739540" y="3335275"/>
            <a:ext cx="6108200" cy="9162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b="0" i="0" kern="120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Lower Respiratory Tract Infection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i="1" dirty="0" smtClean="0"/>
              <a:t>Pneumonia</a:t>
            </a:r>
            <a:endParaRPr lang="en-IN" b="1" i="1" dirty="0" smtClean="0"/>
          </a:p>
          <a:p>
            <a:r>
              <a:rPr lang="en-US" dirty="0" smtClean="0"/>
              <a:t>Inflammation of lungs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Community acquired—patients acquire the organisms in the community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Hospital acquired— patients acquire the organisms in the hospital setting.</a:t>
            </a:r>
            <a:endParaRPr lang="en-IN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Community-acquired Pneumonia (CAP)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Agents: </a:t>
            </a:r>
            <a:r>
              <a:rPr lang="en-US" i="1" dirty="0" smtClean="0"/>
              <a:t>Streptococcus  pneumoniae  </a:t>
            </a:r>
            <a:r>
              <a:rPr lang="en-US" dirty="0" smtClean="0"/>
              <a:t>followed  by </a:t>
            </a:r>
            <a:r>
              <a:rPr lang="en-US" i="1" dirty="0" err="1" smtClean="0"/>
              <a:t>Mycoplasma</a:t>
            </a:r>
            <a:r>
              <a:rPr lang="en-US" i="1" dirty="0" smtClean="0"/>
              <a:t>  pneumoniae </a:t>
            </a:r>
          </a:p>
          <a:p>
            <a:r>
              <a:rPr lang="en-US" dirty="0" smtClean="0"/>
              <a:t>CURB65 scoring system  - To predict prognosis of CAP </a:t>
            </a:r>
          </a:p>
          <a:p>
            <a:r>
              <a:rPr lang="en-US" dirty="0" smtClean="0"/>
              <a:t>Score &gt;1 </a:t>
            </a:r>
            <a:r>
              <a:rPr lang="en-US" dirty="0" smtClean="0">
                <a:sym typeface="Wingdings" pitchFamily="2" charset="2"/>
              </a:rPr>
              <a:t></a:t>
            </a:r>
            <a:r>
              <a:rPr lang="en-US" dirty="0" smtClean="0"/>
              <a:t>patient should be hospitalized</a:t>
            </a:r>
          </a:p>
          <a:p>
            <a:r>
              <a:rPr lang="en-US" dirty="0" smtClean="0"/>
              <a:t>Else the treatment can be given on outpatient basis</a:t>
            </a:r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b="1" dirty="0" smtClean="0">
                <a:solidFill>
                  <a:schemeClr val="bg1"/>
                </a:solidFill>
              </a:rPr>
              <a:t>Agents of Community-acquired Pneumonia (CAP)</a:t>
            </a:r>
            <a:endParaRPr lang="en-IN" sz="32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600" b="1" dirty="0" smtClean="0"/>
              <a:t>No co-morbidity:</a:t>
            </a:r>
            <a:endParaRPr lang="en-IN" sz="2600" dirty="0" smtClean="0"/>
          </a:p>
          <a:p>
            <a:pPr lvl="0"/>
            <a:r>
              <a:rPr lang="en-US" sz="2600" i="1" dirty="0" smtClean="0"/>
              <a:t>Streptococcus pneumoniae </a:t>
            </a:r>
            <a:r>
              <a:rPr lang="en-US" sz="2600" dirty="0" smtClean="0"/>
              <a:t>(most common)</a:t>
            </a:r>
            <a:endParaRPr lang="en-IN" sz="2600" dirty="0" smtClean="0"/>
          </a:p>
          <a:p>
            <a:pPr lvl="0"/>
            <a:r>
              <a:rPr lang="en-US" sz="2600" b="1" dirty="0" smtClean="0"/>
              <a:t>Atypical pathogens:</a:t>
            </a:r>
            <a:endParaRPr lang="en-IN" sz="2600" b="1" dirty="0" smtClean="0"/>
          </a:p>
          <a:p>
            <a:pPr lvl="0">
              <a:buFontTx/>
              <a:buChar char="-"/>
            </a:pPr>
            <a:r>
              <a:rPr lang="en-US" sz="2600" i="1" dirty="0" err="1" smtClean="0"/>
              <a:t>Chlamydophila</a:t>
            </a:r>
            <a:r>
              <a:rPr lang="en-US" sz="2600" i="1" dirty="0" smtClean="0"/>
              <a:t> pneumoniae </a:t>
            </a:r>
            <a:r>
              <a:rPr lang="en-US" sz="2600" dirty="0" smtClean="0"/>
              <a:t>and </a:t>
            </a:r>
            <a:r>
              <a:rPr lang="en-US" sz="2600" i="1" dirty="0" smtClean="0"/>
              <a:t>C. </a:t>
            </a:r>
            <a:r>
              <a:rPr lang="en-US" sz="2600" i="1" dirty="0" err="1" smtClean="0"/>
              <a:t>psittaci</a:t>
            </a:r>
            <a:endParaRPr lang="en-IN" sz="2600" dirty="0" smtClean="0"/>
          </a:p>
          <a:p>
            <a:pPr lvl="0">
              <a:buFontTx/>
              <a:buChar char="-"/>
            </a:pPr>
            <a:r>
              <a:rPr lang="en-US" sz="2600" i="1" dirty="0" err="1" smtClean="0"/>
              <a:t>Legionella</a:t>
            </a:r>
            <a:r>
              <a:rPr lang="en-US" sz="2600" i="1" dirty="0" smtClean="0"/>
              <a:t> </a:t>
            </a:r>
            <a:r>
              <a:rPr lang="en-US" sz="2600" dirty="0" smtClean="0"/>
              <a:t>and </a:t>
            </a:r>
            <a:r>
              <a:rPr lang="en-US" sz="2600" i="1" dirty="0" err="1" smtClean="0"/>
              <a:t>Mycoplasma</a:t>
            </a:r>
            <a:r>
              <a:rPr lang="en-US" sz="2600" i="1" dirty="0" smtClean="0"/>
              <a:t> </a:t>
            </a:r>
          </a:p>
          <a:p>
            <a:pPr lvl="0">
              <a:buFontTx/>
              <a:buChar char="-"/>
            </a:pPr>
            <a:r>
              <a:rPr lang="en-US" sz="2600" i="1" dirty="0" err="1" smtClean="0"/>
              <a:t>Coxiella</a:t>
            </a:r>
            <a:r>
              <a:rPr lang="en-US" sz="2600" i="1" dirty="0" smtClean="0"/>
              <a:t> </a:t>
            </a:r>
            <a:r>
              <a:rPr lang="en-US" sz="2600" i="1" dirty="0" err="1" smtClean="0"/>
              <a:t>burnetii</a:t>
            </a:r>
            <a:r>
              <a:rPr lang="en-US" sz="2600" i="1" dirty="0" smtClean="0"/>
              <a:t> </a:t>
            </a:r>
            <a:r>
              <a:rPr lang="en-US" sz="2600" dirty="0" smtClean="0"/>
              <a:t>(Q fever) </a:t>
            </a:r>
          </a:p>
          <a:p>
            <a:pPr lvl="0">
              <a:buFontTx/>
              <a:buChar char="-"/>
            </a:pPr>
            <a:r>
              <a:rPr lang="en-US" sz="2600" dirty="0" smtClean="0"/>
              <a:t>Viral pneumonia (influenza, adenovirus, parainfluenza, RSV)</a:t>
            </a:r>
            <a:endParaRPr lang="en-IN" sz="2600" dirty="0" smtClean="0"/>
          </a:p>
          <a:p>
            <a:endParaRPr lang="en-IN" sz="2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b="1" dirty="0" smtClean="0"/>
              <a:t>Agents of </a:t>
            </a:r>
            <a:r>
              <a:rPr lang="en-US" sz="3200" b="1" dirty="0" smtClean="0">
                <a:solidFill>
                  <a:schemeClr val="bg1"/>
                </a:solidFill>
              </a:rPr>
              <a:t>Community-acquired Pneumonia (CAP)</a:t>
            </a:r>
            <a:endParaRPr lang="en-IN" sz="3200" dirty="0">
              <a:solidFill>
                <a:schemeClr val="bg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600" b="1" dirty="0" smtClean="0"/>
              <a:t>Associated with Co-morbidity:</a:t>
            </a:r>
            <a:endParaRPr lang="en-IN" sz="2600" dirty="0" smtClean="0"/>
          </a:p>
          <a:p>
            <a:pPr lvl="0"/>
            <a:r>
              <a:rPr lang="en-US" sz="2600" dirty="0" smtClean="0"/>
              <a:t>Alcoholism: </a:t>
            </a:r>
            <a:r>
              <a:rPr lang="en-US" sz="2600" i="1" dirty="0" smtClean="0"/>
              <a:t>S. pneumoniae</a:t>
            </a:r>
            <a:r>
              <a:rPr lang="en-US" sz="2600" dirty="0" smtClean="0"/>
              <a:t>, </a:t>
            </a:r>
            <a:r>
              <a:rPr lang="en-US" sz="2600" i="1" dirty="0" smtClean="0"/>
              <a:t>H. </a:t>
            </a:r>
            <a:r>
              <a:rPr lang="en-US" sz="2600" i="1" dirty="0" err="1" smtClean="0"/>
              <a:t>influenzae</a:t>
            </a:r>
            <a:endParaRPr lang="en-IN" sz="2600" dirty="0" smtClean="0"/>
          </a:p>
          <a:p>
            <a:pPr lvl="0"/>
            <a:r>
              <a:rPr lang="en-US" sz="2600" dirty="0" smtClean="0"/>
              <a:t>COPD: </a:t>
            </a:r>
            <a:r>
              <a:rPr lang="en-US" sz="2600" i="1" dirty="0" smtClean="0"/>
              <a:t>H. </a:t>
            </a:r>
            <a:r>
              <a:rPr lang="en-US" sz="2600" i="1" dirty="0" err="1" smtClean="0"/>
              <a:t>influenzae</a:t>
            </a:r>
            <a:r>
              <a:rPr lang="en-US" sz="2600" dirty="0" smtClean="0"/>
              <a:t>, </a:t>
            </a:r>
            <a:r>
              <a:rPr lang="en-US" sz="2600" i="1" dirty="0" smtClean="0"/>
              <a:t>M. </a:t>
            </a:r>
            <a:r>
              <a:rPr lang="en-US" sz="2600" i="1" dirty="0" err="1" smtClean="0"/>
              <a:t>catarrhalis</a:t>
            </a:r>
            <a:r>
              <a:rPr lang="en-US" sz="2600" dirty="0" smtClean="0"/>
              <a:t>, </a:t>
            </a:r>
            <a:r>
              <a:rPr lang="en-US" sz="2600" i="1" dirty="0" smtClean="0"/>
              <a:t>S. pneumoniae</a:t>
            </a:r>
            <a:endParaRPr lang="en-IN" sz="2600" dirty="0" smtClean="0"/>
          </a:p>
          <a:p>
            <a:pPr lvl="0"/>
            <a:r>
              <a:rPr lang="en-US" sz="2600" dirty="0" smtClean="0"/>
              <a:t>Post-CVA-aspiration: </a:t>
            </a:r>
            <a:r>
              <a:rPr lang="en-US" sz="2600" i="1" dirty="0" smtClean="0"/>
              <a:t>S. pneumoniae</a:t>
            </a:r>
            <a:endParaRPr lang="en-IN" sz="2600" dirty="0" smtClean="0"/>
          </a:p>
          <a:p>
            <a:pPr lvl="0"/>
            <a:r>
              <a:rPr lang="en-US" sz="2600" dirty="0" smtClean="0"/>
              <a:t>Post-obstruction of bronchi: </a:t>
            </a:r>
            <a:r>
              <a:rPr lang="en-US" sz="2600" i="1" dirty="0" smtClean="0"/>
              <a:t>pneumoniae</a:t>
            </a:r>
            <a:r>
              <a:rPr lang="en-US" sz="2600" dirty="0" smtClean="0"/>
              <a:t>, anaerobes</a:t>
            </a:r>
            <a:endParaRPr lang="en-IN" sz="2600" dirty="0" smtClean="0"/>
          </a:p>
          <a:p>
            <a:pPr lvl="0"/>
            <a:r>
              <a:rPr lang="en-US" sz="2600" dirty="0" smtClean="0"/>
              <a:t>Post-influenza: </a:t>
            </a:r>
            <a:r>
              <a:rPr lang="en-US" sz="2600" i="1" dirty="0" smtClean="0"/>
              <a:t>S. pneumoniae</a:t>
            </a:r>
            <a:r>
              <a:rPr lang="en-US" sz="2600" dirty="0" smtClean="0"/>
              <a:t>, S.</a:t>
            </a:r>
            <a:r>
              <a:rPr lang="en-US" sz="2600" i="1" dirty="0" smtClean="0"/>
              <a:t>aureus</a:t>
            </a:r>
            <a:endParaRPr lang="en-IN" sz="2600" dirty="0" smtClean="0"/>
          </a:p>
          <a:p>
            <a:endParaRPr lang="en-IN" sz="2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Community-acquired Pneumonia (CAP)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 smtClean="0"/>
              <a:t>CURB-65score</a:t>
            </a:r>
            <a:endParaRPr lang="en-IN" b="1" dirty="0" smtClean="0"/>
          </a:p>
          <a:p>
            <a:pPr lvl="0">
              <a:buNone/>
            </a:pPr>
            <a:r>
              <a:rPr lang="en-US" b="1" dirty="0" smtClean="0"/>
              <a:t>- C </a:t>
            </a:r>
            <a:r>
              <a:rPr lang="en-US" dirty="0" smtClean="0"/>
              <a:t>(Confusion) = 1 point</a:t>
            </a:r>
            <a:endParaRPr lang="en-IN" dirty="0" smtClean="0"/>
          </a:p>
          <a:p>
            <a:pPr lvl="0">
              <a:buNone/>
            </a:pPr>
            <a:r>
              <a:rPr lang="en-US" b="1" dirty="0" smtClean="0"/>
              <a:t>- U </a:t>
            </a:r>
            <a:r>
              <a:rPr lang="en-US" dirty="0" smtClean="0"/>
              <a:t>(blood urea nitrogen &gt;19 mg/</a:t>
            </a:r>
            <a:r>
              <a:rPr lang="en-US" dirty="0" err="1" smtClean="0"/>
              <a:t>dL</a:t>
            </a:r>
            <a:r>
              <a:rPr lang="en-US" dirty="0" smtClean="0"/>
              <a:t>) = 1 point</a:t>
            </a:r>
            <a:endParaRPr lang="en-IN" dirty="0" smtClean="0"/>
          </a:p>
          <a:p>
            <a:pPr lvl="0">
              <a:buNone/>
            </a:pPr>
            <a:r>
              <a:rPr lang="en-US" b="1" dirty="0" smtClean="0"/>
              <a:t>- R </a:t>
            </a:r>
            <a:r>
              <a:rPr lang="en-US" dirty="0" smtClean="0"/>
              <a:t>(respiratory rate &gt;30 min) = 1 point</a:t>
            </a:r>
            <a:endParaRPr lang="en-IN" dirty="0" smtClean="0"/>
          </a:p>
          <a:p>
            <a:pPr lvl="0">
              <a:buNone/>
            </a:pPr>
            <a:r>
              <a:rPr lang="en-US" b="1" dirty="0" smtClean="0"/>
              <a:t>- B </a:t>
            </a:r>
            <a:r>
              <a:rPr lang="en-US" dirty="0" smtClean="0"/>
              <a:t>(BP &lt;90/60) = 1 point</a:t>
            </a:r>
            <a:endParaRPr lang="en-IN" dirty="0" smtClean="0"/>
          </a:p>
          <a:p>
            <a:pPr lvl="0">
              <a:buNone/>
            </a:pPr>
            <a:r>
              <a:rPr lang="en-US" dirty="0" smtClean="0"/>
              <a:t>- 65 (Age ≥65 years) = 1 point</a:t>
            </a:r>
            <a:endParaRPr lang="en-IN" dirty="0" smtClean="0"/>
          </a:p>
          <a:p>
            <a:r>
              <a:rPr lang="en-US" dirty="0" smtClean="0"/>
              <a:t>Higher the score, greater is the mortality</a:t>
            </a:r>
            <a:endParaRPr lang="en-IN" dirty="0" smtClean="0"/>
          </a:p>
          <a:p>
            <a:r>
              <a:rPr lang="en-US" dirty="0" smtClean="0"/>
              <a:t>If the score ≤1, outpatient therapy is indicated If the score &gt;1, patient should be hospitalized</a:t>
            </a:r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Hospital-acquired Pneumonia (</a:t>
            </a:r>
            <a:r>
              <a:rPr lang="en-US" b="1" dirty="0" err="1" smtClean="0"/>
              <a:t>hAP</a:t>
            </a:r>
            <a:r>
              <a:rPr lang="en-US" b="1" dirty="0" smtClean="0"/>
              <a:t>)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Hospitalized patients have increased risk of developing pneumonia; most of which are ventilator-associated pneumonia</a:t>
            </a:r>
          </a:p>
          <a:p>
            <a:r>
              <a:rPr lang="en-US" dirty="0" smtClean="0"/>
              <a:t>VAP can be clinically diagnosed by Clinical Pulmonary Infection (CPIS) </a:t>
            </a:r>
          </a:p>
          <a:p>
            <a:r>
              <a:rPr lang="en-US" dirty="0" smtClean="0"/>
              <a:t>Likelihood of VAP is higher when total CPIS is &gt;6</a:t>
            </a:r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effectLst/>
              </a:rPr>
              <a:t>Clinical Pulmonary Infection Score (CPIS)</a:t>
            </a:r>
            <a:endParaRPr lang="en-IN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200150"/>
          <a:ext cx="8229600" cy="43230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+mn-lt"/>
                          <a:ea typeface="Trebuchet MS"/>
                          <a:cs typeface="Trebuchet MS"/>
                        </a:rPr>
                        <a:t>Parameter(s)</a:t>
                      </a:r>
                      <a:endParaRPr lang="en-IN" sz="2000" dirty="0">
                        <a:solidFill>
                          <a:schemeClr val="bg1"/>
                        </a:solidFill>
                        <a:latin typeface="+mn-lt"/>
                        <a:ea typeface="Trebuchet MS"/>
                        <a:cs typeface="Trebuchet M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+mn-lt"/>
                          <a:ea typeface="Trebuchet MS"/>
                          <a:cs typeface="Trebuchet MS"/>
                        </a:rPr>
                        <a:t>Score 0</a:t>
                      </a:r>
                      <a:endParaRPr lang="en-IN" sz="2000" dirty="0">
                        <a:solidFill>
                          <a:schemeClr val="bg1"/>
                        </a:solidFill>
                        <a:latin typeface="+mn-lt"/>
                        <a:ea typeface="Trebuchet MS"/>
                        <a:cs typeface="Trebuchet MS"/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Temperature (°C)</a:t>
                      </a:r>
                      <a:endParaRPr lang="en-IN" sz="2000">
                        <a:latin typeface="+mn-lt"/>
                        <a:ea typeface="Trebuchet MS"/>
                        <a:cs typeface="Trebuchet M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≥36.5°C and ≤38.4°C</a:t>
                      </a:r>
                      <a:endParaRPr lang="en-IN" sz="2000">
                        <a:latin typeface="+mn-lt"/>
                        <a:ea typeface="Trebuchet MS"/>
                        <a:cs typeface="Trebuchet MS"/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Leukocytosis</a:t>
                      </a:r>
                      <a:endParaRPr lang="en-IN" sz="2000">
                        <a:latin typeface="+mn-lt"/>
                        <a:ea typeface="Trebuchet MS"/>
                        <a:cs typeface="Trebuchet M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≥4000 and ≤11,000</a:t>
                      </a:r>
                      <a:endParaRPr lang="en-IN" sz="2000">
                        <a:latin typeface="+mn-lt"/>
                        <a:ea typeface="Trebuchet MS"/>
                        <a:cs typeface="Trebuchet MS"/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Tracheal aspirate</a:t>
                      </a:r>
                      <a:endParaRPr lang="en-IN" sz="2000">
                        <a:latin typeface="+mn-lt"/>
                        <a:ea typeface="Trebuchet MS"/>
                        <a:cs typeface="Trebuchet M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None</a:t>
                      </a:r>
                      <a:endParaRPr lang="en-IN" sz="2000">
                        <a:latin typeface="+mn-lt"/>
                        <a:ea typeface="Trebuchet MS"/>
                        <a:cs typeface="Trebuchet MS"/>
                      </a:endParaRPr>
                    </a:p>
                  </a:txBody>
                  <a:tcPr marL="0" marR="0" marT="0" marB="0"/>
                </a:tc>
              </a:tr>
              <a:tr h="617220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Oxygenation (PaO2/FiO2 mm Hg)</a:t>
                      </a:r>
                      <a:endParaRPr lang="en-IN" sz="2000">
                        <a:latin typeface="+mn-lt"/>
                        <a:ea typeface="Trebuchet MS"/>
                        <a:cs typeface="Trebuchet M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&gt;250 or ARDS</a:t>
                      </a:r>
                      <a:endParaRPr lang="en-IN" sz="2000">
                        <a:latin typeface="+mn-lt"/>
                        <a:ea typeface="Trebuchet MS"/>
                        <a:cs typeface="Trebuchet MS"/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Chest radiograph</a:t>
                      </a:r>
                      <a:endParaRPr lang="en-IN" sz="2000">
                        <a:latin typeface="+mn-lt"/>
                        <a:ea typeface="Trebuchet MS"/>
                        <a:cs typeface="Trebuchet M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No opacity</a:t>
                      </a:r>
                      <a:endParaRPr lang="en-IN" sz="2000" dirty="0">
                        <a:latin typeface="+mn-lt"/>
                        <a:ea typeface="Trebuchet MS"/>
                        <a:cs typeface="Trebuchet MS"/>
                      </a:endParaRPr>
                    </a:p>
                  </a:txBody>
                  <a:tcPr marL="0" marR="0" marT="0" marB="0"/>
                </a:tc>
              </a:tr>
              <a:tr h="617220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Progressive radiological progression</a:t>
                      </a:r>
                      <a:endParaRPr lang="en-IN" sz="2000">
                        <a:latin typeface="+mn-lt"/>
                        <a:ea typeface="Trebuchet MS"/>
                        <a:cs typeface="Trebuchet M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No radiological progression</a:t>
                      </a:r>
                      <a:endParaRPr lang="en-IN" sz="2000">
                        <a:latin typeface="+mn-lt"/>
                        <a:ea typeface="Trebuchet MS"/>
                        <a:cs typeface="Trebuchet MS"/>
                      </a:endParaRPr>
                    </a:p>
                  </a:txBody>
                  <a:tcPr marL="0" marR="0" marT="0" marB="0"/>
                </a:tc>
              </a:tr>
              <a:tr h="617220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Culture of tracheal aspirate</a:t>
                      </a:r>
                      <a:endParaRPr lang="en-IN" sz="2000">
                        <a:latin typeface="+mn-lt"/>
                        <a:ea typeface="Trebuchet MS"/>
                        <a:cs typeface="Trebuchet M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3815" marR="629285">
                        <a:lnSpc>
                          <a:spcPct val="100000"/>
                        </a:lnSpc>
                        <a:spcBef>
                          <a:spcPts val="14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Pathogenic bacteria Light or no growth</a:t>
                      </a:r>
                      <a:endParaRPr lang="en-IN" sz="2000">
                        <a:latin typeface="+mn-lt"/>
                        <a:ea typeface="Trebuchet MS"/>
                        <a:cs typeface="Trebuchet MS"/>
                      </a:endParaRPr>
                    </a:p>
                  </a:txBody>
                  <a:tcPr marL="0" marR="0" marT="0" marB="0"/>
                </a:tc>
              </a:tr>
              <a:tr h="617220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Culture-gram stain correlation</a:t>
                      </a:r>
                      <a:endParaRPr lang="en-IN" sz="2000">
                        <a:latin typeface="+mn-lt"/>
                        <a:ea typeface="Trebuchet MS"/>
                        <a:cs typeface="Trebuchet M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Different</a:t>
                      </a:r>
                      <a:r>
                        <a:rPr lang="en-US" sz="2000" spc="-185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 </a:t>
                      </a:r>
                      <a:r>
                        <a:rPr lang="en-US" sz="2000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morphology</a:t>
                      </a:r>
                      <a:r>
                        <a:rPr lang="en-US" sz="2000" spc="-180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 </a:t>
                      </a:r>
                      <a:r>
                        <a:rPr lang="en-US" sz="2000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than</a:t>
                      </a:r>
                      <a:r>
                        <a:rPr lang="en-US" sz="2000" spc="-185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 </a:t>
                      </a:r>
                      <a:r>
                        <a:rPr lang="en-US" sz="2000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Gram</a:t>
                      </a:r>
                      <a:r>
                        <a:rPr lang="en-US" sz="2000" spc="-180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 </a:t>
                      </a:r>
                      <a:r>
                        <a:rPr lang="en-US" sz="2000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stain</a:t>
                      </a:r>
                      <a:endParaRPr lang="en-IN" sz="2000" dirty="0">
                        <a:latin typeface="+mn-lt"/>
                        <a:ea typeface="Trebuchet MS"/>
                        <a:cs typeface="Trebuchet MS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effectLst/>
              </a:rPr>
              <a:t>Clinical Pulmonary Infection Score (CPIS)</a:t>
            </a:r>
            <a:endParaRPr lang="en-IN" b="1" dirty="0">
              <a:effectLst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200150"/>
          <a:ext cx="8229600" cy="38303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+mn-lt"/>
                          <a:ea typeface="Trebuchet MS"/>
                          <a:cs typeface="Trebuchet MS"/>
                        </a:rPr>
                        <a:t>Score 1</a:t>
                      </a:r>
                      <a:endParaRPr lang="en-IN" sz="2000" dirty="0">
                        <a:solidFill>
                          <a:schemeClr val="bg1"/>
                        </a:solidFill>
                        <a:latin typeface="+mn-lt"/>
                        <a:ea typeface="Trebuchet MS"/>
                        <a:cs typeface="Trebuchet M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+mn-lt"/>
                          <a:ea typeface="Trebuchet MS"/>
                          <a:cs typeface="Trebuchet MS"/>
                        </a:rPr>
                        <a:t>Score 2</a:t>
                      </a:r>
                      <a:endParaRPr lang="en-IN" sz="2000" dirty="0">
                        <a:solidFill>
                          <a:schemeClr val="bg1"/>
                        </a:solidFill>
                        <a:latin typeface="+mn-lt"/>
                        <a:ea typeface="Trebuchet MS"/>
                        <a:cs typeface="Trebuchet MS"/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≥38.5°C and ≤38.9°C</a:t>
                      </a:r>
                      <a:endParaRPr lang="en-IN" sz="2000">
                        <a:latin typeface="+mn-lt"/>
                        <a:ea typeface="Trebuchet MS"/>
                        <a:cs typeface="Trebuchet M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≥390C and ≤36.40C</a:t>
                      </a:r>
                      <a:endParaRPr lang="en-IN" sz="2000">
                        <a:latin typeface="+mn-lt"/>
                        <a:ea typeface="Trebuchet MS"/>
                        <a:cs typeface="Trebuchet MS"/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&lt;4000 and &gt;12000</a:t>
                      </a:r>
                      <a:endParaRPr lang="en-IN" sz="2000">
                        <a:latin typeface="+mn-lt"/>
                        <a:ea typeface="Trebuchet MS"/>
                        <a:cs typeface="Trebuchet M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2000">
                        <a:latin typeface="+mn-lt"/>
                        <a:ea typeface="Trebuchet MS"/>
                        <a:cs typeface="Trebuchet MS"/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Non-purulent</a:t>
                      </a:r>
                      <a:endParaRPr lang="en-IN" sz="2000">
                        <a:latin typeface="+mn-lt"/>
                        <a:ea typeface="Trebuchet MS"/>
                        <a:cs typeface="Trebuchet M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Purulent</a:t>
                      </a:r>
                      <a:endParaRPr lang="en-IN" sz="2000">
                        <a:latin typeface="+mn-lt"/>
                        <a:ea typeface="Trebuchet MS"/>
                        <a:cs typeface="Trebuchet MS"/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2000">
                        <a:latin typeface="+mn-lt"/>
                        <a:ea typeface="Trebuchet MS"/>
                        <a:cs typeface="Trebuchet M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≤250 and no ARDS</a:t>
                      </a:r>
                      <a:endParaRPr lang="en-IN" sz="2000">
                        <a:latin typeface="+mn-lt"/>
                        <a:ea typeface="Trebuchet MS"/>
                        <a:cs typeface="Trebuchet MS"/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Diffuse (patchy) opacity</a:t>
                      </a:r>
                      <a:endParaRPr lang="en-IN" sz="2000">
                        <a:latin typeface="+mn-lt"/>
                        <a:ea typeface="Trebuchet MS"/>
                        <a:cs typeface="Trebuchet M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Localized opacity</a:t>
                      </a:r>
                      <a:endParaRPr lang="en-IN" sz="2000">
                        <a:latin typeface="+mn-lt"/>
                        <a:ea typeface="Trebuchet MS"/>
                        <a:cs typeface="Trebuchet MS"/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2000">
                        <a:latin typeface="+mn-lt"/>
                        <a:ea typeface="Trebuchet MS"/>
                        <a:cs typeface="Trebuchet M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Radiological progression</a:t>
                      </a:r>
                      <a:endParaRPr lang="en-IN" sz="2000">
                        <a:latin typeface="+mn-lt"/>
                        <a:ea typeface="Trebuchet MS"/>
                        <a:cs typeface="Trebuchet MS"/>
                      </a:endParaRPr>
                    </a:p>
                  </a:txBody>
                  <a:tcPr marL="0" marR="0" marT="0" marB="0"/>
                </a:tc>
              </a:tr>
              <a:tr h="617220">
                <a:tc>
                  <a:txBody>
                    <a:bodyPr/>
                    <a:lstStyle/>
                    <a:p>
                      <a:pPr marL="43180" marR="323215">
                        <a:lnSpc>
                          <a:spcPct val="100000"/>
                        </a:lnSpc>
                        <a:spcBef>
                          <a:spcPts val="14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Pathogenic bacteria Moderate</a:t>
                      </a:r>
                      <a:r>
                        <a:rPr lang="en-US" sz="2000" spc="-19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 </a:t>
                      </a:r>
                      <a:r>
                        <a:rPr lang="en-US" sz="200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or</a:t>
                      </a:r>
                      <a:r>
                        <a:rPr lang="en-US" sz="2000" spc="-185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 </a:t>
                      </a:r>
                      <a:r>
                        <a:rPr lang="en-US" sz="200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heavy</a:t>
                      </a:r>
                      <a:r>
                        <a:rPr lang="en-US" sz="2000" spc="-19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 </a:t>
                      </a:r>
                      <a:r>
                        <a:rPr lang="en-US" sz="200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growth</a:t>
                      </a:r>
                      <a:endParaRPr lang="en-IN" sz="2000">
                        <a:latin typeface="+mn-lt"/>
                        <a:ea typeface="Trebuchet MS"/>
                        <a:cs typeface="Trebuchet M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2000">
                        <a:latin typeface="+mn-lt"/>
                        <a:ea typeface="Trebuchet MS"/>
                        <a:cs typeface="Trebuchet MS"/>
                      </a:endParaRPr>
                    </a:p>
                  </a:txBody>
                  <a:tcPr marL="0" marR="0" marT="0" marB="0"/>
                </a:tc>
              </a:tr>
              <a:tr h="617220"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Same</a:t>
                      </a:r>
                      <a:r>
                        <a:rPr lang="en-US" sz="2000" spc="-135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 </a:t>
                      </a:r>
                      <a:r>
                        <a:rPr lang="en-US" sz="200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morphology</a:t>
                      </a:r>
                      <a:r>
                        <a:rPr lang="en-US" sz="2000" spc="-13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 </a:t>
                      </a:r>
                      <a:r>
                        <a:rPr lang="en-US" sz="200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as</a:t>
                      </a:r>
                      <a:r>
                        <a:rPr lang="en-US" sz="2000" spc="-13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 </a:t>
                      </a:r>
                      <a:r>
                        <a:rPr lang="en-US" sz="200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Gram</a:t>
                      </a:r>
                      <a:r>
                        <a:rPr lang="en-US" sz="2000" spc="-13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 </a:t>
                      </a:r>
                      <a:r>
                        <a:rPr lang="en-US" sz="200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stain</a:t>
                      </a:r>
                      <a:endParaRPr lang="en-IN" sz="2000">
                        <a:latin typeface="+mn-lt"/>
                        <a:ea typeface="Trebuchet MS"/>
                        <a:cs typeface="Trebuchet M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2000" dirty="0">
                        <a:latin typeface="+mn-lt"/>
                        <a:ea typeface="Trebuchet MS"/>
                        <a:cs typeface="Trebuchet MS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Hospital-acquired Pneumonia (</a:t>
            </a:r>
            <a:r>
              <a:rPr lang="en-US" b="1" dirty="0" err="1" smtClean="0"/>
              <a:t>hAP</a:t>
            </a:r>
            <a:r>
              <a:rPr lang="en-US" b="1" dirty="0" smtClean="0"/>
              <a:t>)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 smtClean="0"/>
              <a:t>Bacterial agents:</a:t>
            </a:r>
            <a:endParaRPr lang="en-IN" sz="4000" dirty="0" smtClean="0"/>
          </a:p>
          <a:p>
            <a:pPr lvl="0"/>
            <a:r>
              <a:rPr lang="en-US" dirty="0" smtClean="0"/>
              <a:t>Gram-negative bacilli (most common)</a:t>
            </a:r>
            <a:endParaRPr lang="en-IN" sz="4000" dirty="0" smtClean="0"/>
          </a:p>
          <a:p>
            <a:pPr lvl="1"/>
            <a:r>
              <a:rPr lang="en-US" dirty="0" smtClean="0"/>
              <a:t>MDR non-fermenters (</a:t>
            </a:r>
            <a:r>
              <a:rPr lang="en-US" i="1" dirty="0" smtClean="0"/>
              <a:t>Pseudomonas </a:t>
            </a:r>
            <a:r>
              <a:rPr lang="en-US" dirty="0" smtClean="0"/>
              <a:t>and </a:t>
            </a:r>
            <a:r>
              <a:rPr lang="en-US" i="1" dirty="0" err="1" smtClean="0"/>
              <a:t>Acinetobacter</a:t>
            </a:r>
            <a:r>
              <a:rPr lang="en-US" dirty="0" smtClean="0"/>
              <a:t>)</a:t>
            </a:r>
            <a:endParaRPr lang="en-IN" sz="4000" dirty="0" smtClean="0"/>
          </a:p>
          <a:p>
            <a:pPr lvl="1"/>
            <a:r>
              <a:rPr lang="en-US" dirty="0" smtClean="0"/>
              <a:t>MDR Enterobacteriaceae (</a:t>
            </a:r>
            <a:r>
              <a:rPr lang="en-US" i="1" dirty="0" smtClean="0"/>
              <a:t>E. coli</a:t>
            </a:r>
            <a:r>
              <a:rPr lang="en-US" dirty="0" smtClean="0"/>
              <a:t>, </a:t>
            </a:r>
            <a:r>
              <a:rPr lang="en-US" i="1" dirty="0" err="1" smtClean="0"/>
              <a:t>Klebsiella</a:t>
            </a:r>
            <a:r>
              <a:rPr lang="en-US" i="1" dirty="0" smtClean="0"/>
              <a:t> </a:t>
            </a:r>
            <a:r>
              <a:rPr lang="en-US" dirty="0" smtClean="0"/>
              <a:t>and </a:t>
            </a:r>
            <a:r>
              <a:rPr lang="en-US" i="1" dirty="0" err="1" smtClean="0"/>
              <a:t>Enterobacter</a:t>
            </a:r>
            <a:r>
              <a:rPr lang="en-US" dirty="0" smtClean="0"/>
              <a:t>)</a:t>
            </a:r>
            <a:endParaRPr lang="en-IN" sz="4000" dirty="0" smtClean="0"/>
          </a:p>
          <a:p>
            <a:pPr lvl="0"/>
            <a:r>
              <a:rPr lang="en-US" i="1" dirty="0" smtClean="0"/>
              <a:t>Staphylococcus aureus </a:t>
            </a:r>
            <a:r>
              <a:rPr lang="en-US" dirty="0" smtClean="0"/>
              <a:t>(both MRSA and MSSA)</a:t>
            </a:r>
            <a:endParaRPr lang="en-IN" sz="4000" dirty="0" smtClean="0"/>
          </a:p>
          <a:p>
            <a:pPr lvl="0"/>
            <a:r>
              <a:rPr lang="en-US" i="1" dirty="0" smtClean="0"/>
              <a:t>S. pneumoniae </a:t>
            </a:r>
            <a:r>
              <a:rPr lang="en-US" dirty="0" smtClean="0"/>
              <a:t>(rarely, in early stage)</a:t>
            </a:r>
            <a:endParaRPr lang="en-IN" sz="4000" dirty="0" smtClean="0"/>
          </a:p>
          <a:p>
            <a:r>
              <a:rPr lang="en-US" b="1" dirty="0" smtClean="0"/>
              <a:t>Viral agents:</a:t>
            </a:r>
            <a:endParaRPr lang="en-IN" sz="4000" dirty="0" smtClean="0"/>
          </a:p>
          <a:p>
            <a:pPr lvl="0"/>
            <a:r>
              <a:rPr lang="en-US" dirty="0" smtClean="0"/>
              <a:t>Influenza, adenovirus, parainfluenza, RSV</a:t>
            </a:r>
            <a:endParaRPr lang="en-IN" sz="4000" dirty="0" smtClean="0"/>
          </a:p>
          <a:p>
            <a:endParaRPr lang="en-IN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Clinical Manifestations of Pneumonia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Fever, chills, chest pain and cough</a:t>
            </a:r>
          </a:p>
          <a:p>
            <a:r>
              <a:rPr lang="en-US" dirty="0" smtClean="0"/>
              <a:t> Based on area of lungs involved, and type of cough produced</a:t>
            </a:r>
            <a:endParaRPr lang="en-IN" dirty="0" smtClean="0"/>
          </a:p>
          <a:p>
            <a:r>
              <a:rPr lang="en-US" b="1" dirty="0" smtClean="0"/>
              <a:t>Lobar pneumonia </a:t>
            </a:r>
            <a:r>
              <a:rPr lang="en-US" dirty="0" smtClean="0"/>
              <a:t>infecting lung parenchyma (alveoli)</a:t>
            </a:r>
          </a:p>
          <a:p>
            <a:r>
              <a:rPr lang="en-US" dirty="0" smtClean="0"/>
              <a:t>Consolidation and productive cough with purulent sputum </a:t>
            </a:r>
          </a:p>
          <a:p>
            <a:pPr>
              <a:buNone/>
            </a:pPr>
            <a:r>
              <a:rPr lang="en-US" dirty="0" smtClean="0"/>
              <a:t>- Mostly caused by pyogenic organisms :</a:t>
            </a:r>
            <a:endParaRPr lang="en-IN" dirty="0" smtClean="0"/>
          </a:p>
          <a:p>
            <a:pPr lvl="1"/>
            <a:r>
              <a:rPr lang="en-US" dirty="0" smtClean="0"/>
              <a:t>Pneumococcus</a:t>
            </a:r>
            <a:endParaRPr lang="en-IN" sz="3600" dirty="0" smtClean="0"/>
          </a:p>
          <a:p>
            <a:pPr lvl="1"/>
            <a:r>
              <a:rPr lang="en-US" i="1" dirty="0" err="1" smtClean="0"/>
              <a:t>Haemophilus</a:t>
            </a:r>
            <a:r>
              <a:rPr lang="en-US" i="1" dirty="0" smtClean="0"/>
              <a:t> </a:t>
            </a:r>
            <a:r>
              <a:rPr lang="en-US" i="1" dirty="0" err="1" smtClean="0"/>
              <a:t>influenzae</a:t>
            </a:r>
            <a:endParaRPr lang="en-IN" sz="3600" dirty="0" smtClean="0"/>
          </a:p>
          <a:p>
            <a:pPr lvl="1"/>
            <a:r>
              <a:rPr lang="en-US" i="1" dirty="0" smtClean="0"/>
              <a:t>Staphylococcus aureus</a:t>
            </a:r>
            <a:endParaRPr lang="en-IN" sz="3600" dirty="0" smtClean="0"/>
          </a:p>
          <a:p>
            <a:pPr lvl="1"/>
            <a:r>
              <a:rPr lang="en-US" dirty="0" smtClean="0"/>
              <a:t>Gram-negative bacilli.</a:t>
            </a:r>
            <a:endParaRPr lang="en-IN" sz="3600" dirty="0" smtClean="0"/>
          </a:p>
          <a:p>
            <a:pPr lvl="0"/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RESPIRATORY TRACT INFECTIONS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Upper Respiratory Tract Infections</a:t>
            </a:r>
            <a:endParaRPr lang="en-IN" b="1" dirty="0" smtClean="0"/>
          </a:p>
          <a:p>
            <a:r>
              <a:rPr lang="en-US" dirty="0" smtClean="0"/>
              <a:t>Infections of airway above glottis or vocal cords</a:t>
            </a:r>
            <a:endParaRPr lang="en-IN" dirty="0" smtClean="0"/>
          </a:p>
          <a:p>
            <a:pPr lvl="0"/>
            <a:r>
              <a:rPr lang="en-US" dirty="0" smtClean="0"/>
              <a:t>Tonsillitis, pharyngitis, laryngitis, sinusitis, otitis media, and rhinitis</a:t>
            </a:r>
            <a:endParaRPr lang="en-IN" dirty="0" smtClean="0"/>
          </a:p>
          <a:p>
            <a:pPr lvl="0"/>
            <a:r>
              <a:rPr lang="en-US" dirty="0" smtClean="0"/>
              <a:t>Symptoms - cough, sore throat, running nose, nasal congestion, headache, low-grade fever, facial pressure and sneezing</a:t>
            </a:r>
            <a:endParaRPr lang="en-IN" dirty="0" smtClean="0"/>
          </a:p>
        </p:txBody>
      </p:sp>
    </p:spTree>
    <p:extLst>
      <p:ext uri="{BB962C8B-B14F-4D97-AF65-F5344CB8AC3E}">
        <p14:creationId xmlns:p14="http://schemas.microsoft.com/office/powerpoint/2010/main" val="2665502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Interstitial or atypical pneumonia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n-US" dirty="0" smtClean="0"/>
              <a:t>Infection occurs in interstitial space of lungs</a:t>
            </a:r>
          </a:p>
          <a:p>
            <a:pPr lvl="0"/>
            <a:r>
              <a:rPr lang="en-US" dirty="0" smtClean="0"/>
              <a:t>Cough is characteristically non-productive</a:t>
            </a:r>
          </a:p>
          <a:p>
            <a:pPr lvl="0"/>
            <a:r>
              <a:rPr lang="en-US" b="1" dirty="0" smtClean="0"/>
              <a:t>Caused by :</a:t>
            </a:r>
            <a:endParaRPr lang="en-IN" sz="3600" b="1" dirty="0" smtClean="0"/>
          </a:p>
          <a:p>
            <a:pPr lvl="0">
              <a:buFontTx/>
              <a:buChar char="-"/>
            </a:pPr>
            <a:r>
              <a:rPr lang="en-US" i="1" dirty="0" err="1" smtClean="0"/>
              <a:t>Chlamydophila</a:t>
            </a:r>
            <a:r>
              <a:rPr lang="en-US" i="1" dirty="0" smtClean="0"/>
              <a:t> pneumoniae</a:t>
            </a:r>
            <a:endParaRPr lang="en-IN" sz="3600" dirty="0" smtClean="0"/>
          </a:p>
          <a:p>
            <a:pPr lvl="0">
              <a:buFontTx/>
              <a:buChar char="-"/>
            </a:pPr>
            <a:r>
              <a:rPr lang="en-US" i="1" dirty="0" err="1" smtClean="0"/>
              <a:t>Mycoplasma</a:t>
            </a:r>
            <a:r>
              <a:rPr lang="en-US" i="1" dirty="0" smtClean="0"/>
              <a:t> pneumoniae </a:t>
            </a:r>
          </a:p>
          <a:p>
            <a:pPr lvl="0">
              <a:buFontTx/>
              <a:buChar char="-"/>
            </a:pPr>
            <a:r>
              <a:rPr lang="en-US" dirty="0" smtClean="0"/>
              <a:t>Viral pneumonia </a:t>
            </a:r>
          </a:p>
          <a:p>
            <a:pPr lvl="0">
              <a:buFontTx/>
              <a:buChar char="-"/>
            </a:pPr>
            <a:r>
              <a:rPr lang="en-US" i="1" dirty="0" err="1" smtClean="0"/>
              <a:t>Legionella</a:t>
            </a:r>
            <a:r>
              <a:rPr lang="en-US" i="1" dirty="0" smtClean="0"/>
              <a:t> </a:t>
            </a:r>
            <a:r>
              <a:rPr lang="en-US" dirty="0" smtClean="0"/>
              <a:t>species</a:t>
            </a:r>
            <a:endParaRPr lang="en-IN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effectLst/>
              </a:rPr>
              <a:t>Bronchitis</a:t>
            </a:r>
            <a:endParaRPr lang="en-IN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Inflammation of bronchus, which occurs either as an extension of upper respiratory tract infection such as influenza or may be caused directly by bacterial agents such as </a:t>
            </a:r>
            <a:r>
              <a:rPr lang="en-US" i="1" dirty="0" err="1" smtClean="0"/>
              <a:t>Bordetella</a:t>
            </a:r>
            <a:r>
              <a:rPr lang="en-US" dirty="0" smtClean="0"/>
              <a:t>. </a:t>
            </a:r>
          </a:p>
          <a:p>
            <a:r>
              <a:rPr lang="en-US" b="1" dirty="0" smtClean="0"/>
              <a:t>Common symptoms </a:t>
            </a:r>
            <a:r>
              <a:rPr lang="en-US" dirty="0" smtClean="0"/>
              <a:t>- fever, cough, sputum production, and rarely croup- like features</a:t>
            </a:r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Bronchitis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1" dirty="0" smtClean="0"/>
              <a:t>Bacterial agents: </a:t>
            </a:r>
            <a:endParaRPr lang="en-IN" dirty="0" smtClean="0"/>
          </a:p>
          <a:p>
            <a:pPr lvl="0">
              <a:buNone/>
            </a:pPr>
            <a:r>
              <a:rPr lang="en-US" i="1" dirty="0" smtClean="0"/>
              <a:t>- B. pertussis</a:t>
            </a:r>
            <a:endParaRPr lang="en-IN" dirty="0" smtClean="0"/>
          </a:p>
          <a:p>
            <a:pPr lvl="0">
              <a:buNone/>
            </a:pPr>
            <a:r>
              <a:rPr lang="en-US" i="1" dirty="0" smtClean="0"/>
              <a:t>- B. </a:t>
            </a:r>
            <a:r>
              <a:rPr lang="en-US" i="1" dirty="0" err="1" smtClean="0"/>
              <a:t>parapertussis</a:t>
            </a:r>
            <a:endParaRPr lang="en-IN" dirty="0" smtClean="0"/>
          </a:p>
          <a:p>
            <a:pPr lvl="0">
              <a:buNone/>
            </a:pPr>
            <a:r>
              <a:rPr lang="en-US" i="1" dirty="0" smtClean="0"/>
              <a:t>- </a:t>
            </a:r>
            <a:r>
              <a:rPr lang="en-US" i="1" dirty="0" err="1" smtClean="0"/>
              <a:t>Mycoplasma</a:t>
            </a:r>
            <a:r>
              <a:rPr lang="en-US" i="1" dirty="0" smtClean="0"/>
              <a:t> pneumoniae</a:t>
            </a:r>
            <a:endParaRPr lang="en-IN" dirty="0" smtClean="0"/>
          </a:p>
          <a:p>
            <a:pPr lvl="0">
              <a:buNone/>
            </a:pPr>
            <a:r>
              <a:rPr lang="en-US" i="1" dirty="0" smtClean="0"/>
              <a:t>- </a:t>
            </a:r>
            <a:r>
              <a:rPr lang="en-US" i="1" dirty="0" err="1" smtClean="0"/>
              <a:t>Chlamydophila</a:t>
            </a:r>
            <a:r>
              <a:rPr lang="en-US" i="1" dirty="0" smtClean="0"/>
              <a:t> pneumoniae</a:t>
            </a:r>
            <a:endParaRPr lang="en-IN" dirty="0" smtClean="0"/>
          </a:p>
          <a:p>
            <a:r>
              <a:rPr lang="en-US" b="1" dirty="0" smtClean="0"/>
              <a:t>Viral agents:</a:t>
            </a:r>
            <a:endParaRPr lang="en-IN" dirty="0" smtClean="0"/>
          </a:p>
          <a:p>
            <a:pPr lvl="0">
              <a:buNone/>
            </a:pPr>
            <a:r>
              <a:rPr lang="en-US" dirty="0" smtClean="0"/>
              <a:t>- Influenza viruses</a:t>
            </a:r>
            <a:endParaRPr lang="en-IN" dirty="0" smtClean="0"/>
          </a:p>
          <a:p>
            <a:pPr lvl="0">
              <a:buNone/>
            </a:pPr>
            <a:r>
              <a:rPr lang="en-US" dirty="0" smtClean="0"/>
              <a:t>- Adenoviruses</a:t>
            </a:r>
            <a:endParaRPr lang="en-IN" dirty="0" smtClean="0"/>
          </a:p>
          <a:p>
            <a:pPr lvl="0">
              <a:buNone/>
            </a:pPr>
            <a:r>
              <a:rPr lang="en-US" dirty="0" smtClean="0"/>
              <a:t>- Rhinoviruses</a:t>
            </a:r>
            <a:endParaRPr lang="en-IN" dirty="0" smtClean="0"/>
          </a:p>
          <a:p>
            <a:pPr lvl="0">
              <a:buNone/>
            </a:pPr>
            <a:r>
              <a:rPr lang="en-US" dirty="0" smtClean="0"/>
              <a:t>- </a:t>
            </a:r>
            <a:r>
              <a:rPr lang="en-US" dirty="0" err="1" smtClean="0"/>
              <a:t>Coronaviruses</a:t>
            </a:r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Bronchiolitis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Inflammation of the smaller airways (bronchioles)</a:t>
            </a:r>
          </a:p>
          <a:p>
            <a:r>
              <a:rPr lang="en-US" dirty="0" smtClean="0"/>
              <a:t>It presents as an acute viral infection that primarily occurs in children </a:t>
            </a:r>
            <a:r>
              <a:rPr lang="en-US" b="1" dirty="0" smtClean="0"/>
              <a:t>less than 2 year</a:t>
            </a:r>
          </a:p>
          <a:p>
            <a:pPr lvl="0"/>
            <a:r>
              <a:rPr lang="en-US" b="1" dirty="0" smtClean="0"/>
              <a:t>Symptoms: </a:t>
            </a:r>
            <a:r>
              <a:rPr lang="en-US" dirty="0" smtClean="0"/>
              <a:t>Acute onset of wheeze, </a:t>
            </a:r>
            <a:r>
              <a:rPr lang="en-US" dirty="0" err="1" smtClean="0"/>
              <a:t>dyspnea</a:t>
            </a:r>
            <a:r>
              <a:rPr lang="en-US" dirty="0" smtClean="0"/>
              <a:t>, cough, </a:t>
            </a:r>
            <a:r>
              <a:rPr lang="en-US" dirty="0" err="1" smtClean="0"/>
              <a:t>rhinorrhea</a:t>
            </a:r>
            <a:r>
              <a:rPr lang="en-US" dirty="0" smtClean="0"/>
              <a:t>, and respiratory distress</a:t>
            </a:r>
            <a:endParaRPr lang="en-IN" dirty="0" smtClean="0"/>
          </a:p>
          <a:p>
            <a:r>
              <a:rPr lang="en-US" dirty="0" smtClean="0"/>
              <a:t>Respiratory syncytial viruses account for 40–80%</a:t>
            </a:r>
            <a:endParaRPr lang="en-IN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Bronchiolitis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smtClean="0"/>
              <a:t>Viral agents:</a:t>
            </a:r>
            <a:endParaRPr lang="en-IN" dirty="0" smtClean="0"/>
          </a:p>
          <a:p>
            <a:pPr lvl="0"/>
            <a:r>
              <a:rPr lang="en-US" dirty="0" smtClean="0"/>
              <a:t>Respiratory syncytial viruses</a:t>
            </a:r>
            <a:endParaRPr lang="en-IN" dirty="0" smtClean="0"/>
          </a:p>
          <a:p>
            <a:pPr lvl="0"/>
            <a:r>
              <a:rPr lang="en-US" dirty="0" smtClean="0"/>
              <a:t>Parainfluenza viruses</a:t>
            </a:r>
            <a:endParaRPr lang="en-IN" dirty="0" smtClean="0"/>
          </a:p>
          <a:p>
            <a:pPr lvl="0"/>
            <a:r>
              <a:rPr lang="en-US" dirty="0" smtClean="0"/>
              <a:t>Rhinoviruses</a:t>
            </a:r>
            <a:endParaRPr lang="en-IN" dirty="0" smtClean="0"/>
          </a:p>
          <a:p>
            <a:pPr lvl="0"/>
            <a:r>
              <a:rPr lang="en-US" dirty="0" smtClean="0"/>
              <a:t>Influenza viruses</a:t>
            </a:r>
            <a:endParaRPr lang="en-IN" dirty="0" smtClean="0"/>
          </a:p>
          <a:p>
            <a:pPr lvl="0"/>
            <a:r>
              <a:rPr lang="en-US" dirty="0" smtClean="0"/>
              <a:t>Adenoviruses</a:t>
            </a:r>
            <a:endParaRPr lang="en-IN" dirty="0" smtClean="0"/>
          </a:p>
          <a:p>
            <a:pPr lvl="0"/>
            <a:r>
              <a:rPr lang="en-US" dirty="0" err="1" smtClean="0"/>
              <a:t>Enterovirus</a:t>
            </a:r>
            <a:endParaRPr lang="en-IN" dirty="0" smtClean="0"/>
          </a:p>
          <a:p>
            <a:pPr lvl="0"/>
            <a:r>
              <a:rPr lang="en-US" dirty="0" smtClean="0"/>
              <a:t>Human </a:t>
            </a:r>
            <a:r>
              <a:rPr lang="en-US" dirty="0" err="1" smtClean="0"/>
              <a:t>metapneumovirus</a:t>
            </a:r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effectLst/>
              </a:rPr>
              <a:t>Laboratory Diagnosis</a:t>
            </a:r>
            <a:endParaRPr lang="en-IN" b="1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smtClean="0"/>
              <a:t>Specimen Collection</a:t>
            </a:r>
            <a:endParaRPr lang="en-IN" b="1" dirty="0" smtClean="0"/>
          </a:p>
          <a:p>
            <a:pPr lvl="0"/>
            <a:r>
              <a:rPr lang="en-US" b="1" dirty="0" smtClean="0"/>
              <a:t>For URTI</a:t>
            </a:r>
            <a:r>
              <a:rPr lang="en-US" dirty="0" smtClean="0"/>
              <a:t>:</a:t>
            </a:r>
            <a:endParaRPr lang="en-IN" b="1" dirty="0" smtClean="0"/>
          </a:p>
          <a:p>
            <a:pPr lvl="1"/>
            <a:r>
              <a:rPr lang="en-US" dirty="0" smtClean="0"/>
              <a:t>Throat swab: Two swabs should be collected, one for direct examination, other one for culture</a:t>
            </a:r>
            <a:endParaRPr lang="en-IN" sz="3600" dirty="0" smtClean="0"/>
          </a:p>
          <a:p>
            <a:pPr lvl="1"/>
            <a:r>
              <a:rPr lang="en-US" dirty="0" smtClean="0"/>
              <a:t>A part of the membrane, if present</a:t>
            </a:r>
            <a:endParaRPr lang="en-IN" sz="3600" dirty="0" smtClean="0"/>
          </a:p>
          <a:p>
            <a:pPr lvl="1"/>
            <a:r>
              <a:rPr lang="en-US" dirty="0" smtClean="0"/>
              <a:t>Nasopharyngeal aspirate for viral diagnosis or for </a:t>
            </a:r>
            <a:r>
              <a:rPr lang="en-US" i="1" dirty="0" err="1" smtClean="0"/>
              <a:t>B.pertussis</a:t>
            </a:r>
            <a:endParaRPr lang="en-IN" sz="3600" dirty="0" smtClean="0"/>
          </a:p>
          <a:p>
            <a:pPr lvl="0"/>
            <a:r>
              <a:rPr lang="en-US" b="1" dirty="0" smtClean="0"/>
              <a:t>For LRTI: </a:t>
            </a:r>
            <a:r>
              <a:rPr lang="en-US" dirty="0" smtClean="0"/>
              <a:t>Sputum, induced sputum, tracheal aspirate, </a:t>
            </a:r>
            <a:r>
              <a:rPr lang="en-US" dirty="0" err="1" smtClean="0"/>
              <a:t>bronchoalveolar</a:t>
            </a:r>
            <a:r>
              <a:rPr lang="en-US" dirty="0" smtClean="0"/>
              <a:t> lavage (BAL)</a:t>
            </a:r>
            <a:endParaRPr lang="en-IN" sz="3600" dirty="0" smtClean="0"/>
          </a:p>
          <a:p>
            <a:endParaRPr lang="en-IN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effectLst/>
              </a:rPr>
              <a:t>Microscopy</a:t>
            </a:r>
            <a:endParaRPr lang="en-IN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en-US" b="1" dirty="0" smtClean="0"/>
              <a:t>Albert staining </a:t>
            </a:r>
            <a:r>
              <a:rPr lang="en-US" dirty="0" smtClean="0"/>
              <a:t>- metachromatic granules in the ends of the bacilli </a:t>
            </a:r>
            <a:r>
              <a:rPr lang="en-US" dirty="0" smtClean="0">
                <a:sym typeface="Wingdings" pitchFamily="2" charset="2"/>
              </a:rPr>
              <a:t></a:t>
            </a:r>
            <a:r>
              <a:rPr lang="en-US" dirty="0" smtClean="0"/>
              <a:t> of </a:t>
            </a:r>
            <a:r>
              <a:rPr lang="en-US" i="1" dirty="0" smtClean="0"/>
              <a:t>C. </a:t>
            </a:r>
            <a:r>
              <a:rPr lang="en-US" i="1" dirty="0" err="1" smtClean="0"/>
              <a:t>diphtheriae</a:t>
            </a:r>
            <a:endParaRPr lang="en-IN" sz="3600" dirty="0" smtClean="0"/>
          </a:p>
          <a:p>
            <a:pPr lvl="0"/>
            <a:r>
              <a:rPr lang="en-US" b="1" dirty="0" smtClean="0"/>
              <a:t>Gram staining</a:t>
            </a:r>
            <a:endParaRPr lang="en-IN" sz="3600" dirty="0" smtClean="0"/>
          </a:p>
          <a:p>
            <a:pPr lvl="0">
              <a:buFontTx/>
              <a:buChar char="-"/>
            </a:pPr>
            <a:r>
              <a:rPr lang="en-US" dirty="0" smtClean="0"/>
              <a:t>Detect the quality of the sputum</a:t>
            </a:r>
          </a:p>
          <a:p>
            <a:pPr lvl="0">
              <a:buFontTx/>
              <a:buChar char="-"/>
            </a:pPr>
            <a:r>
              <a:rPr lang="en-US" dirty="0" smtClean="0"/>
              <a:t>Pus cells &gt;25/low power field and epithelial cells &lt;5/low power field </a:t>
            </a:r>
            <a:r>
              <a:rPr lang="en-US" dirty="0" smtClean="0">
                <a:sym typeface="Wingdings" pitchFamily="2" charset="2"/>
              </a:rPr>
              <a:t></a:t>
            </a:r>
            <a:r>
              <a:rPr lang="en-US" dirty="0" smtClean="0"/>
              <a:t> good quality sputum</a:t>
            </a:r>
            <a:endParaRPr lang="en-IN" sz="3600" dirty="0" smtClean="0"/>
          </a:p>
          <a:p>
            <a:pPr lvl="0"/>
            <a:r>
              <a:rPr lang="en-US" b="1" dirty="0" smtClean="0"/>
              <a:t>Acid fast staining - </a:t>
            </a:r>
            <a:r>
              <a:rPr lang="en-US" i="1" dirty="0" smtClean="0"/>
              <a:t>M. tuberculosis</a:t>
            </a:r>
            <a:endParaRPr lang="en-IN" sz="3600" dirty="0" smtClean="0"/>
          </a:p>
          <a:p>
            <a:pPr lvl="0"/>
            <a:r>
              <a:rPr lang="en-US" b="1" dirty="0" smtClean="0"/>
              <a:t>GMS stain</a:t>
            </a:r>
            <a:r>
              <a:rPr lang="en-US" dirty="0" smtClean="0"/>
              <a:t> - </a:t>
            </a:r>
            <a:r>
              <a:rPr lang="en-US" i="1" dirty="0" smtClean="0"/>
              <a:t>Pneumocystis </a:t>
            </a:r>
            <a:r>
              <a:rPr lang="en-US" i="1" dirty="0" err="1" smtClean="0"/>
              <a:t>jirovecii</a:t>
            </a:r>
            <a:endParaRPr lang="en-IN" sz="3600" dirty="0" smtClean="0"/>
          </a:p>
          <a:p>
            <a:pPr lvl="0"/>
            <a:r>
              <a:rPr lang="en-US" b="1" dirty="0" smtClean="0"/>
              <a:t>Immunofluorescence microscopy </a:t>
            </a:r>
            <a:r>
              <a:rPr lang="en-US" dirty="0" smtClean="0"/>
              <a:t>of nasopharyngeal aspirate</a:t>
            </a:r>
            <a:endParaRPr lang="en-IN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Culture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en-US" b="1" dirty="0" smtClean="0"/>
              <a:t>For bacteriological culture</a:t>
            </a:r>
            <a:r>
              <a:rPr lang="en-US" dirty="0" smtClean="0"/>
              <a:t>: Blood agar, chocolate agar and MacConkey agar</a:t>
            </a:r>
            <a:endParaRPr lang="en-IN" dirty="0" smtClean="0"/>
          </a:p>
          <a:p>
            <a:pPr lvl="0"/>
            <a:r>
              <a:rPr lang="en-US" b="1" dirty="0" smtClean="0"/>
              <a:t>For isolation of </a:t>
            </a:r>
            <a:r>
              <a:rPr lang="en-US" b="1" i="1" dirty="0" smtClean="0"/>
              <a:t>C. </a:t>
            </a:r>
            <a:r>
              <a:rPr lang="en-US" b="1" i="1" dirty="0" err="1" smtClean="0"/>
              <a:t>diphtheriae</a:t>
            </a:r>
            <a:r>
              <a:rPr lang="en-US" b="1" dirty="0" smtClean="0"/>
              <a:t>: </a:t>
            </a:r>
            <a:r>
              <a:rPr lang="en-US" dirty="0" err="1" smtClean="0"/>
              <a:t>Loeffler’s</a:t>
            </a:r>
            <a:r>
              <a:rPr lang="en-US" dirty="0" smtClean="0"/>
              <a:t> serum slope and potassium tellurite agar</a:t>
            </a:r>
            <a:endParaRPr lang="en-IN" dirty="0" smtClean="0"/>
          </a:p>
          <a:p>
            <a:pPr lvl="0"/>
            <a:r>
              <a:rPr lang="en-US" b="1" dirty="0" smtClean="0"/>
              <a:t>For </a:t>
            </a:r>
            <a:r>
              <a:rPr lang="en-US" b="1" i="1" dirty="0" smtClean="0"/>
              <a:t>M. tuberculosis</a:t>
            </a:r>
            <a:r>
              <a:rPr lang="en-US" b="1" dirty="0" smtClean="0"/>
              <a:t>: </a:t>
            </a:r>
            <a:r>
              <a:rPr lang="en-US" dirty="0" smtClean="0"/>
              <a:t>LJ medium and incubated for up to 6–8 weeks</a:t>
            </a:r>
            <a:endParaRPr lang="en-IN" dirty="0" smtClean="0"/>
          </a:p>
          <a:p>
            <a:pPr lvl="0"/>
            <a:r>
              <a:rPr lang="en-US" b="1" dirty="0" smtClean="0"/>
              <a:t>For fungal pathogen isolation: </a:t>
            </a:r>
            <a:r>
              <a:rPr lang="en-US" dirty="0" err="1" smtClean="0"/>
              <a:t>Sabouraud</a:t>
            </a:r>
            <a:r>
              <a:rPr lang="en-US" dirty="0" smtClean="0"/>
              <a:t> dextrose agar</a:t>
            </a:r>
            <a:endParaRPr lang="en-IN" dirty="0" smtClean="0"/>
          </a:p>
          <a:p>
            <a:r>
              <a:rPr lang="en-US" b="1" dirty="0" smtClean="0"/>
              <a:t>Viral - Appropriate cell lines</a:t>
            </a:r>
            <a:endParaRPr lang="en-IN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dirty="0" smtClean="0">
                <a:effectLst/>
              </a:rPr>
              <a:t>Identification of agents of Lobar Pneumonia</a:t>
            </a:r>
            <a:endParaRPr lang="en-IN" b="1" dirty="0">
              <a:effectLst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200150"/>
          <a:ext cx="8229601" cy="49377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438279"/>
                <a:gridCol w="3048122"/>
                <a:gridCol w="2743200"/>
              </a:tblGrid>
              <a:tr h="925830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+mn-lt"/>
                          <a:ea typeface="Trebuchet MS"/>
                          <a:cs typeface="Trebuchet MS"/>
                        </a:rPr>
                        <a:t>Agents of pneumonia</a:t>
                      </a:r>
                      <a:endParaRPr lang="en-IN" sz="2000" dirty="0">
                        <a:solidFill>
                          <a:schemeClr val="bg1"/>
                        </a:solidFill>
                        <a:latin typeface="+mn-lt"/>
                        <a:ea typeface="Trebuchet MS"/>
                        <a:cs typeface="Trebuchet M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+mn-lt"/>
                          <a:ea typeface="Trebuchet MS"/>
                          <a:cs typeface="Trebuchet MS"/>
                        </a:rPr>
                        <a:t>Direct demonstration in sputum</a:t>
                      </a:r>
                      <a:endParaRPr lang="en-IN" sz="2000" dirty="0">
                        <a:solidFill>
                          <a:schemeClr val="bg1"/>
                        </a:solidFill>
                        <a:latin typeface="+mn-lt"/>
                        <a:ea typeface="Trebuchet MS"/>
                        <a:cs typeface="Trebuchet M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+mn-lt"/>
                          <a:ea typeface="Trebuchet MS"/>
                          <a:cs typeface="Trebuchet MS"/>
                        </a:rPr>
                        <a:t>Culture identification</a:t>
                      </a:r>
                      <a:endParaRPr lang="en-IN" sz="2000" dirty="0">
                        <a:solidFill>
                          <a:schemeClr val="bg1"/>
                        </a:solidFill>
                        <a:latin typeface="+mn-lt"/>
                        <a:ea typeface="Trebuchet MS"/>
                        <a:cs typeface="Trebuchet MS"/>
                      </a:endParaRPr>
                    </a:p>
                  </a:txBody>
                  <a:tcPr marL="0" marR="0" marT="0" marB="0"/>
                </a:tc>
              </a:tr>
              <a:tr h="2468880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en-US" sz="2000" i="1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Streptococcus </a:t>
                      </a:r>
                      <a:r>
                        <a:rPr lang="en-US" sz="2000" i="1" dirty="0" smtClean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pneumoniae</a:t>
                      </a:r>
                      <a:endParaRPr lang="en-IN" sz="2000" dirty="0">
                        <a:latin typeface="+mn-lt"/>
                        <a:ea typeface="Trebuchet MS"/>
                        <a:cs typeface="Trebuchet M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4450" marR="176530"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Pus</a:t>
                      </a:r>
                      <a:r>
                        <a:rPr lang="en-US" sz="2000" spc="-110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 </a:t>
                      </a:r>
                      <a:r>
                        <a:rPr lang="en-US" sz="2000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cells</a:t>
                      </a:r>
                      <a:r>
                        <a:rPr lang="en-US" sz="2000" spc="-110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 </a:t>
                      </a:r>
                      <a:r>
                        <a:rPr lang="en-US" sz="2000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&gt;25/LPF</a:t>
                      </a:r>
                      <a:r>
                        <a:rPr lang="en-US" sz="2000" spc="-110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 </a:t>
                      </a:r>
                      <a:r>
                        <a:rPr lang="en-US" sz="2000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and</a:t>
                      </a:r>
                      <a:r>
                        <a:rPr lang="en-US" sz="2000" spc="-110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 </a:t>
                      </a:r>
                      <a:r>
                        <a:rPr lang="en-US" sz="2000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epithelial</a:t>
                      </a:r>
                      <a:r>
                        <a:rPr lang="en-US" sz="2000" spc="-110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 </a:t>
                      </a:r>
                      <a:r>
                        <a:rPr lang="en-US" sz="2000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cells</a:t>
                      </a:r>
                      <a:r>
                        <a:rPr lang="en-US" sz="2000" spc="-110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 </a:t>
                      </a:r>
                      <a:r>
                        <a:rPr lang="en-US" sz="2000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&lt;5/LPF gram-positive</a:t>
                      </a:r>
                      <a:r>
                        <a:rPr lang="en-US" sz="2000" spc="-145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 </a:t>
                      </a:r>
                      <a:r>
                        <a:rPr lang="en-US" sz="2000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cocci</a:t>
                      </a:r>
                      <a:r>
                        <a:rPr lang="en-US" sz="2000" spc="-140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 </a:t>
                      </a:r>
                      <a:r>
                        <a:rPr lang="en-US" sz="2000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in</a:t>
                      </a:r>
                      <a:r>
                        <a:rPr lang="en-US" sz="2000" spc="-140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 </a:t>
                      </a:r>
                      <a:r>
                        <a:rPr lang="en-US" sz="2000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pair,</a:t>
                      </a:r>
                      <a:r>
                        <a:rPr lang="en-US" sz="2000" spc="-140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lanceolate</a:t>
                      </a:r>
                      <a:r>
                        <a:rPr lang="en-US" sz="2000" spc="-145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 </a:t>
                      </a:r>
                      <a:r>
                        <a:rPr lang="en-US" sz="2000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shaped</a:t>
                      </a:r>
                      <a:endParaRPr lang="en-IN" sz="2000" dirty="0">
                        <a:latin typeface="+mn-lt"/>
                        <a:ea typeface="Trebuchet MS"/>
                        <a:cs typeface="Trebuchet M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Alfa hemolytic, draughtsman-shaped colonies on blood agar Sensitive to optochin</a:t>
                      </a:r>
                      <a:endParaRPr lang="en-IN" sz="2000">
                        <a:latin typeface="+mn-lt"/>
                        <a:ea typeface="Trebuchet MS"/>
                        <a:cs typeface="Trebuchet MS"/>
                      </a:endParaRPr>
                    </a:p>
                    <a:p>
                      <a:pPr marL="4445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Bile soluble, ferments inulin</a:t>
                      </a:r>
                      <a:endParaRPr lang="en-IN" sz="2000">
                        <a:latin typeface="+mn-lt"/>
                        <a:ea typeface="Trebuchet MS"/>
                        <a:cs typeface="Trebuchet MS"/>
                      </a:endParaRPr>
                    </a:p>
                  </a:txBody>
                  <a:tcPr marL="0" marR="0" marT="0" marB="0"/>
                </a:tc>
              </a:tr>
              <a:tr h="1543050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en-US" sz="2000" i="1" dirty="0" err="1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Haemophilus</a:t>
                      </a:r>
                      <a:r>
                        <a:rPr lang="en-US" sz="2000" i="1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 </a:t>
                      </a:r>
                      <a:r>
                        <a:rPr lang="en-US" sz="2000" i="1" dirty="0" err="1" smtClean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influenzae</a:t>
                      </a:r>
                      <a:endParaRPr lang="en-IN" sz="2000" dirty="0">
                        <a:latin typeface="+mn-lt"/>
                        <a:ea typeface="Trebuchet MS"/>
                        <a:cs typeface="Trebuchet M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4450" marR="238125">
                        <a:lnSpc>
                          <a:spcPct val="100000"/>
                        </a:lnSpc>
                        <a:spcBef>
                          <a:spcPts val="14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Pus</a:t>
                      </a:r>
                      <a:r>
                        <a:rPr lang="en-US" sz="2000" spc="-135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 </a:t>
                      </a:r>
                      <a:r>
                        <a:rPr lang="en-US" sz="200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cells</a:t>
                      </a:r>
                      <a:r>
                        <a:rPr lang="en-US" sz="2000" spc="-13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 </a:t>
                      </a:r>
                      <a:r>
                        <a:rPr lang="en-US" sz="200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&gt;25/LPF</a:t>
                      </a:r>
                      <a:r>
                        <a:rPr lang="en-US" sz="2000" spc="-13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 </a:t>
                      </a:r>
                      <a:r>
                        <a:rPr lang="en-US" sz="200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and</a:t>
                      </a:r>
                      <a:r>
                        <a:rPr lang="en-US" sz="2000" spc="-13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 </a:t>
                      </a:r>
                      <a:r>
                        <a:rPr lang="en-US" sz="200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epithelial</a:t>
                      </a:r>
                      <a:r>
                        <a:rPr lang="en-US" sz="2000" spc="-13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 </a:t>
                      </a:r>
                      <a:r>
                        <a:rPr lang="en-US" sz="200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cells</a:t>
                      </a:r>
                      <a:r>
                        <a:rPr lang="en-US" sz="2000" spc="-13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 </a:t>
                      </a:r>
                      <a:r>
                        <a:rPr lang="en-US" sz="200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&lt;5/LPF Pleomorphic</a:t>
                      </a:r>
                      <a:r>
                        <a:rPr lang="en-US" sz="2000" spc="-12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 </a:t>
                      </a:r>
                      <a:r>
                        <a:rPr lang="en-US" sz="200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gram-negative</a:t>
                      </a:r>
                      <a:r>
                        <a:rPr lang="en-US" sz="2000" spc="-115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 </a:t>
                      </a:r>
                      <a:r>
                        <a:rPr lang="en-US" sz="200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bacilli</a:t>
                      </a:r>
                      <a:endParaRPr lang="en-IN" sz="2000">
                        <a:latin typeface="+mn-lt"/>
                        <a:ea typeface="Trebuchet MS"/>
                        <a:cs typeface="Trebuchet M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Satellitism</a:t>
                      </a:r>
                      <a:r>
                        <a:rPr lang="en-US" sz="2000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 on blood agar with </a:t>
                      </a:r>
                      <a:r>
                        <a:rPr lang="en-US" sz="2000" i="1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S. aureus </a:t>
                      </a:r>
                      <a:r>
                        <a:rPr lang="en-US" sz="2000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streak line</a:t>
                      </a:r>
                      <a:endParaRPr lang="en-IN" sz="2000" dirty="0">
                        <a:latin typeface="+mn-lt"/>
                        <a:ea typeface="Trebuchet MS"/>
                        <a:cs typeface="Trebuchet MS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dirty="0" smtClean="0">
                <a:effectLst/>
              </a:rPr>
              <a:t>Identification of agents of Lobar Pneumonia</a:t>
            </a:r>
            <a:endParaRPr lang="en-IN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49263" y="1044700"/>
          <a:ext cx="8245476" cy="648081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290277"/>
                <a:gridCol w="2901395"/>
                <a:gridCol w="3053804"/>
              </a:tblGrid>
              <a:tr h="925830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+mn-lt"/>
                          <a:ea typeface="Trebuchet MS"/>
                          <a:cs typeface="Trebuchet MS"/>
                        </a:rPr>
                        <a:t>Agents of pneumonia</a:t>
                      </a:r>
                      <a:endParaRPr lang="en-IN" sz="2000" dirty="0">
                        <a:solidFill>
                          <a:schemeClr val="bg1"/>
                        </a:solidFill>
                        <a:latin typeface="+mn-lt"/>
                        <a:ea typeface="Trebuchet MS"/>
                        <a:cs typeface="Trebuchet M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+mn-lt"/>
                          <a:ea typeface="Trebuchet MS"/>
                          <a:cs typeface="Trebuchet MS"/>
                        </a:rPr>
                        <a:t>Direct demonstration in sputum</a:t>
                      </a:r>
                      <a:endParaRPr lang="en-IN" sz="2000" dirty="0">
                        <a:solidFill>
                          <a:schemeClr val="bg1"/>
                        </a:solidFill>
                        <a:latin typeface="+mn-lt"/>
                        <a:ea typeface="Trebuchet MS"/>
                        <a:cs typeface="Trebuchet M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+mn-lt"/>
                          <a:ea typeface="Trebuchet MS"/>
                          <a:cs typeface="Trebuchet MS"/>
                        </a:rPr>
                        <a:t>Culture identification</a:t>
                      </a:r>
                      <a:endParaRPr lang="en-IN" sz="2000" dirty="0">
                        <a:solidFill>
                          <a:schemeClr val="bg1"/>
                        </a:solidFill>
                        <a:latin typeface="+mn-lt"/>
                        <a:ea typeface="Trebuchet MS"/>
                        <a:cs typeface="Trebuchet MS"/>
                      </a:endParaRPr>
                    </a:p>
                  </a:txBody>
                  <a:tcPr marL="0" marR="0" marT="0" marB="0"/>
                </a:tc>
              </a:tr>
              <a:tr h="2468880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en-US" sz="2000" i="1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Staphylococcus </a:t>
                      </a:r>
                      <a:r>
                        <a:rPr lang="en-US" sz="2000" i="1" dirty="0" smtClean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aureus</a:t>
                      </a:r>
                      <a:endParaRPr lang="en-IN" sz="2000" dirty="0">
                        <a:latin typeface="+mn-lt"/>
                        <a:ea typeface="Trebuchet MS"/>
                        <a:cs typeface="Trebuchet M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4450" marR="246380">
                        <a:lnSpc>
                          <a:spcPct val="100000"/>
                        </a:lnSpc>
                        <a:spcBef>
                          <a:spcPts val="14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Pus</a:t>
                      </a:r>
                      <a:r>
                        <a:rPr lang="en-US" sz="2000" spc="-135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 </a:t>
                      </a:r>
                      <a:r>
                        <a:rPr lang="en-US" sz="2000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cells</a:t>
                      </a:r>
                      <a:r>
                        <a:rPr lang="en-US" sz="2000" spc="-130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 </a:t>
                      </a:r>
                      <a:r>
                        <a:rPr lang="en-US" sz="2000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&gt;25/LPF</a:t>
                      </a:r>
                      <a:r>
                        <a:rPr lang="en-US" sz="2000" spc="-130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 </a:t>
                      </a:r>
                      <a:r>
                        <a:rPr lang="en-US" sz="2000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and</a:t>
                      </a:r>
                      <a:r>
                        <a:rPr lang="en-US" sz="2000" spc="-130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 </a:t>
                      </a:r>
                      <a:r>
                        <a:rPr lang="en-US" sz="2000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epithelial</a:t>
                      </a:r>
                      <a:r>
                        <a:rPr lang="en-US" sz="2000" spc="-130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 </a:t>
                      </a:r>
                      <a:r>
                        <a:rPr lang="en-US" sz="2000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cells</a:t>
                      </a:r>
                      <a:r>
                        <a:rPr lang="en-US" sz="2000" spc="-130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 </a:t>
                      </a:r>
                      <a:r>
                        <a:rPr lang="en-US" sz="2000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&lt;5/LPF gram-positive</a:t>
                      </a:r>
                      <a:r>
                        <a:rPr lang="en-US" sz="2000" spc="-105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 </a:t>
                      </a:r>
                      <a:r>
                        <a:rPr lang="en-US" sz="2000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cocci</a:t>
                      </a:r>
                      <a:r>
                        <a:rPr lang="en-US" sz="2000" spc="-105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 </a:t>
                      </a:r>
                      <a:r>
                        <a:rPr lang="en-US" sz="2000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in</a:t>
                      </a:r>
                      <a:r>
                        <a:rPr lang="en-US" sz="2000" spc="-105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 </a:t>
                      </a:r>
                      <a:r>
                        <a:rPr lang="en-US" sz="2000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clusters</a:t>
                      </a:r>
                      <a:endParaRPr lang="en-IN" sz="2000" dirty="0">
                        <a:latin typeface="+mn-lt"/>
                        <a:ea typeface="Trebuchet MS"/>
                        <a:cs typeface="Trebuchet M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4450" marR="916940">
                        <a:lnSpc>
                          <a:spcPct val="100000"/>
                        </a:lnSpc>
                        <a:spcBef>
                          <a:spcPts val="14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BA- golden yellow hemolytic colonies Catalase positive, coagulase positive</a:t>
                      </a:r>
                      <a:endParaRPr lang="en-IN" sz="2000">
                        <a:latin typeface="+mn-lt"/>
                        <a:ea typeface="Trebuchet MS"/>
                        <a:cs typeface="Trebuchet MS"/>
                      </a:endParaRPr>
                    </a:p>
                  </a:txBody>
                  <a:tcPr marL="0" marR="0" marT="0" marB="0"/>
                </a:tc>
              </a:tr>
              <a:tr h="3086100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en-US" sz="2000" i="1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Gram-negative bacilli</a:t>
                      </a:r>
                      <a:endParaRPr lang="en-IN" sz="2000" dirty="0">
                        <a:latin typeface="+mn-lt"/>
                        <a:ea typeface="Trebuchet MS"/>
                        <a:cs typeface="Trebuchet MS"/>
                      </a:endParaRPr>
                    </a:p>
                    <a:p>
                      <a:pPr marL="43815">
                        <a:lnSpc>
                          <a:spcPct val="100000"/>
                        </a:lnSpc>
                        <a:spcBef>
                          <a:spcPts val="35"/>
                        </a:spcBef>
                        <a:spcAft>
                          <a:spcPts val="0"/>
                        </a:spcAft>
                      </a:pPr>
                      <a:r>
                        <a:rPr lang="en-US" sz="2000" i="1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E. coli, </a:t>
                      </a:r>
                      <a:r>
                        <a:rPr lang="en-US" sz="2000" i="1" dirty="0" err="1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Klebsiella</a:t>
                      </a:r>
                      <a:r>
                        <a:rPr lang="en-US" sz="2000" i="1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, Pseudomonas, etc</a:t>
                      </a:r>
                      <a:r>
                        <a:rPr lang="en-US" sz="2000" i="1" dirty="0" smtClean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.)</a:t>
                      </a:r>
                      <a:endParaRPr lang="en-IN" sz="2000" dirty="0">
                        <a:latin typeface="+mn-lt"/>
                        <a:ea typeface="Trebuchet MS"/>
                        <a:cs typeface="Trebuchet M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4450" marR="130175">
                        <a:lnSpc>
                          <a:spcPct val="100000"/>
                        </a:lnSpc>
                        <a:spcBef>
                          <a:spcPts val="14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Pus</a:t>
                      </a:r>
                      <a:r>
                        <a:rPr lang="en-US" sz="2000" spc="-14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 </a:t>
                      </a:r>
                      <a:r>
                        <a:rPr lang="en-US" sz="200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cells</a:t>
                      </a:r>
                      <a:r>
                        <a:rPr lang="en-US" sz="2000" spc="-14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 </a:t>
                      </a:r>
                      <a:r>
                        <a:rPr lang="en-US" sz="200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&gt;25/LPF</a:t>
                      </a:r>
                      <a:r>
                        <a:rPr lang="en-US" sz="2000" spc="-135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 </a:t>
                      </a:r>
                      <a:r>
                        <a:rPr lang="en-US" sz="200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and</a:t>
                      </a:r>
                      <a:r>
                        <a:rPr lang="en-US" sz="2000" spc="-14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 </a:t>
                      </a:r>
                      <a:r>
                        <a:rPr lang="en-US" sz="200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epithelial</a:t>
                      </a:r>
                      <a:r>
                        <a:rPr lang="en-US" sz="2000" spc="-135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 </a:t>
                      </a:r>
                      <a:r>
                        <a:rPr lang="en-US" sz="200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cells</a:t>
                      </a:r>
                      <a:r>
                        <a:rPr lang="en-US" sz="2000" spc="-14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 </a:t>
                      </a:r>
                      <a:r>
                        <a:rPr lang="en-US" sz="200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&lt;5/LPF gram-negative</a:t>
                      </a:r>
                      <a:r>
                        <a:rPr lang="en-US" sz="2000" spc="-10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 </a:t>
                      </a:r>
                      <a:r>
                        <a:rPr lang="en-US" sz="200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bacilli</a:t>
                      </a:r>
                      <a:endParaRPr lang="en-IN" sz="2000">
                        <a:latin typeface="+mn-lt"/>
                        <a:ea typeface="Trebuchet MS"/>
                        <a:cs typeface="Trebuchet M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Identification is based on:</a:t>
                      </a:r>
                      <a:endParaRPr lang="en-IN" sz="2000" dirty="0">
                        <a:latin typeface="+mn-lt"/>
                        <a:ea typeface="Trebuchet MS"/>
                        <a:cs typeface="Trebuchet MS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231F20"/>
                        </a:buClr>
                        <a:buSzPts val="850"/>
                        <a:buFont typeface="Symbol"/>
                        <a:buChar char=""/>
                        <a:tabLst>
                          <a:tab pos="159385" algn="l"/>
                        </a:tabLst>
                      </a:pPr>
                      <a:r>
                        <a:rPr lang="en-US" sz="2000" dirty="0">
                          <a:solidFill>
                            <a:srgbClr val="231F20"/>
                          </a:solidFill>
                          <a:latin typeface="+mn-lt"/>
                          <a:ea typeface="Symbol"/>
                          <a:cs typeface="Symbol"/>
                        </a:rPr>
                        <a:t>Growth</a:t>
                      </a:r>
                      <a:r>
                        <a:rPr lang="en-US" sz="2000" spc="-115" dirty="0">
                          <a:solidFill>
                            <a:srgbClr val="231F20"/>
                          </a:solidFill>
                          <a:latin typeface="+mn-lt"/>
                          <a:ea typeface="Symbol"/>
                          <a:cs typeface="Symbol"/>
                        </a:rPr>
                        <a:t> </a:t>
                      </a:r>
                      <a:r>
                        <a:rPr lang="en-US" sz="2000" dirty="0">
                          <a:solidFill>
                            <a:srgbClr val="231F20"/>
                          </a:solidFill>
                          <a:latin typeface="+mn-lt"/>
                          <a:ea typeface="Symbol"/>
                          <a:cs typeface="Symbol"/>
                        </a:rPr>
                        <a:t>on</a:t>
                      </a:r>
                      <a:r>
                        <a:rPr lang="en-US" sz="2000" spc="-120" dirty="0">
                          <a:solidFill>
                            <a:srgbClr val="231F20"/>
                          </a:solidFill>
                          <a:latin typeface="+mn-lt"/>
                          <a:ea typeface="Symbol"/>
                          <a:cs typeface="Symbol"/>
                        </a:rPr>
                        <a:t> </a:t>
                      </a:r>
                      <a:r>
                        <a:rPr lang="en-US" sz="2000" dirty="0">
                          <a:solidFill>
                            <a:srgbClr val="231F20"/>
                          </a:solidFill>
                          <a:latin typeface="+mn-lt"/>
                          <a:ea typeface="Symbol"/>
                          <a:cs typeface="Symbol"/>
                        </a:rPr>
                        <a:t>MacConkey</a:t>
                      </a:r>
                      <a:r>
                        <a:rPr lang="en-US" sz="2000" spc="-115" dirty="0">
                          <a:solidFill>
                            <a:srgbClr val="231F20"/>
                          </a:solidFill>
                          <a:latin typeface="+mn-lt"/>
                          <a:ea typeface="Symbol"/>
                          <a:cs typeface="Symbol"/>
                        </a:rPr>
                        <a:t> </a:t>
                      </a:r>
                      <a:r>
                        <a:rPr lang="en-US" sz="2000" dirty="0">
                          <a:solidFill>
                            <a:srgbClr val="231F20"/>
                          </a:solidFill>
                          <a:latin typeface="+mn-lt"/>
                          <a:ea typeface="Symbol"/>
                          <a:cs typeface="Symbol"/>
                        </a:rPr>
                        <a:t>agar</a:t>
                      </a:r>
                      <a:r>
                        <a:rPr lang="en-US" sz="2000" spc="-115" dirty="0">
                          <a:solidFill>
                            <a:srgbClr val="231F20"/>
                          </a:solidFill>
                          <a:latin typeface="+mn-lt"/>
                          <a:ea typeface="Symbol"/>
                          <a:cs typeface="Symbol"/>
                        </a:rPr>
                        <a:t> </a:t>
                      </a:r>
                      <a:r>
                        <a:rPr lang="en-US" sz="2000" dirty="0">
                          <a:solidFill>
                            <a:srgbClr val="231F20"/>
                          </a:solidFill>
                          <a:latin typeface="+mn-lt"/>
                          <a:ea typeface="Symbol"/>
                          <a:cs typeface="Symbol"/>
                        </a:rPr>
                        <a:t>(LF</a:t>
                      </a:r>
                      <a:r>
                        <a:rPr lang="en-US" sz="2000" spc="-115" dirty="0">
                          <a:solidFill>
                            <a:srgbClr val="231F20"/>
                          </a:solidFill>
                          <a:latin typeface="+mn-lt"/>
                          <a:ea typeface="Symbol"/>
                          <a:cs typeface="Symbol"/>
                        </a:rPr>
                        <a:t> </a:t>
                      </a:r>
                      <a:r>
                        <a:rPr lang="en-US" sz="2000" dirty="0">
                          <a:solidFill>
                            <a:srgbClr val="231F20"/>
                          </a:solidFill>
                          <a:latin typeface="+mn-lt"/>
                          <a:ea typeface="Symbol"/>
                          <a:cs typeface="Symbol"/>
                        </a:rPr>
                        <a:t>or</a:t>
                      </a:r>
                      <a:r>
                        <a:rPr lang="en-US" sz="2000" spc="-115" dirty="0">
                          <a:solidFill>
                            <a:srgbClr val="231F20"/>
                          </a:solidFill>
                          <a:latin typeface="+mn-lt"/>
                          <a:ea typeface="Symbol"/>
                          <a:cs typeface="Symbol"/>
                        </a:rPr>
                        <a:t> </a:t>
                      </a:r>
                      <a:r>
                        <a:rPr lang="en-US" sz="2000" dirty="0">
                          <a:solidFill>
                            <a:srgbClr val="231F20"/>
                          </a:solidFill>
                          <a:latin typeface="+mn-lt"/>
                          <a:ea typeface="Symbol"/>
                          <a:cs typeface="Symbol"/>
                        </a:rPr>
                        <a:t>NLF</a:t>
                      </a:r>
                      <a:r>
                        <a:rPr lang="en-US" sz="2000" spc="-115" dirty="0">
                          <a:solidFill>
                            <a:srgbClr val="231F20"/>
                          </a:solidFill>
                          <a:latin typeface="+mn-lt"/>
                          <a:ea typeface="Symbol"/>
                          <a:cs typeface="Symbol"/>
                        </a:rPr>
                        <a:t> </a:t>
                      </a:r>
                      <a:r>
                        <a:rPr lang="en-US" sz="2000" dirty="0">
                          <a:solidFill>
                            <a:srgbClr val="231F20"/>
                          </a:solidFill>
                          <a:latin typeface="+mn-lt"/>
                          <a:ea typeface="Symbol"/>
                          <a:cs typeface="Symbol"/>
                        </a:rPr>
                        <a:t>colonies)</a:t>
                      </a:r>
                      <a:r>
                        <a:rPr lang="en-US" sz="2000" spc="-115" dirty="0">
                          <a:solidFill>
                            <a:srgbClr val="231F20"/>
                          </a:solidFill>
                          <a:latin typeface="+mn-lt"/>
                          <a:ea typeface="Symbol"/>
                          <a:cs typeface="Symbol"/>
                        </a:rPr>
                        <a:t> </a:t>
                      </a:r>
                      <a:r>
                        <a:rPr lang="en-US" sz="2000" dirty="0">
                          <a:solidFill>
                            <a:srgbClr val="231F20"/>
                          </a:solidFill>
                          <a:latin typeface="+mn-lt"/>
                          <a:ea typeface="Symbol"/>
                          <a:cs typeface="Symbol"/>
                        </a:rPr>
                        <a:t>and</a:t>
                      </a:r>
                      <a:endParaRPr lang="en-IN" sz="2000" dirty="0">
                        <a:latin typeface="+mn-lt"/>
                        <a:ea typeface="Symbol"/>
                        <a:cs typeface="Symbol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231F20"/>
                        </a:buClr>
                        <a:buSzPts val="850"/>
                        <a:buFont typeface="Symbol"/>
                        <a:buChar char=""/>
                        <a:tabLst>
                          <a:tab pos="159385" algn="l"/>
                        </a:tabLst>
                      </a:pPr>
                      <a:r>
                        <a:rPr lang="en-US" sz="2000" dirty="0">
                          <a:solidFill>
                            <a:srgbClr val="231F20"/>
                          </a:solidFill>
                          <a:latin typeface="+mn-lt"/>
                          <a:ea typeface="Symbol"/>
                          <a:cs typeface="Symbol"/>
                        </a:rPr>
                        <a:t>Biochemical</a:t>
                      </a:r>
                      <a:r>
                        <a:rPr lang="en-US" sz="2000" spc="-145" dirty="0">
                          <a:solidFill>
                            <a:srgbClr val="231F20"/>
                          </a:solidFill>
                          <a:latin typeface="+mn-lt"/>
                          <a:ea typeface="Symbol"/>
                          <a:cs typeface="Symbol"/>
                        </a:rPr>
                        <a:t> </a:t>
                      </a:r>
                      <a:r>
                        <a:rPr lang="en-US" sz="2000" dirty="0">
                          <a:solidFill>
                            <a:srgbClr val="231F20"/>
                          </a:solidFill>
                          <a:latin typeface="+mn-lt"/>
                          <a:ea typeface="Symbol"/>
                          <a:cs typeface="Symbol"/>
                        </a:rPr>
                        <a:t>reactions</a:t>
                      </a:r>
                      <a:r>
                        <a:rPr lang="en-US" sz="2000" spc="-145" dirty="0">
                          <a:solidFill>
                            <a:srgbClr val="231F20"/>
                          </a:solidFill>
                          <a:latin typeface="+mn-lt"/>
                          <a:ea typeface="Symbol"/>
                          <a:cs typeface="Symbol"/>
                        </a:rPr>
                        <a:t> </a:t>
                      </a:r>
                      <a:r>
                        <a:rPr lang="en-US" sz="2000" dirty="0">
                          <a:solidFill>
                            <a:srgbClr val="231F20"/>
                          </a:solidFill>
                          <a:latin typeface="+mn-lt"/>
                          <a:ea typeface="Symbol"/>
                          <a:cs typeface="Symbol"/>
                        </a:rPr>
                        <a:t>(ICUT:</a:t>
                      </a:r>
                      <a:r>
                        <a:rPr lang="en-US" sz="2000" spc="-140" dirty="0">
                          <a:solidFill>
                            <a:srgbClr val="231F20"/>
                          </a:solidFill>
                          <a:latin typeface="+mn-lt"/>
                          <a:ea typeface="Symbol"/>
                          <a:cs typeface="Symbol"/>
                        </a:rPr>
                        <a:t> </a:t>
                      </a:r>
                      <a:r>
                        <a:rPr lang="en-US" sz="2000" dirty="0">
                          <a:solidFill>
                            <a:srgbClr val="231F20"/>
                          </a:solidFill>
                          <a:latin typeface="+mn-lt"/>
                          <a:ea typeface="Symbol"/>
                          <a:cs typeface="Symbol"/>
                        </a:rPr>
                        <a:t>indole,</a:t>
                      </a:r>
                      <a:r>
                        <a:rPr lang="en-US" sz="2000" spc="-145" dirty="0">
                          <a:solidFill>
                            <a:srgbClr val="231F20"/>
                          </a:solidFill>
                          <a:latin typeface="+mn-lt"/>
                          <a:ea typeface="Symbol"/>
                          <a:cs typeface="Symbol"/>
                        </a:rPr>
                        <a:t> </a:t>
                      </a:r>
                      <a:r>
                        <a:rPr lang="en-US" sz="2000" dirty="0">
                          <a:solidFill>
                            <a:srgbClr val="231F20"/>
                          </a:solidFill>
                          <a:latin typeface="+mn-lt"/>
                          <a:ea typeface="Symbol"/>
                          <a:cs typeface="Symbol"/>
                        </a:rPr>
                        <a:t>citrate,</a:t>
                      </a:r>
                      <a:r>
                        <a:rPr lang="en-US" sz="2000" spc="-140" dirty="0">
                          <a:solidFill>
                            <a:srgbClr val="231F20"/>
                          </a:solidFill>
                          <a:latin typeface="+mn-lt"/>
                          <a:ea typeface="Symbol"/>
                          <a:cs typeface="Symbol"/>
                        </a:rPr>
                        <a:t> </a:t>
                      </a:r>
                      <a:r>
                        <a:rPr lang="en-US" sz="2000" dirty="0">
                          <a:solidFill>
                            <a:srgbClr val="231F20"/>
                          </a:solidFill>
                          <a:latin typeface="+mn-lt"/>
                          <a:ea typeface="Symbol"/>
                          <a:cs typeface="Symbol"/>
                        </a:rPr>
                        <a:t>urease,</a:t>
                      </a:r>
                      <a:r>
                        <a:rPr lang="en-US" sz="2000" spc="-165" dirty="0">
                          <a:solidFill>
                            <a:srgbClr val="231F20"/>
                          </a:solidFill>
                          <a:latin typeface="+mn-lt"/>
                          <a:ea typeface="Symbol"/>
                          <a:cs typeface="Symbol"/>
                        </a:rPr>
                        <a:t> </a:t>
                      </a:r>
                      <a:r>
                        <a:rPr lang="en-US" sz="2000" dirty="0">
                          <a:solidFill>
                            <a:srgbClr val="231F20"/>
                          </a:solidFill>
                          <a:latin typeface="+mn-lt"/>
                          <a:ea typeface="Symbol"/>
                          <a:cs typeface="Symbol"/>
                        </a:rPr>
                        <a:t>TSI)</a:t>
                      </a:r>
                      <a:endParaRPr lang="en-IN" sz="2000" dirty="0">
                        <a:latin typeface="+mn-lt"/>
                        <a:ea typeface="Symbol"/>
                        <a:cs typeface="Symbol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Rhinitis or common cold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smtClean="0"/>
              <a:t>Mostly caused by viruses:</a:t>
            </a:r>
            <a:endParaRPr lang="en-IN" dirty="0" smtClean="0"/>
          </a:p>
          <a:p>
            <a:pPr lvl="0"/>
            <a:r>
              <a:rPr lang="en-US" dirty="0" smtClean="0"/>
              <a:t>Rhinovirus</a:t>
            </a:r>
            <a:endParaRPr lang="en-IN" dirty="0" smtClean="0"/>
          </a:p>
          <a:p>
            <a:pPr lvl="0"/>
            <a:r>
              <a:rPr lang="en-US" dirty="0" err="1" smtClean="0"/>
              <a:t>Coronavirus</a:t>
            </a:r>
            <a:endParaRPr lang="en-IN" dirty="0" smtClean="0"/>
          </a:p>
          <a:p>
            <a:pPr lvl="0"/>
            <a:r>
              <a:rPr lang="en-US" dirty="0" smtClean="0"/>
              <a:t>Adenovirus</a:t>
            </a:r>
            <a:endParaRPr lang="en-IN" dirty="0" smtClean="0"/>
          </a:p>
          <a:p>
            <a:pPr lvl="0"/>
            <a:r>
              <a:rPr lang="en-US" dirty="0" smtClean="0"/>
              <a:t>Influenza virus</a:t>
            </a:r>
            <a:endParaRPr lang="en-IN" dirty="0" smtClean="0"/>
          </a:p>
          <a:p>
            <a:pPr lvl="0"/>
            <a:r>
              <a:rPr lang="en-US" dirty="0" smtClean="0"/>
              <a:t>Parainfluenza virus</a:t>
            </a:r>
            <a:endParaRPr lang="en-IN" dirty="0" smtClean="0"/>
          </a:p>
          <a:p>
            <a:pPr lvl="0"/>
            <a:r>
              <a:rPr lang="en-US" dirty="0" smtClean="0"/>
              <a:t>Human </a:t>
            </a:r>
            <a:r>
              <a:rPr lang="en-US" dirty="0" err="1" smtClean="0"/>
              <a:t>metapneumovirus</a:t>
            </a:r>
            <a:endParaRPr lang="en-IN" dirty="0" smtClean="0"/>
          </a:p>
          <a:p>
            <a:pPr lvl="0"/>
            <a:r>
              <a:rPr lang="en-US" dirty="0" smtClean="0"/>
              <a:t>Respiratory syncytial virus</a:t>
            </a:r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2800" b="1" dirty="0" smtClean="0">
                <a:effectLst/>
              </a:rPr>
              <a:t>Identification of agents of Interstitial  Pneumonia</a:t>
            </a:r>
            <a:endParaRPr lang="en-IN" sz="28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49263" y="1044700"/>
          <a:ext cx="8551182" cy="462915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679457"/>
                <a:gridCol w="3704699"/>
                <a:gridCol w="3167026"/>
              </a:tblGrid>
              <a:tr h="617220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+mn-lt"/>
                          <a:ea typeface="Trebuchet MS"/>
                          <a:cs typeface="Trebuchet MS"/>
                        </a:rPr>
                        <a:t>Agents of pneumonia</a:t>
                      </a:r>
                      <a:endParaRPr lang="en-IN" sz="2000" dirty="0">
                        <a:solidFill>
                          <a:schemeClr val="bg1"/>
                        </a:solidFill>
                        <a:latin typeface="+mn-lt"/>
                        <a:ea typeface="Trebuchet MS"/>
                        <a:cs typeface="Trebuchet M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+mn-lt"/>
                          <a:ea typeface="Trebuchet MS"/>
                          <a:cs typeface="Trebuchet MS"/>
                        </a:rPr>
                        <a:t>Direct demonstration in sputum</a:t>
                      </a:r>
                      <a:endParaRPr lang="en-IN" sz="2000" dirty="0">
                        <a:solidFill>
                          <a:schemeClr val="bg1"/>
                        </a:solidFill>
                        <a:latin typeface="+mn-lt"/>
                        <a:ea typeface="Trebuchet MS"/>
                        <a:cs typeface="Trebuchet M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+mn-lt"/>
                          <a:ea typeface="Trebuchet MS"/>
                          <a:cs typeface="Trebuchet MS"/>
                        </a:rPr>
                        <a:t>Culture identification</a:t>
                      </a:r>
                      <a:endParaRPr lang="en-IN" sz="2000" dirty="0">
                        <a:solidFill>
                          <a:schemeClr val="bg1"/>
                        </a:solidFill>
                        <a:latin typeface="+mn-lt"/>
                        <a:ea typeface="Trebuchet MS"/>
                        <a:cs typeface="Trebuchet MS"/>
                      </a:endParaRPr>
                    </a:p>
                  </a:txBody>
                  <a:tcPr marL="0" marR="0" marT="0" marB="0"/>
                </a:tc>
              </a:tr>
              <a:tr h="2777490">
                <a:tc>
                  <a:txBody>
                    <a:bodyPr/>
                    <a:lstStyle/>
                    <a:p>
                      <a:pPr marL="44450" marR="22860"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en-US" sz="2000" i="1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Chlamydophila pneumoniae</a:t>
                      </a:r>
                      <a:endParaRPr lang="en-IN" sz="2000">
                        <a:latin typeface="+mn-lt"/>
                        <a:ea typeface="Trebuchet MS"/>
                        <a:cs typeface="Trebuchet M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Direct immunofluorescence test</a:t>
                      </a:r>
                      <a:endParaRPr lang="en-IN" sz="2000" dirty="0">
                        <a:latin typeface="+mn-lt"/>
                        <a:ea typeface="Trebuchet MS"/>
                        <a:cs typeface="Trebuchet MS"/>
                      </a:endParaRPr>
                    </a:p>
                    <a:p>
                      <a:pPr marL="44450" marR="62865">
                        <a:lnSpc>
                          <a:spcPct val="100000"/>
                        </a:lnSpc>
                        <a:spcBef>
                          <a:spcPts val="35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Antigen detection by enzyme immunoassay Nucleic</a:t>
                      </a:r>
                      <a:r>
                        <a:rPr lang="en-US" sz="2000" spc="-145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 </a:t>
                      </a:r>
                      <a:r>
                        <a:rPr lang="en-US" sz="2000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acid</a:t>
                      </a:r>
                      <a:r>
                        <a:rPr lang="en-US" sz="2000" spc="-140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 </a:t>
                      </a:r>
                      <a:r>
                        <a:rPr lang="en-US" sz="2000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amplification</a:t>
                      </a:r>
                      <a:r>
                        <a:rPr lang="en-US" sz="2000" spc="-140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 </a:t>
                      </a:r>
                      <a:r>
                        <a:rPr lang="en-US" sz="2000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test</a:t>
                      </a:r>
                      <a:r>
                        <a:rPr lang="en-US" sz="2000" spc="-140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 </a:t>
                      </a:r>
                      <a:r>
                        <a:rPr lang="en-US" sz="2000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(NAAT)</a:t>
                      </a:r>
                      <a:r>
                        <a:rPr lang="en-US" sz="2000" spc="-140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 </a:t>
                      </a:r>
                      <a:r>
                        <a:rPr lang="en-US" sz="2000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detecting specific</a:t>
                      </a:r>
                      <a:r>
                        <a:rPr lang="en-US" sz="2000" spc="-85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 </a:t>
                      </a:r>
                      <a:r>
                        <a:rPr lang="en-US" sz="2000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genes</a:t>
                      </a:r>
                      <a:endParaRPr lang="en-IN" sz="2000" dirty="0">
                        <a:latin typeface="+mn-lt"/>
                        <a:ea typeface="Trebuchet MS"/>
                        <a:cs typeface="Trebuchet M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Serology-antibody detection by</a:t>
                      </a:r>
                      <a:endParaRPr lang="en-IN" sz="2000" dirty="0">
                        <a:latin typeface="+mn-lt"/>
                        <a:ea typeface="Trebuchet MS"/>
                        <a:cs typeface="Trebuchet MS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/>
                        <a:buNone/>
                        <a:tabLst>
                          <a:tab pos="159385" algn="l"/>
                        </a:tabLst>
                      </a:pPr>
                      <a:r>
                        <a:rPr lang="en-US" sz="2000" dirty="0" smtClean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- CFT </a:t>
                      </a:r>
                      <a:r>
                        <a:rPr lang="en-US" sz="2000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using LPS</a:t>
                      </a:r>
                      <a:r>
                        <a:rPr lang="en-US" sz="2000" spc="-205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 </a:t>
                      </a:r>
                      <a:r>
                        <a:rPr lang="en-US" sz="2000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antigen</a:t>
                      </a:r>
                      <a:endParaRPr lang="en-IN" sz="2000" dirty="0">
                        <a:latin typeface="+mn-lt"/>
                        <a:ea typeface="Trebuchet MS"/>
                        <a:cs typeface="Trebuchet MS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/>
                        <a:buNone/>
                        <a:tabLst>
                          <a:tab pos="159385" algn="l"/>
                        </a:tabLst>
                      </a:pPr>
                      <a:r>
                        <a:rPr lang="en-US" sz="2000" dirty="0" smtClean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- ELISA</a:t>
                      </a:r>
                      <a:r>
                        <a:rPr lang="en-US" sz="2000" spc="-90" dirty="0" smtClean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 </a:t>
                      </a:r>
                      <a:r>
                        <a:rPr lang="en-US" sz="2000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using</a:t>
                      </a:r>
                      <a:r>
                        <a:rPr lang="en-US" sz="2000" spc="-90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 </a:t>
                      </a:r>
                      <a:r>
                        <a:rPr lang="en-US" sz="2000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recombinant</a:t>
                      </a:r>
                      <a:r>
                        <a:rPr lang="en-US" sz="2000" spc="-90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 </a:t>
                      </a:r>
                      <a:r>
                        <a:rPr lang="en-US" sz="2000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LPS</a:t>
                      </a:r>
                      <a:r>
                        <a:rPr lang="en-US" sz="2000" spc="-90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 </a:t>
                      </a:r>
                      <a:r>
                        <a:rPr lang="en-US" sz="2000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antigen</a:t>
                      </a:r>
                      <a:endParaRPr lang="en-IN" sz="2000" dirty="0">
                        <a:latin typeface="+mn-lt"/>
                        <a:ea typeface="Trebuchet MS"/>
                        <a:cs typeface="Trebuchet MS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/>
                        <a:buNone/>
                        <a:tabLst>
                          <a:tab pos="159385" algn="l"/>
                        </a:tabLst>
                      </a:pPr>
                      <a:r>
                        <a:rPr lang="en-US" sz="2000" dirty="0" smtClean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- Micro-IF</a:t>
                      </a:r>
                      <a:r>
                        <a:rPr lang="en-US" sz="2000" spc="-125" dirty="0" smtClean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 </a:t>
                      </a:r>
                      <a:r>
                        <a:rPr lang="en-US" sz="2000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test</a:t>
                      </a:r>
                      <a:r>
                        <a:rPr lang="en-US" sz="2000" spc="-125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 </a:t>
                      </a:r>
                      <a:r>
                        <a:rPr lang="en-US" sz="2000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using</a:t>
                      </a:r>
                      <a:r>
                        <a:rPr lang="en-US" sz="2000" spc="-125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 </a:t>
                      </a:r>
                      <a:r>
                        <a:rPr lang="en-US" sz="2000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outer</a:t>
                      </a:r>
                      <a:r>
                        <a:rPr lang="en-US" sz="2000" spc="-125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 </a:t>
                      </a:r>
                      <a:r>
                        <a:rPr lang="en-US" sz="2000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membrane</a:t>
                      </a:r>
                      <a:r>
                        <a:rPr lang="en-US" sz="2000" spc="-125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 </a:t>
                      </a:r>
                      <a:r>
                        <a:rPr lang="en-US" sz="2000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protein</a:t>
                      </a:r>
                      <a:r>
                        <a:rPr lang="en-US" sz="2000" spc="-125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 </a:t>
                      </a:r>
                      <a:r>
                        <a:rPr lang="en-US" sz="2000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antigen</a:t>
                      </a:r>
                      <a:endParaRPr lang="en-IN" sz="2000" dirty="0">
                        <a:latin typeface="+mn-lt"/>
                        <a:ea typeface="Trebuchet MS"/>
                        <a:cs typeface="Trebuchet MS"/>
                      </a:endParaRPr>
                    </a:p>
                  </a:txBody>
                  <a:tcPr marL="0" marR="0" marT="0" marB="0"/>
                </a:tc>
              </a:tr>
              <a:tr h="1234440"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en-US" sz="2000" i="1" dirty="0" err="1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Legionella</a:t>
                      </a:r>
                      <a:r>
                        <a:rPr lang="en-US" sz="2000" i="1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 </a:t>
                      </a:r>
                      <a:r>
                        <a:rPr lang="en-US" sz="2000" i="1" dirty="0" err="1" smtClean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pneumophila</a:t>
                      </a:r>
                      <a:endParaRPr lang="en-IN" sz="2000" dirty="0">
                        <a:latin typeface="+mn-lt"/>
                        <a:ea typeface="Trebuchet MS"/>
                        <a:cs typeface="Trebuchet M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4450" marR="159385">
                        <a:lnSpc>
                          <a:spcPct val="100000"/>
                        </a:lnSpc>
                        <a:spcBef>
                          <a:spcPts val="14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Pus</a:t>
                      </a:r>
                      <a:r>
                        <a:rPr lang="en-US" sz="2000" spc="-11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 </a:t>
                      </a:r>
                      <a:r>
                        <a:rPr lang="en-US" sz="200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cells</a:t>
                      </a:r>
                      <a:r>
                        <a:rPr lang="en-US" sz="2000" spc="-105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 </a:t>
                      </a:r>
                      <a:r>
                        <a:rPr lang="en-US" sz="200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&gt;25/LPF</a:t>
                      </a:r>
                      <a:r>
                        <a:rPr lang="en-US" sz="2000" spc="-11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 </a:t>
                      </a:r>
                      <a:r>
                        <a:rPr lang="en-US" sz="200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and</a:t>
                      </a:r>
                      <a:r>
                        <a:rPr lang="en-US" sz="2000" spc="-105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 </a:t>
                      </a:r>
                      <a:r>
                        <a:rPr lang="en-US" sz="200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epithelial</a:t>
                      </a:r>
                      <a:r>
                        <a:rPr lang="en-US" sz="2000" spc="-11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 </a:t>
                      </a:r>
                      <a:r>
                        <a:rPr lang="en-US" sz="200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cells</a:t>
                      </a:r>
                      <a:r>
                        <a:rPr lang="en-US" sz="2000" spc="-105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 </a:t>
                      </a:r>
                      <a:r>
                        <a:rPr lang="en-US" sz="200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&lt;5/LPF Detection</a:t>
                      </a:r>
                      <a:r>
                        <a:rPr lang="en-US" sz="2000" spc="-10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 </a:t>
                      </a:r>
                      <a:r>
                        <a:rPr lang="en-US" sz="200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of</a:t>
                      </a:r>
                      <a:r>
                        <a:rPr lang="en-US" sz="2000" spc="-95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 </a:t>
                      </a:r>
                      <a:r>
                        <a:rPr lang="en-US" sz="200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specific</a:t>
                      </a:r>
                      <a:r>
                        <a:rPr lang="en-US" sz="2000" spc="-95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 </a:t>
                      </a:r>
                      <a:r>
                        <a:rPr lang="en-US" sz="200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antigen</a:t>
                      </a:r>
                      <a:r>
                        <a:rPr lang="en-US" sz="2000" spc="-10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 </a:t>
                      </a:r>
                      <a:r>
                        <a:rPr lang="en-US" sz="200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in</a:t>
                      </a:r>
                      <a:r>
                        <a:rPr lang="en-US" sz="2000" spc="-95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 </a:t>
                      </a:r>
                      <a:r>
                        <a:rPr lang="en-US" sz="200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sputum,</a:t>
                      </a:r>
                      <a:r>
                        <a:rPr lang="en-US" sz="2000" spc="-95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 </a:t>
                      </a:r>
                      <a:r>
                        <a:rPr lang="en-US" sz="200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urine</a:t>
                      </a:r>
                      <a:endParaRPr lang="en-IN" sz="2000">
                        <a:latin typeface="+mn-lt"/>
                        <a:ea typeface="Trebuchet MS"/>
                        <a:cs typeface="Trebuchet M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Growth on BCYE medium</a:t>
                      </a:r>
                      <a:endParaRPr lang="en-IN" sz="2000" dirty="0">
                        <a:latin typeface="+mn-lt"/>
                        <a:ea typeface="Trebuchet MS"/>
                        <a:cs typeface="Trebuchet MS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2800" b="1" dirty="0" smtClean="0">
                <a:effectLst/>
              </a:rPr>
              <a:t>Identification of agents of Interstitial  Pneumonia</a:t>
            </a:r>
            <a:endParaRPr lang="en-IN" sz="28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200150"/>
          <a:ext cx="8229602" cy="524637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23813"/>
                <a:gridCol w="3657864"/>
                <a:gridCol w="3047925"/>
              </a:tblGrid>
              <a:tr h="925830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+mn-lt"/>
                          <a:ea typeface="Trebuchet MS"/>
                          <a:cs typeface="Trebuchet MS"/>
                        </a:rPr>
                        <a:t>Agents of pneumonia</a:t>
                      </a:r>
                      <a:endParaRPr lang="en-IN" sz="2000" dirty="0">
                        <a:solidFill>
                          <a:schemeClr val="bg1"/>
                        </a:solidFill>
                        <a:latin typeface="+mn-lt"/>
                        <a:ea typeface="Trebuchet MS"/>
                        <a:cs typeface="Trebuchet M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+mn-lt"/>
                          <a:ea typeface="Trebuchet MS"/>
                          <a:cs typeface="Trebuchet MS"/>
                        </a:rPr>
                        <a:t>Direct demonstration in sputum</a:t>
                      </a:r>
                      <a:endParaRPr lang="en-IN" sz="2000" dirty="0">
                        <a:solidFill>
                          <a:schemeClr val="bg1"/>
                        </a:solidFill>
                        <a:latin typeface="+mn-lt"/>
                        <a:ea typeface="Trebuchet MS"/>
                        <a:cs typeface="Trebuchet M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+mn-lt"/>
                          <a:ea typeface="Trebuchet MS"/>
                          <a:cs typeface="Trebuchet MS"/>
                        </a:rPr>
                        <a:t>Culture identification</a:t>
                      </a:r>
                      <a:endParaRPr lang="en-IN" sz="2000" dirty="0">
                        <a:solidFill>
                          <a:schemeClr val="bg1"/>
                        </a:solidFill>
                        <a:latin typeface="+mn-lt"/>
                        <a:ea typeface="Trebuchet MS"/>
                        <a:cs typeface="Trebuchet MS"/>
                      </a:endParaRPr>
                    </a:p>
                  </a:txBody>
                  <a:tcPr marL="0" marR="0" marT="0" marB="0"/>
                </a:tc>
              </a:tr>
              <a:tr h="3086100"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en-US" sz="2000" i="1" dirty="0" err="1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Mycoplasma</a:t>
                      </a:r>
                      <a:r>
                        <a:rPr lang="en-US" sz="2000" i="1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 pneumoniae</a:t>
                      </a:r>
                      <a:endParaRPr lang="en-IN" sz="2000" dirty="0">
                        <a:latin typeface="+mn-lt"/>
                        <a:ea typeface="Trebuchet MS"/>
                        <a:cs typeface="Trebuchet M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Direct immunofluorescence test</a:t>
                      </a:r>
                      <a:endParaRPr lang="en-IN" sz="2000" dirty="0">
                        <a:latin typeface="+mn-lt"/>
                        <a:ea typeface="Trebuchet MS"/>
                        <a:cs typeface="Trebuchet MS"/>
                      </a:endParaRPr>
                    </a:p>
                    <a:p>
                      <a:pPr marL="44450" marR="115570">
                        <a:lnSpc>
                          <a:spcPct val="100000"/>
                        </a:lnSpc>
                        <a:spcBef>
                          <a:spcPts val="35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Capture ELISA-detecting antigen (P1 </a:t>
                      </a:r>
                      <a:r>
                        <a:rPr lang="en-US" sz="2000" dirty="0" err="1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adhesin</a:t>
                      </a:r>
                      <a:r>
                        <a:rPr lang="en-US" sz="2000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) PCR targeting P1 </a:t>
                      </a:r>
                      <a:r>
                        <a:rPr lang="en-US" sz="2000" dirty="0" err="1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adhesin</a:t>
                      </a:r>
                      <a:r>
                        <a:rPr lang="en-US" sz="2000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 gene</a:t>
                      </a:r>
                      <a:endParaRPr lang="en-IN" sz="2000" dirty="0">
                        <a:latin typeface="+mn-lt"/>
                        <a:ea typeface="Trebuchet MS"/>
                        <a:cs typeface="Trebuchet M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4450" marR="916940">
                        <a:lnSpc>
                          <a:spcPct val="10000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Culture-fried egg colonies on PPLO agar Antibody detection</a:t>
                      </a:r>
                      <a:endParaRPr lang="en-IN" sz="2000" dirty="0">
                        <a:latin typeface="+mn-lt"/>
                        <a:ea typeface="Trebuchet MS"/>
                        <a:cs typeface="Trebuchet MS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/>
                        <a:buNone/>
                        <a:tabLst>
                          <a:tab pos="159385" algn="l"/>
                        </a:tabLst>
                      </a:pPr>
                      <a:r>
                        <a:rPr lang="en-US" sz="2000" dirty="0" smtClean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- Non-specific</a:t>
                      </a:r>
                      <a:r>
                        <a:rPr lang="en-US" sz="2000" spc="-110" dirty="0" smtClean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 </a:t>
                      </a:r>
                      <a:r>
                        <a:rPr lang="en-US" sz="2000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test</a:t>
                      </a:r>
                      <a:r>
                        <a:rPr lang="en-US" sz="2000" spc="-105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 </a:t>
                      </a:r>
                      <a:r>
                        <a:rPr lang="en-US" sz="2000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(cold</a:t>
                      </a:r>
                      <a:r>
                        <a:rPr lang="en-US" sz="2000" spc="-110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 </a:t>
                      </a:r>
                      <a:r>
                        <a:rPr lang="en-US" sz="2000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agglutination</a:t>
                      </a:r>
                      <a:r>
                        <a:rPr lang="en-US" sz="2000" spc="-105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 </a:t>
                      </a:r>
                      <a:r>
                        <a:rPr lang="en-US" sz="2000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test)</a:t>
                      </a:r>
                      <a:endParaRPr lang="en-IN" sz="2000" dirty="0">
                        <a:latin typeface="+mn-lt"/>
                        <a:ea typeface="Trebuchet MS"/>
                        <a:cs typeface="Trebuchet MS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/>
                        <a:buNone/>
                        <a:tabLst>
                          <a:tab pos="159385" algn="l"/>
                        </a:tabLst>
                      </a:pPr>
                      <a:r>
                        <a:rPr lang="en-US" sz="2000" dirty="0" smtClean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- Specific</a:t>
                      </a:r>
                      <a:r>
                        <a:rPr lang="en-US" sz="2000" spc="-95" dirty="0" smtClean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 </a:t>
                      </a:r>
                      <a:r>
                        <a:rPr lang="en-US" sz="2000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test</a:t>
                      </a:r>
                      <a:r>
                        <a:rPr lang="en-US" sz="2000" spc="-90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 </a:t>
                      </a:r>
                      <a:r>
                        <a:rPr lang="en-US" sz="2000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(e.g.</a:t>
                      </a:r>
                      <a:r>
                        <a:rPr lang="en-US" sz="2000" spc="-95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 </a:t>
                      </a:r>
                      <a:r>
                        <a:rPr lang="en-US" sz="2000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ELISA)</a:t>
                      </a:r>
                      <a:endParaRPr lang="en-IN" sz="2000" dirty="0">
                        <a:latin typeface="+mn-lt"/>
                        <a:ea typeface="Trebuchet MS"/>
                        <a:cs typeface="Trebuchet MS"/>
                      </a:endParaRPr>
                    </a:p>
                  </a:txBody>
                  <a:tcPr marL="0" marR="0" marT="0" marB="0"/>
                </a:tc>
              </a:tr>
              <a:tr h="1234440"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14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Viral pneumonia</a:t>
                      </a:r>
                      <a:endParaRPr lang="en-IN" sz="2000" dirty="0">
                        <a:latin typeface="+mn-lt"/>
                        <a:ea typeface="Trebuchet MS"/>
                        <a:cs typeface="Trebuchet M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4450" marR="40005">
                        <a:lnSpc>
                          <a:spcPct val="100000"/>
                        </a:lnSpc>
                        <a:spcBef>
                          <a:spcPts val="135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Detection of specific viral antigen in sputum Detection</a:t>
                      </a:r>
                      <a:r>
                        <a:rPr lang="en-US" sz="2000" spc="-10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 </a:t>
                      </a:r>
                      <a:r>
                        <a:rPr lang="en-US" sz="200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of</a:t>
                      </a:r>
                      <a:r>
                        <a:rPr lang="en-US" sz="2000" spc="-95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 </a:t>
                      </a:r>
                      <a:r>
                        <a:rPr lang="en-US" sz="200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specific</a:t>
                      </a:r>
                      <a:r>
                        <a:rPr lang="en-US" sz="2000" spc="-95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 </a:t>
                      </a:r>
                      <a:r>
                        <a:rPr lang="en-US" sz="200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viral</a:t>
                      </a:r>
                      <a:r>
                        <a:rPr lang="en-US" sz="2000" spc="-95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 </a:t>
                      </a:r>
                      <a:r>
                        <a:rPr lang="en-US" sz="200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genes</a:t>
                      </a:r>
                      <a:r>
                        <a:rPr lang="en-US" sz="2000" spc="-95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 </a:t>
                      </a:r>
                      <a:r>
                        <a:rPr lang="en-US" sz="200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in</a:t>
                      </a:r>
                      <a:r>
                        <a:rPr lang="en-US" sz="2000" spc="-95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 </a:t>
                      </a:r>
                      <a:r>
                        <a:rPr lang="en-US" sz="200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sputum</a:t>
                      </a:r>
                      <a:r>
                        <a:rPr lang="en-US" sz="2000" spc="-95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 </a:t>
                      </a:r>
                      <a:r>
                        <a:rPr lang="en-US" sz="2000">
                          <a:solidFill>
                            <a:srgbClr val="231F20"/>
                          </a:solidFill>
                          <a:latin typeface="+mn-lt"/>
                          <a:ea typeface="Trebuchet MS"/>
                          <a:cs typeface="Trebuchet MS"/>
                        </a:rPr>
                        <a:t>(PCR)</a:t>
                      </a:r>
                      <a:endParaRPr lang="en-IN" sz="2000">
                        <a:latin typeface="+mn-lt"/>
                        <a:ea typeface="Trebuchet MS"/>
                        <a:cs typeface="Trebuchet M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2000" dirty="0">
                        <a:latin typeface="+mn-lt"/>
                        <a:ea typeface="Trebuchet MS"/>
                        <a:cs typeface="Trebuchet MS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Identification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Serology</a:t>
            </a:r>
            <a:r>
              <a:rPr lang="en-IN" b="1" dirty="0" smtClean="0"/>
              <a:t>: </a:t>
            </a:r>
          </a:p>
          <a:p>
            <a:r>
              <a:rPr lang="en-US" dirty="0" smtClean="0"/>
              <a:t>Detection of antibodies:</a:t>
            </a:r>
            <a:endParaRPr lang="en-IN" dirty="0" smtClean="0"/>
          </a:p>
          <a:p>
            <a:pPr lvl="0"/>
            <a:r>
              <a:rPr lang="en-US" b="1" i="1" dirty="0" err="1" smtClean="0"/>
              <a:t>Mycoplasma</a:t>
            </a:r>
            <a:r>
              <a:rPr lang="en-US" b="1" dirty="0" smtClean="0"/>
              <a:t>: </a:t>
            </a:r>
            <a:r>
              <a:rPr lang="en-US" dirty="0" smtClean="0"/>
              <a:t>Cold agglutination test, complement fixation test (CFT) and ELISA formats are available</a:t>
            </a:r>
            <a:endParaRPr lang="en-IN" dirty="0" smtClean="0"/>
          </a:p>
          <a:p>
            <a:pPr lvl="0"/>
            <a:r>
              <a:rPr lang="en-US" b="1" dirty="0" err="1" smtClean="0"/>
              <a:t>Chlamydial</a:t>
            </a:r>
            <a:r>
              <a:rPr lang="en-US" b="1" dirty="0" smtClean="0"/>
              <a:t> antibodies in serum: </a:t>
            </a:r>
            <a:r>
              <a:rPr lang="en-US" dirty="0" smtClean="0"/>
              <a:t>Micro-IF and CFT</a:t>
            </a:r>
            <a:endParaRPr lang="en-IN" dirty="0" smtClean="0"/>
          </a:p>
          <a:p>
            <a:r>
              <a:rPr lang="en-US" b="1" dirty="0" smtClean="0"/>
              <a:t>Molecular Test</a:t>
            </a:r>
            <a:endParaRPr lang="en-IN" b="1" dirty="0" smtClean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TREATMENT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smtClean="0"/>
              <a:t>Community-acquired pneumonia (CAP)</a:t>
            </a:r>
            <a:endParaRPr lang="en-IN" dirty="0" smtClean="0"/>
          </a:p>
          <a:p>
            <a:r>
              <a:rPr lang="en-US" dirty="0" smtClean="0"/>
              <a:t>Empiric regimen is determined by presence of co-morbidity and prediction of prognosis by CURB-65 scoring system</a:t>
            </a:r>
            <a:endParaRPr lang="en-IN" dirty="0" smtClean="0"/>
          </a:p>
          <a:p>
            <a:r>
              <a:rPr lang="en-US" b="1" dirty="0" smtClean="0"/>
              <a:t>CAP, hospitalized (if CURB65 score &gt;1):</a:t>
            </a:r>
            <a:endParaRPr lang="en-IN" b="1" dirty="0" smtClean="0"/>
          </a:p>
          <a:p>
            <a:pPr lvl="0">
              <a:buNone/>
            </a:pPr>
            <a:r>
              <a:rPr lang="en-US" dirty="0" smtClean="0"/>
              <a:t>- IV ceftriaxone plus azithromycin or</a:t>
            </a:r>
            <a:endParaRPr lang="en-IN" dirty="0" smtClean="0"/>
          </a:p>
          <a:p>
            <a:pPr lvl="0">
              <a:buNone/>
            </a:pPr>
            <a:r>
              <a:rPr lang="en-US" dirty="0" smtClean="0"/>
              <a:t>- IV levofloxacin</a:t>
            </a:r>
            <a:endParaRPr lang="en-IN" dirty="0" smtClean="0"/>
          </a:p>
          <a:p>
            <a:pPr lvl="0">
              <a:buFontTx/>
              <a:buChar char="-"/>
            </a:pPr>
            <a:r>
              <a:rPr lang="en-US" dirty="0" smtClean="0"/>
              <a:t>Add vancomycin if CA-MRSA suspected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REFRENCES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221600"/>
            <a:ext cx="8229600" cy="3394472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Text Book Of Medical Microbiology by </a:t>
            </a:r>
            <a:r>
              <a:rPr lang="en-US" dirty="0" err="1" smtClean="0"/>
              <a:t>Ananth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     Narayan </a:t>
            </a:r>
            <a:r>
              <a:rPr lang="en-US" dirty="0" err="1" smtClean="0"/>
              <a:t>Paniker</a:t>
            </a:r>
            <a:endParaRPr lang="en-US" dirty="0" smtClean="0"/>
          </a:p>
          <a:p>
            <a:r>
              <a:rPr lang="en-US" dirty="0"/>
              <a:t>Text Book Of Medical Microbiology by </a:t>
            </a:r>
            <a:r>
              <a:rPr lang="en-US" dirty="0" smtClean="0"/>
              <a:t>D R </a:t>
            </a:r>
            <a:r>
              <a:rPr lang="en-US" dirty="0" err="1" smtClean="0"/>
              <a:t>Arora</a:t>
            </a:r>
            <a:endParaRPr lang="en-US" dirty="0" smtClean="0"/>
          </a:p>
          <a:p>
            <a:r>
              <a:rPr lang="en-US" dirty="0"/>
              <a:t>Text Book Of Medical Microbiology by </a:t>
            </a:r>
            <a:r>
              <a:rPr lang="en-US" dirty="0" smtClean="0"/>
              <a:t>A S </a:t>
            </a:r>
            <a:r>
              <a:rPr lang="en-US" dirty="0" err="1" smtClean="0"/>
              <a:t>Sastry</a:t>
            </a:r>
            <a:endParaRPr lang="en-US" dirty="0" smtClean="0"/>
          </a:p>
          <a:p>
            <a:r>
              <a:rPr lang="en-US" dirty="0"/>
              <a:t>Text Book Of Medical Microbiology by </a:t>
            </a:r>
            <a:r>
              <a:rPr lang="en-US" dirty="0" err="1" smtClean="0"/>
              <a:t>Baweja</a:t>
            </a:r>
            <a:endParaRPr lang="en-US" dirty="0" smtClean="0"/>
          </a:p>
          <a:p>
            <a:r>
              <a:rPr lang="en-US" dirty="0"/>
              <a:t>Text Book Of Medical Microbiology by </a:t>
            </a:r>
            <a:r>
              <a:rPr lang="en-US" dirty="0" err="1" smtClean="0"/>
              <a:t>Satish</a:t>
            </a:r>
            <a:r>
              <a:rPr lang="en-US" dirty="0" smtClean="0"/>
              <a:t> </a:t>
            </a:r>
            <a:r>
              <a:rPr lang="en-US" dirty="0" err="1" smtClean="0"/>
              <a:t>Gupte</a:t>
            </a:r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1021793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Sinusitis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b="1" dirty="0" smtClean="0"/>
              <a:t>Symptoms: </a:t>
            </a:r>
            <a:r>
              <a:rPr lang="en-US" sz="2400" dirty="0" smtClean="0"/>
              <a:t>Headache/facial pain, nasal mucus, Plugged nose</a:t>
            </a:r>
            <a:endParaRPr lang="en-IN" sz="2400" dirty="0" smtClean="0"/>
          </a:p>
          <a:p>
            <a:r>
              <a:rPr lang="en-US" sz="2400" b="1" dirty="0" smtClean="0"/>
              <a:t>Agents of acute sinusitis:</a:t>
            </a:r>
            <a:endParaRPr lang="en-IN" sz="2400" dirty="0" smtClean="0"/>
          </a:p>
          <a:p>
            <a:r>
              <a:rPr lang="en-US" sz="2400" dirty="0" smtClean="0"/>
              <a:t>Viruses (most common cause): Rhinoviruses, Influenza viruses, Parainfluenza viruses</a:t>
            </a:r>
            <a:endParaRPr lang="en-IN" sz="2400" dirty="0" smtClean="0"/>
          </a:p>
          <a:p>
            <a:r>
              <a:rPr lang="en-US" sz="2400" b="1" dirty="0" smtClean="0"/>
              <a:t>Bacterial agents: </a:t>
            </a:r>
            <a:r>
              <a:rPr lang="en-US" sz="2400" i="1" dirty="0" smtClean="0"/>
              <a:t>Streptococcus pneumoniae, </a:t>
            </a:r>
            <a:r>
              <a:rPr lang="en-US" sz="2400" i="1" dirty="0" err="1" smtClean="0"/>
              <a:t>Haemophilus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influenzae</a:t>
            </a:r>
            <a:r>
              <a:rPr lang="en-US" sz="2400" i="1" dirty="0" smtClean="0"/>
              <a:t>, </a:t>
            </a:r>
            <a:r>
              <a:rPr lang="en-US" sz="2400" i="1" dirty="0" err="1" smtClean="0"/>
              <a:t>Moraxella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catarrhalis</a:t>
            </a:r>
            <a:r>
              <a:rPr lang="en-US" sz="2400" i="1" dirty="0" smtClean="0"/>
              <a:t>, Pseudomonas </a:t>
            </a:r>
            <a:r>
              <a:rPr lang="en-US" sz="2400" dirty="0" smtClean="0"/>
              <a:t>and other gram- </a:t>
            </a:r>
            <a:r>
              <a:rPr lang="en-US" sz="2400" dirty="0" err="1" smtClean="0"/>
              <a:t>neg</a:t>
            </a:r>
            <a:r>
              <a:rPr lang="en-US" sz="2400" dirty="0" smtClean="0"/>
              <a:t>- </a:t>
            </a:r>
            <a:r>
              <a:rPr lang="en-US" sz="2400" dirty="0" err="1" smtClean="0"/>
              <a:t>ative</a:t>
            </a:r>
            <a:r>
              <a:rPr lang="en-US" sz="2400" dirty="0" smtClean="0"/>
              <a:t> bacilli (nosocomial sinusitis)</a:t>
            </a:r>
            <a:endParaRPr lang="en-IN" sz="2400" dirty="0" smtClean="0"/>
          </a:p>
          <a:p>
            <a:r>
              <a:rPr lang="en-US" sz="2400" b="1" dirty="0" smtClean="0"/>
              <a:t>Agents of chronic sinusitis: </a:t>
            </a:r>
            <a:r>
              <a:rPr lang="en-US" sz="2400" dirty="0" smtClean="0"/>
              <a:t>Obligate anaerobes, </a:t>
            </a:r>
            <a:r>
              <a:rPr lang="en-US" sz="2400" i="1" dirty="0" smtClean="0"/>
              <a:t>Staphylococcus aureus</a:t>
            </a:r>
            <a:endParaRPr lang="en-IN" sz="2400" dirty="0" smtClean="0"/>
          </a:p>
          <a:p>
            <a:endParaRPr lang="en-IN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Pharyngitis (sore throat), and tonsillitis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Symptoms:</a:t>
            </a:r>
            <a:endParaRPr lang="en-IN" sz="4000" dirty="0" smtClean="0"/>
          </a:p>
          <a:p>
            <a:r>
              <a:rPr lang="en-US" dirty="0" smtClean="0"/>
              <a:t>Pharynx and/or tonsils become inflamed, red, swollen, and show exudate, and sometimes a membrane is formed </a:t>
            </a:r>
          </a:p>
          <a:p>
            <a:r>
              <a:rPr lang="en-US" b="1" dirty="0" smtClean="0"/>
              <a:t>Viruses: </a:t>
            </a:r>
            <a:r>
              <a:rPr lang="en-US" dirty="0" smtClean="0"/>
              <a:t>(most common cause) Influenza virus, Parainfluenza virus, </a:t>
            </a:r>
            <a:r>
              <a:rPr lang="en-US" dirty="0" err="1" smtClean="0"/>
              <a:t>Coxsackievirus</a:t>
            </a:r>
            <a:r>
              <a:rPr lang="en-US" dirty="0" smtClean="0"/>
              <a:t> A, Rhinovirus, </a:t>
            </a:r>
            <a:r>
              <a:rPr lang="en-US" dirty="0" err="1" smtClean="0"/>
              <a:t>Coronavirus</a:t>
            </a:r>
            <a:r>
              <a:rPr lang="en-US" dirty="0" smtClean="0"/>
              <a:t>, Epstein-Barr virus, Adenoviruses</a:t>
            </a:r>
            <a:endParaRPr lang="en-IN" sz="4000" dirty="0" smtClean="0"/>
          </a:p>
          <a:p>
            <a:endParaRPr lang="en-IN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Pharyngitis (sore throat), and tonsillitis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Bacteria: </a:t>
            </a:r>
            <a:r>
              <a:rPr lang="en-US" i="1" dirty="0" smtClean="0"/>
              <a:t>Streptococcus </a:t>
            </a:r>
            <a:r>
              <a:rPr lang="en-US" i="1" dirty="0" err="1" smtClean="0"/>
              <a:t>pyogenes</a:t>
            </a:r>
            <a:r>
              <a:rPr lang="en-US" i="1" dirty="0" smtClean="0"/>
              <a:t> </a:t>
            </a:r>
            <a:r>
              <a:rPr lang="en-US" dirty="0" smtClean="0"/>
              <a:t>(most common bacterial cause), </a:t>
            </a:r>
            <a:r>
              <a:rPr lang="en-US" i="1" dirty="0" smtClean="0"/>
              <a:t>Streptococcus </a:t>
            </a:r>
            <a:r>
              <a:rPr lang="en-US" dirty="0" smtClean="0"/>
              <a:t>groups C and G, </a:t>
            </a:r>
            <a:r>
              <a:rPr lang="en-US" i="1" dirty="0" err="1" smtClean="0"/>
              <a:t>Arcanobacterium</a:t>
            </a:r>
            <a:r>
              <a:rPr lang="en-US" i="1" dirty="0" smtClean="0"/>
              <a:t> </a:t>
            </a:r>
            <a:r>
              <a:rPr lang="en-US" dirty="0" smtClean="0"/>
              <a:t>species, </a:t>
            </a:r>
            <a:r>
              <a:rPr lang="en-US" i="1" dirty="0" smtClean="0"/>
              <a:t>Corynebacterium </a:t>
            </a:r>
            <a:r>
              <a:rPr lang="en-US" i="1" dirty="0" err="1" smtClean="0"/>
              <a:t>diphtheriae</a:t>
            </a:r>
            <a:r>
              <a:rPr lang="en-US" i="1" dirty="0" smtClean="0"/>
              <a:t> </a:t>
            </a:r>
            <a:r>
              <a:rPr lang="en-US" dirty="0" smtClean="0"/>
              <a:t>and </a:t>
            </a:r>
            <a:r>
              <a:rPr lang="en-US" i="1" dirty="0" smtClean="0"/>
              <a:t>C. </a:t>
            </a:r>
            <a:r>
              <a:rPr lang="en-US" i="1" dirty="0" err="1" smtClean="0"/>
              <a:t>ulcerans</a:t>
            </a:r>
            <a:r>
              <a:rPr lang="en-US" i="1" dirty="0" smtClean="0"/>
              <a:t>, </a:t>
            </a:r>
            <a:r>
              <a:rPr lang="en-US" i="1" dirty="0" err="1" smtClean="0"/>
              <a:t>Mycoplasma</a:t>
            </a:r>
            <a:r>
              <a:rPr lang="en-US" i="1" dirty="0" smtClean="0"/>
              <a:t> pneumoniae</a:t>
            </a:r>
            <a:endParaRPr lang="en-IN" sz="4000" dirty="0" smtClean="0"/>
          </a:p>
          <a:p>
            <a:pPr lvl="0"/>
            <a:r>
              <a:rPr lang="en-US" dirty="0" smtClean="0"/>
              <a:t>Vincent angina - </a:t>
            </a:r>
            <a:r>
              <a:rPr lang="en-US" i="1" dirty="0" err="1" smtClean="0"/>
              <a:t>Treponema</a:t>
            </a:r>
            <a:r>
              <a:rPr lang="en-US" i="1" dirty="0" smtClean="0"/>
              <a:t> </a:t>
            </a:r>
            <a:r>
              <a:rPr lang="en-US" i="1" dirty="0" err="1" smtClean="0"/>
              <a:t>vincentii</a:t>
            </a:r>
            <a:r>
              <a:rPr lang="en-US" i="1" dirty="0" smtClean="0"/>
              <a:t> &amp; </a:t>
            </a:r>
            <a:r>
              <a:rPr lang="en-US" i="1" dirty="0" err="1" smtClean="0"/>
              <a:t>Leptotrichia</a:t>
            </a:r>
            <a:r>
              <a:rPr lang="en-US" i="1" dirty="0" smtClean="0"/>
              <a:t> </a:t>
            </a:r>
            <a:r>
              <a:rPr lang="en-US" i="1" dirty="0" err="1" smtClean="0"/>
              <a:t>buccalis</a:t>
            </a:r>
            <a:endParaRPr lang="en-IN" sz="4000" dirty="0" smtClean="0"/>
          </a:p>
          <a:p>
            <a:r>
              <a:rPr lang="en-US" b="1" dirty="0" smtClean="0"/>
              <a:t>Fungal: </a:t>
            </a:r>
            <a:r>
              <a:rPr lang="en-US" i="1" dirty="0" smtClean="0"/>
              <a:t>Candida albicans</a:t>
            </a:r>
            <a:endParaRPr lang="en-IN" sz="4000" dirty="0" smtClean="0"/>
          </a:p>
          <a:p>
            <a:endParaRPr lang="en-IN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Laryngitis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Symptoms: </a:t>
            </a:r>
            <a:r>
              <a:rPr lang="en-US" dirty="0" smtClean="0"/>
              <a:t>Hoarseness of voice, Lowering and deepening of voice</a:t>
            </a:r>
            <a:endParaRPr lang="en-IN" dirty="0" smtClean="0"/>
          </a:p>
          <a:p>
            <a:r>
              <a:rPr lang="en-US" b="1" dirty="0" smtClean="0"/>
              <a:t>Mostly viral agents: </a:t>
            </a:r>
            <a:r>
              <a:rPr lang="en-US" dirty="0" smtClean="0"/>
              <a:t>Influenza virus, Parainfluenza virus, Rhinovirus, Adenovirus, </a:t>
            </a:r>
            <a:r>
              <a:rPr lang="en-US" dirty="0" err="1" smtClean="0"/>
              <a:t>Coronavirus</a:t>
            </a:r>
            <a:r>
              <a:rPr lang="en-US" dirty="0" smtClean="0"/>
              <a:t>, Human </a:t>
            </a:r>
            <a:r>
              <a:rPr lang="en-US" dirty="0" err="1" smtClean="0"/>
              <a:t>metapneumovirus</a:t>
            </a:r>
            <a:endParaRPr lang="en-IN" dirty="0" smtClean="0"/>
          </a:p>
          <a:p>
            <a:r>
              <a:rPr lang="en-US" b="1" dirty="0" smtClean="0"/>
              <a:t>If membrane or exudate present: </a:t>
            </a:r>
            <a:r>
              <a:rPr lang="en-US" i="1" dirty="0" smtClean="0"/>
              <a:t>Streptococcus </a:t>
            </a:r>
            <a:r>
              <a:rPr lang="en-US" i="1" dirty="0" err="1" smtClean="0"/>
              <a:t>pyogenes</a:t>
            </a:r>
            <a:r>
              <a:rPr lang="en-US" i="1" dirty="0" smtClean="0"/>
              <a:t>, C. </a:t>
            </a:r>
            <a:r>
              <a:rPr lang="en-US" i="1" dirty="0" err="1" smtClean="0"/>
              <a:t>diphtheriae</a:t>
            </a:r>
            <a:r>
              <a:rPr lang="en-US" i="1" dirty="0" smtClean="0"/>
              <a:t>, </a:t>
            </a:r>
            <a:r>
              <a:rPr lang="en-US" dirty="0" smtClean="0"/>
              <a:t>Epstein-Barr virus</a:t>
            </a:r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/>
              <a:t>Laryngotracheobronchitis</a:t>
            </a:r>
            <a:r>
              <a:rPr lang="en-US" b="1" dirty="0" smtClean="0"/>
              <a:t> (or croup)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Age—Children, &lt;3 years age</a:t>
            </a:r>
            <a:endParaRPr lang="en-IN" dirty="0" smtClean="0"/>
          </a:p>
          <a:p>
            <a:r>
              <a:rPr lang="en-US" b="1" dirty="0" smtClean="0"/>
              <a:t>Symptoms:</a:t>
            </a:r>
            <a:endParaRPr lang="en-IN" dirty="0" smtClean="0"/>
          </a:p>
          <a:p>
            <a:pPr lvl="0">
              <a:buNone/>
            </a:pPr>
            <a:r>
              <a:rPr lang="en-US" dirty="0" smtClean="0"/>
              <a:t>- </a:t>
            </a:r>
            <a:r>
              <a:rPr lang="en-US" dirty="0" err="1" smtClean="0"/>
              <a:t>Inspiratory</a:t>
            </a:r>
            <a:r>
              <a:rPr lang="en-US" dirty="0" smtClean="0"/>
              <a:t> </a:t>
            </a:r>
            <a:r>
              <a:rPr lang="en-US" dirty="0" err="1" smtClean="0"/>
              <a:t>stridor</a:t>
            </a:r>
            <a:r>
              <a:rPr lang="en-US" dirty="0" smtClean="0"/>
              <a:t>, Hoarseness, Fever</a:t>
            </a:r>
            <a:endParaRPr lang="en-IN" dirty="0" smtClean="0"/>
          </a:p>
          <a:p>
            <a:pPr lvl="0">
              <a:buNone/>
            </a:pPr>
            <a:r>
              <a:rPr lang="en-US" dirty="0" smtClean="0"/>
              <a:t>- Cough (harsh, barking non- productive )</a:t>
            </a:r>
            <a:endParaRPr lang="en-IN" dirty="0" smtClean="0"/>
          </a:p>
          <a:p>
            <a:r>
              <a:rPr lang="en-US" b="1" dirty="0" smtClean="0"/>
              <a:t>Agents:</a:t>
            </a:r>
            <a:endParaRPr lang="en-IN" dirty="0" smtClean="0"/>
          </a:p>
          <a:p>
            <a:pPr lvl="0">
              <a:buNone/>
            </a:pPr>
            <a:r>
              <a:rPr lang="en-US" dirty="0" smtClean="0"/>
              <a:t>- Parainfluenza virus (most common)</a:t>
            </a:r>
            <a:endParaRPr lang="en-IN" dirty="0" smtClean="0"/>
          </a:p>
          <a:p>
            <a:pPr lvl="0">
              <a:buNone/>
            </a:pPr>
            <a:r>
              <a:rPr lang="en-US" dirty="0" smtClean="0"/>
              <a:t>- Influenza virus</a:t>
            </a:r>
            <a:endParaRPr lang="en-IN" dirty="0" smtClean="0"/>
          </a:p>
          <a:p>
            <a:pPr lvl="0">
              <a:buNone/>
            </a:pPr>
            <a:r>
              <a:rPr lang="en-US" dirty="0" smtClean="0"/>
              <a:t>- Respiratory syncytial virus</a:t>
            </a:r>
            <a:endParaRPr lang="en-IN" dirty="0" smtClean="0"/>
          </a:p>
          <a:p>
            <a:pPr lvl="0">
              <a:buNone/>
            </a:pPr>
            <a:r>
              <a:rPr lang="en-US" dirty="0" smtClean="0"/>
              <a:t>- Adenoviruses</a:t>
            </a:r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Epiglottis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Edema and inflammation of epiglottis and soft tissue above vocal cords</a:t>
            </a:r>
            <a:endParaRPr lang="en-IN" dirty="0" smtClean="0"/>
          </a:p>
          <a:p>
            <a:r>
              <a:rPr lang="en-US" b="1" dirty="0" smtClean="0"/>
              <a:t>Age: </a:t>
            </a:r>
            <a:r>
              <a:rPr lang="en-US" dirty="0" smtClean="0"/>
              <a:t>children 2–6 years</a:t>
            </a:r>
            <a:endParaRPr lang="en-IN" dirty="0" smtClean="0"/>
          </a:p>
          <a:p>
            <a:r>
              <a:rPr lang="en-US" b="1" dirty="0" smtClean="0"/>
              <a:t>Symptoms: </a:t>
            </a:r>
            <a:r>
              <a:rPr lang="en-US" dirty="0" smtClean="0"/>
              <a:t>Fever, Difficulty in swallowing, </a:t>
            </a:r>
            <a:r>
              <a:rPr lang="en-US" dirty="0" err="1" smtClean="0"/>
              <a:t>Inspiratory</a:t>
            </a:r>
            <a:r>
              <a:rPr lang="en-US" dirty="0" smtClean="0"/>
              <a:t> </a:t>
            </a:r>
            <a:r>
              <a:rPr lang="en-US" dirty="0" err="1" smtClean="0"/>
              <a:t>stridor</a:t>
            </a:r>
            <a:endParaRPr lang="en-IN" dirty="0" smtClean="0"/>
          </a:p>
          <a:p>
            <a:r>
              <a:rPr lang="en-US" b="1" dirty="0" smtClean="0"/>
              <a:t>Most common agent: </a:t>
            </a:r>
            <a:r>
              <a:rPr lang="en-US" i="1" dirty="0" err="1" smtClean="0"/>
              <a:t>Haemophilus</a:t>
            </a:r>
            <a:r>
              <a:rPr lang="en-US" i="1" dirty="0" smtClean="0"/>
              <a:t> </a:t>
            </a:r>
            <a:r>
              <a:rPr lang="en-US" i="1" dirty="0" err="1" smtClean="0"/>
              <a:t>influenzae</a:t>
            </a:r>
            <a:r>
              <a:rPr lang="en-US" i="1" dirty="0" smtClean="0"/>
              <a:t> </a:t>
            </a:r>
            <a:r>
              <a:rPr lang="en-US" dirty="0" smtClean="0"/>
              <a:t>type b</a:t>
            </a:r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2187</TotalTime>
  <Words>1674</Words>
  <Application>Microsoft Office PowerPoint</Application>
  <PresentationFormat>On-screen Show (16:9)</PresentationFormat>
  <Paragraphs>269</Paragraphs>
  <Slides>34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Office Theme</vt:lpstr>
      <vt:lpstr>RESPIRATORY TRACT INFECTIONS</vt:lpstr>
      <vt:lpstr>RESPIRATORY TRACT INFECTIONS</vt:lpstr>
      <vt:lpstr>Rhinitis or common cold</vt:lpstr>
      <vt:lpstr>Sinusitis</vt:lpstr>
      <vt:lpstr>Pharyngitis (sore throat), and tonsillitis</vt:lpstr>
      <vt:lpstr>Pharyngitis (sore throat), and tonsillitis</vt:lpstr>
      <vt:lpstr>Laryngitis</vt:lpstr>
      <vt:lpstr>Laryngotracheobronchitis (or croup)</vt:lpstr>
      <vt:lpstr>Epiglottis</vt:lpstr>
      <vt:lpstr>Lower Respiratory Tract Infection</vt:lpstr>
      <vt:lpstr>Community-acquired Pneumonia (CAP)</vt:lpstr>
      <vt:lpstr>Agents of Community-acquired Pneumonia (CAP)</vt:lpstr>
      <vt:lpstr>Agents of Community-acquired Pneumonia (CAP)</vt:lpstr>
      <vt:lpstr>Community-acquired Pneumonia (CAP)</vt:lpstr>
      <vt:lpstr>Hospital-acquired Pneumonia (hAP)</vt:lpstr>
      <vt:lpstr>Clinical Pulmonary Infection Score (CPIS)</vt:lpstr>
      <vt:lpstr>Clinical Pulmonary Infection Score (CPIS)</vt:lpstr>
      <vt:lpstr>Hospital-acquired Pneumonia (hAP)</vt:lpstr>
      <vt:lpstr>Clinical Manifestations of Pneumonia</vt:lpstr>
      <vt:lpstr>Interstitial or atypical pneumonia </vt:lpstr>
      <vt:lpstr>Bronchitis</vt:lpstr>
      <vt:lpstr>Bronchitis</vt:lpstr>
      <vt:lpstr>Bronchiolitis</vt:lpstr>
      <vt:lpstr>Bronchiolitis</vt:lpstr>
      <vt:lpstr>Laboratory Diagnosis</vt:lpstr>
      <vt:lpstr>Microscopy</vt:lpstr>
      <vt:lpstr>Culture</vt:lpstr>
      <vt:lpstr>Identification of agents of Lobar Pneumonia</vt:lpstr>
      <vt:lpstr>Identification of agents of Lobar Pneumonia</vt:lpstr>
      <vt:lpstr>Identification of agents of Interstitial  Pneumonia</vt:lpstr>
      <vt:lpstr>Identification of agents of Interstitial  Pneumonia</vt:lpstr>
      <vt:lpstr>Identification</vt:lpstr>
      <vt:lpstr>TREATMENT</vt:lpstr>
      <vt:lpstr>REFRENCES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Dr Munish</cp:lastModifiedBy>
  <cp:revision>150</cp:revision>
  <dcterms:created xsi:type="dcterms:W3CDTF">2013-08-21T19:17:07Z</dcterms:created>
  <dcterms:modified xsi:type="dcterms:W3CDTF">2022-10-15T11:20:46Z</dcterms:modified>
</cp:coreProperties>
</file>