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57" r:id="rId4"/>
    <p:sldId id="258" r:id="rId5"/>
    <p:sldId id="293" r:id="rId6"/>
    <p:sldId id="261" r:id="rId7"/>
    <p:sldId id="297" r:id="rId8"/>
    <p:sldId id="263" r:id="rId9"/>
    <p:sldId id="265" r:id="rId10"/>
    <p:sldId id="267" r:id="rId11"/>
    <p:sldId id="268" r:id="rId12"/>
    <p:sldId id="271" r:id="rId13"/>
    <p:sldId id="310" r:id="rId14"/>
    <p:sldId id="273" r:id="rId15"/>
    <p:sldId id="274" r:id="rId16"/>
    <p:sldId id="303" r:id="rId17"/>
    <p:sldId id="304" r:id="rId18"/>
    <p:sldId id="314" r:id="rId19"/>
    <p:sldId id="316" r:id="rId20"/>
    <p:sldId id="278" r:id="rId21"/>
    <p:sldId id="280" r:id="rId22"/>
    <p:sldId id="281" r:id="rId23"/>
    <p:sldId id="282" r:id="rId24"/>
    <p:sldId id="283" r:id="rId25"/>
    <p:sldId id="284"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7BF0B80-1BBC-448C-A9A5-A98297E474AD}">
          <p14:sldIdLst>
            <p14:sldId id="256"/>
            <p14:sldId id="294"/>
            <p14:sldId id="257"/>
            <p14:sldId id="258"/>
            <p14:sldId id="293"/>
            <p14:sldId id="261"/>
            <p14:sldId id="297"/>
            <p14:sldId id="263"/>
            <p14:sldId id="265"/>
          </p14:sldIdLst>
        </p14:section>
        <p14:section name="Untitled Section" id="{9A9AE400-BF0D-43C9-A7CA-84A00862837F}">
          <p14:sldIdLst>
            <p14:sldId id="267"/>
            <p14:sldId id="268"/>
            <p14:sldId id="271"/>
            <p14:sldId id="310"/>
            <p14:sldId id="273"/>
            <p14:sldId id="274"/>
            <p14:sldId id="303"/>
            <p14:sldId id="304"/>
            <p14:sldId id="314"/>
            <p14:sldId id="316"/>
            <p14:sldId id="278"/>
            <p14:sldId id="280"/>
            <p14:sldId id="281"/>
            <p14:sldId id="282"/>
            <p14:sldId id="283"/>
            <p14:sldId id="284"/>
            <p14:sldId id="2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747"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2F6B770-C4F6-48AE-A124-5C377AD2AA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6B770-C4F6-48AE-A124-5C377AD2AAD8}"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6B770-C4F6-48AE-A124-5C377AD2AAD8}"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6B770-C4F6-48AE-A124-5C377AD2AAD8}"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6B770-C4F6-48AE-A124-5C377AD2AA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6B770-C4F6-48AE-A124-5C377AD2AAD8}"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6B770-C4F6-48AE-A124-5C377AD2AAD8}"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6B770-C4F6-48AE-A124-5C377AD2AAD8}"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6B770-C4F6-48AE-A124-5C377AD2AAD8}"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6B770-C4F6-48AE-A124-5C377AD2AAD8}"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3ED957D-4051-4CB7-8833-6946D969B0C4}"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2F6B770-C4F6-48AE-A124-5C377AD2AAD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ED957D-4051-4CB7-8833-6946D969B0C4}" type="datetimeFigureOut">
              <a:rPr lang="en-US" smtClean="0"/>
              <a:pPr/>
              <a:t>12/16/2021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F6B770-C4F6-48AE-A124-5C377AD2AAD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a:t>Rheumatoid  </a:t>
            </a:r>
            <a:r>
              <a:rPr lang="en-IN" dirty="0"/>
              <a:t>Arthritis (RA) </a:t>
            </a:r>
            <a:endParaRPr lang="en-US" dirty="0"/>
          </a:p>
        </p:txBody>
      </p:sp>
      <p:sp>
        <p:nvSpPr>
          <p:cNvPr id="3" name="Subtitle 2"/>
          <p:cNvSpPr>
            <a:spLocks noGrp="1"/>
          </p:cNvSpPr>
          <p:nvPr>
            <p:ph type="subTitle" idx="1"/>
          </p:nvPr>
        </p:nvSpPr>
        <p:spPr/>
        <p:txBody>
          <a:bodyPr/>
          <a:lstStyle/>
          <a:p>
            <a:endParaRPr lang="en-US"/>
          </a:p>
        </p:txBody>
      </p:sp>
      <p:pic>
        <p:nvPicPr>
          <p:cNvPr id="4" name="Picture 3" descr="art.jpg"/>
          <p:cNvPicPr>
            <a:picLocks noChangeAspect="1"/>
          </p:cNvPicPr>
          <p:nvPr/>
        </p:nvPicPr>
        <p:blipFill>
          <a:blip r:embed="rId2"/>
          <a:stretch>
            <a:fillRect/>
          </a:stretch>
        </p:blipFill>
        <p:spPr>
          <a:xfrm>
            <a:off x="533401" y="3196172"/>
            <a:ext cx="7842852" cy="18288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Clinical features :-</a:t>
            </a:r>
            <a:endParaRPr lang="en-US" dirty="0"/>
          </a:p>
        </p:txBody>
      </p:sp>
      <p:sp>
        <p:nvSpPr>
          <p:cNvPr id="3" name="Content Placeholder 2"/>
          <p:cNvSpPr>
            <a:spLocks noGrp="1"/>
          </p:cNvSpPr>
          <p:nvPr>
            <p:ph idx="1"/>
          </p:nvPr>
        </p:nvSpPr>
        <p:spPr/>
        <p:txBody>
          <a:bodyPr>
            <a:normAutofit/>
          </a:bodyPr>
          <a:lstStyle/>
          <a:p>
            <a:r>
              <a:rPr lang="en-IN" dirty="0"/>
              <a:t>The clinical features of RA  manifest as a joint pain , swelling and stiffness accompanied by severe fatigue and systemic disturbance.</a:t>
            </a:r>
          </a:p>
          <a:p>
            <a:r>
              <a:rPr lang="en-IN" dirty="0"/>
              <a:t>The onset can be either rapid or </a:t>
            </a:r>
            <a:r>
              <a:rPr lang="en-IN" dirty="0" err="1"/>
              <a:t>incidious</a:t>
            </a:r>
            <a:r>
              <a:rPr lang="en-IN" dirty="0"/>
              <a:t> and usually begins in the hands and feet .</a:t>
            </a:r>
          </a:p>
          <a:p>
            <a:r>
              <a:rPr lang="en-IN" dirty="0"/>
              <a:t>The elbow ,knees and cervical spine are also commonly involved .</a:t>
            </a:r>
          </a:p>
          <a:p>
            <a:r>
              <a:rPr lang="en-IN" dirty="0"/>
              <a:t>In addition to joint symptoms there is marked systemic upset and severe fatigue .</a:t>
            </a:r>
          </a:p>
          <a:p>
            <a:r>
              <a:rPr lang="en-IN" dirty="0"/>
              <a:t>                                                                         PTO....</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And Symptoms</a:t>
            </a:r>
          </a:p>
        </p:txBody>
      </p:sp>
      <p:sp>
        <p:nvSpPr>
          <p:cNvPr id="3" name="Content Placeholder 2"/>
          <p:cNvSpPr>
            <a:spLocks noGrp="1"/>
          </p:cNvSpPr>
          <p:nvPr>
            <p:ph idx="1"/>
          </p:nvPr>
        </p:nvSpPr>
        <p:spPr/>
        <p:txBody>
          <a:bodyPr>
            <a:normAutofit/>
          </a:bodyPr>
          <a:lstStyle/>
          <a:p>
            <a:r>
              <a:rPr lang="en-IN" dirty="0"/>
              <a:t>For many patients the fatigue is often the most trouble condition , some loss of muscle bulk and strength, loss of appetite and intermittent fever may also occur </a:t>
            </a:r>
            <a:r>
              <a:rPr lang="en-IN" dirty="0" err="1"/>
              <a:t>rhematoid</a:t>
            </a:r>
            <a:r>
              <a:rPr lang="en-IN" dirty="0"/>
              <a:t> nodules may appear in the exterior surface of the elbows and other  symptoms may result from  involvement of extra </a:t>
            </a:r>
            <a:r>
              <a:rPr lang="en-IN" dirty="0" err="1"/>
              <a:t>articular</a:t>
            </a:r>
            <a:r>
              <a:rPr lang="en-IN" dirty="0"/>
              <a:t> tissue.</a:t>
            </a:r>
          </a:p>
          <a:p>
            <a:r>
              <a:rPr lang="en-IN" dirty="0"/>
              <a:t>A wide range of other tissues and organ may be involved in RA among which </a:t>
            </a:r>
            <a:r>
              <a:rPr lang="en-IN" dirty="0" err="1"/>
              <a:t>lacrimal</a:t>
            </a:r>
            <a:r>
              <a:rPr lang="en-IN" dirty="0"/>
              <a:t> and salivary glands leading to dry eyes and dry mouth (</a:t>
            </a:r>
            <a:r>
              <a:rPr lang="en-IN" dirty="0" err="1"/>
              <a:t>Azoren’s</a:t>
            </a:r>
            <a:r>
              <a:rPr lang="en-IN" dirty="0"/>
              <a:t> syndrome ),                                             PTO....</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Deformities</a:t>
            </a:r>
          </a:p>
        </p:txBody>
      </p:sp>
      <p:sp>
        <p:nvSpPr>
          <p:cNvPr id="3" name="Content Placeholder 2"/>
          <p:cNvSpPr>
            <a:spLocks noGrp="1"/>
          </p:cNvSpPr>
          <p:nvPr>
            <p:ph idx="1"/>
          </p:nvPr>
        </p:nvSpPr>
        <p:spPr/>
        <p:txBody>
          <a:bodyPr/>
          <a:lstStyle/>
          <a:p>
            <a:r>
              <a:rPr lang="en-IN" dirty="0"/>
              <a:t>1) typical deformities seen in the hand include “</a:t>
            </a:r>
            <a:r>
              <a:rPr lang="en-IN" dirty="0" err="1"/>
              <a:t>butaniae</a:t>
            </a:r>
            <a:r>
              <a:rPr lang="en-IN" dirty="0"/>
              <a:t> or button hold” deformity of the finger in which the PIP  joints is flexed and the DIP joint is </a:t>
            </a:r>
            <a:r>
              <a:rPr lang="en-IN" dirty="0" err="1"/>
              <a:t>hyperextended</a:t>
            </a:r>
            <a:r>
              <a:rPr lang="en-IN" dirty="0"/>
              <a:t>  and the z-deformity of the thumb </a:t>
            </a:r>
            <a:r>
              <a:rPr lang="en-IN" dirty="0" err="1"/>
              <a:t>persistant</a:t>
            </a:r>
            <a:r>
              <a:rPr lang="en-IN" dirty="0"/>
              <a:t> </a:t>
            </a:r>
            <a:r>
              <a:rPr lang="en-IN" dirty="0" err="1"/>
              <a:t>synovitis</a:t>
            </a:r>
            <a:r>
              <a:rPr lang="en-IN" dirty="0"/>
              <a:t> of the MCP joint often lead to </a:t>
            </a:r>
            <a:r>
              <a:rPr lang="en-IN" dirty="0" err="1"/>
              <a:t>ulnar</a:t>
            </a:r>
            <a:r>
              <a:rPr lang="en-IN" dirty="0"/>
              <a:t> deviation of the fingers and some time </a:t>
            </a:r>
            <a:r>
              <a:rPr lang="en-IN" dirty="0" err="1"/>
              <a:t>sublaxation</a:t>
            </a:r>
            <a:r>
              <a:rPr lang="en-IN" dirty="0"/>
              <a:t> of the MCP  joints.                             PTO....</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Rheumatoid Hand</a:t>
            </a:r>
          </a:p>
        </p:txBody>
      </p:sp>
      <p:pic>
        <p:nvPicPr>
          <p:cNvPr id="4" name="Content Placeholder 3" descr="sway neck defor f.jpg"/>
          <p:cNvPicPr>
            <a:picLocks noGrp="1" noChangeAspect="1"/>
          </p:cNvPicPr>
          <p:nvPr>
            <p:ph idx="1"/>
          </p:nvPr>
        </p:nvPicPr>
        <p:blipFill>
          <a:blip r:embed="rId2"/>
          <a:stretch>
            <a:fillRect/>
          </a:stretch>
        </p:blipFill>
        <p:spPr>
          <a:xfrm>
            <a:off x="2571736" y="2300370"/>
            <a:ext cx="4929222" cy="4508435"/>
          </a:xfr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a:t>
            </a:r>
          </a:p>
        </p:txBody>
      </p:sp>
      <p:sp>
        <p:nvSpPr>
          <p:cNvPr id="3" name="Content Placeholder 2"/>
          <p:cNvSpPr>
            <a:spLocks noGrp="1"/>
          </p:cNvSpPr>
          <p:nvPr>
            <p:ph idx="1"/>
          </p:nvPr>
        </p:nvSpPr>
        <p:spPr/>
        <p:txBody>
          <a:bodyPr>
            <a:normAutofit/>
          </a:bodyPr>
          <a:lstStyle/>
          <a:p>
            <a:r>
              <a:rPr lang="en-IN" dirty="0"/>
              <a:t>2) spindle shaped –soft tissue swelling of the PIP joint is typically feature of RA hyperextension of the PIP joint with compensatory flexion of the DIP joint may also occur resulting in a swan neck deformity.</a:t>
            </a:r>
          </a:p>
          <a:p>
            <a:r>
              <a:rPr lang="en-IN" dirty="0"/>
              <a:t>3) </a:t>
            </a:r>
            <a:r>
              <a:rPr lang="en-IN" dirty="0" err="1"/>
              <a:t>synovitis</a:t>
            </a:r>
            <a:r>
              <a:rPr lang="en-IN" dirty="0"/>
              <a:t> of the wrist with boggy swelling over the dorsum of the wrist , which is very common , severe involvement of the wrist is </a:t>
            </a:r>
            <a:r>
              <a:rPr lang="en-IN" dirty="0" err="1"/>
              <a:t>extremly</a:t>
            </a:r>
            <a:r>
              <a:rPr lang="en-IN" dirty="0"/>
              <a:t> common .                                     PTO...</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a:t>
            </a:r>
          </a:p>
        </p:txBody>
      </p:sp>
      <p:sp>
        <p:nvSpPr>
          <p:cNvPr id="3" name="Content Placeholder 2"/>
          <p:cNvSpPr>
            <a:spLocks noGrp="1"/>
          </p:cNvSpPr>
          <p:nvPr>
            <p:ph idx="1"/>
          </p:nvPr>
        </p:nvSpPr>
        <p:spPr/>
        <p:txBody>
          <a:bodyPr/>
          <a:lstStyle/>
          <a:p>
            <a:r>
              <a:rPr lang="en-IN" dirty="0"/>
              <a:t>Median nerve </a:t>
            </a:r>
            <a:r>
              <a:rPr lang="en-IN" dirty="0" err="1"/>
              <a:t>interrupment</a:t>
            </a:r>
            <a:r>
              <a:rPr lang="en-IN" dirty="0"/>
              <a:t> leads to ( carpal tunnel syndrome ) and  may be presenting feature of RA .. Later in this disease </a:t>
            </a:r>
            <a:r>
              <a:rPr lang="en-IN" dirty="0" err="1"/>
              <a:t>synovitis</a:t>
            </a:r>
            <a:r>
              <a:rPr lang="en-IN" dirty="0"/>
              <a:t> is observed around the </a:t>
            </a:r>
            <a:r>
              <a:rPr lang="en-IN" dirty="0" err="1"/>
              <a:t>ulnar</a:t>
            </a:r>
            <a:r>
              <a:rPr lang="en-IN" dirty="0"/>
              <a:t> </a:t>
            </a:r>
            <a:r>
              <a:rPr lang="en-IN" dirty="0" err="1"/>
              <a:t>styloid</a:t>
            </a:r>
            <a:r>
              <a:rPr lang="en-IN" dirty="0"/>
              <a:t> and the exterior tendon of the finger may result in tendon rupture. The wrist may become </a:t>
            </a:r>
            <a:r>
              <a:rPr lang="en-IN" dirty="0" err="1"/>
              <a:t>sublaxed</a:t>
            </a:r>
            <a:r>
              <a:rPr lang="en-IN" dirty="0"/>
              <a:t> and the grip is </a:t>
            </a:r>
            <a:r>
              <a:rPr lang="en-IN" dirty="0" err="1"/>
              <a:t>severly</a:t>
            </a:r>
            <a:r>
              <a:rPr lang="en-IN" dirty="0"/>
              <a:t> </a:t>
            </a:r>
            <a:r>
              <a:rPr lang="en-IN" dirty="0" err="1"/>
              <a:t>weekened</a:t>
            </a:r>
            <a:r>
              <a:rPr lang="en-IN" dirty="0"/>
              <a:t>..</a:t>
            </a:r>
          </a:p>
          <a:p>
            <a:r>
              <a:rPr lang="en-IN" dirty="0"/>
              <a:t>                                                                     PTO...</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Stages of rheumatoid arthritis:-</a:t>
            </a:r>
            <a:endParaRPr lang="en-US" dirty="0"/>
          </a:p>
        </p:txBody>
      </p:sp>
      <p:sp>
        <p:nvSpPr>
          <p:cNvPr id="3" name="Content Placeholder 2"/>
          <p:cNvSpPr>
            <a:spLocks noGrp="1"/>
          </p:cNvSpPr>
          <p:nvPr>
            <p:ph idx="1"/>
          </p:nvPr>
        </p:nvSpPr>
        <p:spPr/>
        <p:txBody>
          <a:bodyPr/>
          <a:lstStyle/>
          <a:p>
            <a:r>
              <a:rPr lang="en-IN" dirty="0"/>
              <a:t>From the clinical view point rheumatoid arthritis can be divided into three stages:-</a:t>
            </a:r>
          </a:p>
          <a:p>
            <a:r>
              <a:rPr lang="en-IN" dirty="0"/>
              <a:t>1) potentially reversible – soft tissues proliferation ; in this stage , the disease is limited to the </a:t>
            </a:r>
            <a:r>
              <a:rPr lang="en-IN" dirty="0" err="1"/>
              <a:t>synovium</a:t>
            </a:r>
            <a:r>
              <a:rPr lang="en-IN" dirty="0"/>
              <a:t> , there occurs synovial hypertrophy and effusion . </a:t>
            </a:r>
          </a:p>
          <a:p>
            <a:r>
              <a:rPr lang="en-IN" dirty="0"/>
              <a:t>No , destructive changes are seen.</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2) controllable- but irreversible soft tissue destruction and early cartilage erosion ; x- rays shows a reduction in the joint space , but outline of  the </a:t>
            </a:r>
            <a:r>
              <a:rPr lang="en-IN" dirty="0" err="1"/>
              <a:t>articular</a:t>
            </a:r>
            <a:r>
              <a:rPr lang="en-IN" dirty="0"/>
              <a:t> surface is maintained.</a:t>
            </a:r>
          </a:p>
          <a:p>
            <a:r>
              <a:rPr lang="en-IN" dirty="0"/>
              <a:t>3) irreversible – soft tissue and bony changes , the </a:t>
            </a:r>
            <a:r>
              <a:rPr lang="en-IN" dirty="0" err="1"/>
              <a:t>articular</a:t>
            </a:r>
            <a:r>
              <a:rPr lang="en-IN" dirty="0"/>
              <a:t> cartilage is destroyed, the joint becomes </a:t>
            </a:r>
            <a:r>
              <a:rPr lang="en-IN" dirty="0" err="1"/>
              <a:t>ankylosed</a:t>
            </a:r>
            <a:r>
              <a:rPr lang="en-IN" dirty="0"/>
              <a:t> usually in a deformed position ( fibrous </a:t>
            </a:r>
            <a:r>
              <a:rPr lang="en-IN" dirty="0" err="1"/>
              <a:t>ankylosis</a:t>
            </a:r>
            <a:r>
              <a:rPr lang="en-IN" dirty="0"/>
              <a:t> ) .it may be </a:t>
            </a:r>
            <a:r>
              <a:rPr lang="en-IN" dirty="0" err="1"/>
              <a:t>sublaxated</a:t>
            </a:r>
            <a:r>
              <a:rPr lang="en-IN" dirty="0"/>
              <a:t> even and destroyed.</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Investigations :-</a:t>
            </a:r>
            <a:endParaRPr lang="en-US" dirty="0"/>
          </a:p>
        </p:txBody>
      </p:sp>
      <p:sp>
        <p:nvSpPr>
          <p:cNvPr id="3" name="Content Placeholder 2"/>
          <p:cNvSpPr>
            <a:spLocks noGrp="1"/>
          </p:cNvSpPr>
          <p:nvPr>
            <p:ph idx="1"/>
          </p:nvPr>
        </p:nvSpPr>
        <p:spPr/>
        <p:txBody>
          <a:bodyPr/>
          <a:lstStyle/>
          <a:p>
            <a:r>
              <a:rPr lang="en-IN" dirty="0"/>
              <a:t>1)Radiological examination –following features  must be present :- a) reduced joint space ,</a:t>
            </a:r>
          </a:p>
          <a:p>
            <a:r>
              <a:rPr lang="en-IN" dirty="0"/>
              <a:t>B) erosions of </a:t>
            </a:r>
            <a:r>
              <a:rPr lang="en-IN" dirty="0" err="1"/>
              <a:t>articular</a:t>
            </a:r>
            <a:r>
              <a:rPr lang="en-IN" dirty="0"/>
              <a:t> margins ,</a:t>
            </a:r>
          </a:p>
          <a:p>
            <a:r>
              <a:rPr lang="en-IN" dirty="0"/>
              <a:t>C) </a:t>
            </a:r>
            <a:r>
              <a:rPr lang="en-IN" dirty="0" err="1"/>
              <a:t>subchondral</a:t>
            </a:r>
            <a:r>
              <a:rPr lang="en-IN" dirty="0"/>
              <a:t> cysts  .</a:t>
            </a:r>
          </a:p>
          <a:p>
            <a:r>
              <a:rPr lang="en-IN" dirty="0"/>
              <a:t>(IGM immunoglobulin test is done to detect RA.)</a:t>
            </a:r>
          </a:p>
          <a:p>
            <a:r>
              <a:rPr lang="en-IN" dirty="0"/>
              <a:t>Soft tissue swelling ,</a:t>
            </a:r>
          </a:p>
          <a:p>
            <a:r>
              <a:rPr lang="en-IN" dirty="0"/>
              <a:t>Fibrous and bony </a:t>
            </a:r>
            <a:r>
              <a:rPr lang="en-IN" dirty="0" err="1"/>
              <a:t>ankylose</a:t>
            </a:r>
            <a:r>
              <a:rPr lang="en-IN" dirty="0"/>
              <a:t>.( may be noticed in later stages.).</a:t>
            </a:r>
          </a:p>
          <a:p>
            <a:endParaRPr lang="en-IN" dirty="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idx="1"/>
          </p:nvPr>
        </p:nvSpPr>
        <p:spPr/>
        <p:txBody>
          <a:bodyPr>
            <a:normAutofit lnSpcReduction="10000"/>
          </a:bodyPr>
          <a:lstStyle/>
          <a:p>
            <a:r>
              <a:rPr lang="en-IN" dirty="0"/>
              <a:t>ROSE –WALLER TEST:- in this agglutination test ,sheep ‘red blood cells are used as a carrier .</a:t>
            </a:r>
            <a:r>
              <a:rPr lang="en-IN" dirty="0" err="1"/>
              <a:t>senstivity</a:t>
            </a:r>
            <a:r>
              <a:rPr lang="en-IN" dirty="0"/>
              <a:t> is 60%.</a:t>
            </a:r>
          </a:p>
          <a:p>
            <a:r>
              <a:rPr lang="en-IN" dirty="0"/>
              <a:t> Haematological investigations :- HB level is decreased,</a:t>
            </a:r>
          </a:p>
          <a:p>
            <a:r>
              <a:rPr lang="en-IN" dirty="0"/>
              <a:t>ESR level is increased,</a:t>
            </a:r>
          </a:p>
          <a:p>
            <a:r>
              <a:rPr lang="en-IN" dirty="0"/>
              <a:t>Rheumatoid factor (RF) factor,</a:t>
            </a:r>
          </a:p>
          <a:p>
            <a:r>
              <a:rPr lang="en-IN" dirty="0"/>
              <a:t>Lymphocytes  increased ,</a:t>
            </a:r>
          </a:p>
          <a:p>
            <a:r>
              <a:rPr lang="en-IN" dirty="0"/>
              <a:t>Synovial fluid examination ,</a:t>
            </a:r>
          </a:p>
          <a:p>
            <a:r>
              <a:rPr lang="en-IN" dirty="0"/>
              <a:t>Synovial biopsy .</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t>
            </a:r>
            <a:endParaRPr lang="en-US" dirty="0"/>
          </a:p>
        </p:txBody>
      </p:sp>
      <p:sp>
        <p:nvSpPr>
          <p:cNvPr id="3" name="Content Placeholder 2"/>
          <p:cNvSpPr>
            <a:spLocks noGrp="1"/>
          </p:cNvSpPr>
          <p:nvPr>
            <p:ph idx="1"/>
          </p:nvPr>
        </p:nvSpPr>
        <p:spPr/>
        <p:txBody>
          <a:bodyPr>
            <a:normAutofit/>
          </a:bodyPr>
          <a:lstStyle/>
          <a:p>
            <a:pPr>
              <a:buNone/>
            </a:pPr>
            <a:r>
              <a:rPr lang="en-IN" sz="2800" dirty="0"/>
              <a:t>Rheumatoid arthritis is most common inflammatory disease of joints.  Rheumatoid arthritis is primarily a disease of </a:t>
            </a:r>
            <a:r>
              <a:rPr lang="en-IN" sz="2800" dirty="0" err="1"/>
              <a:t>synovium</a:t>
            </a:r>
            <a:r>
              <a:rPr lang="en-IN" sz="2800" dirty="0"/>
              <a:t>.</a:t>
            </a:r>
          </a:p>
          <a:p>
            <a:pPr>
              <a:buNone/>
            </a:pPr>
            <a:r>
              <a:rPr lang="en-IN" sz="2800" dirty="0"/>
              <a:t>Women are effected two  to four times more often	  than men.</a:t>
            </a:r>
          </a:p>
          <a:p>
            <a:pPr>
              <a:buNone/>
            </a:pPr>
            <a:r>
              <a:rPr lang="en-IN" sz="2800" dirty="0"/>
              <a:t>RA is systemic disease of young and middle-aged adults characterized by proliferative and restrictive changes in synovial membrane ,</a:t>
            </a:r>
            <a:r>
              <a:rPr lang="en-IN" sz="2800" dirty="0" err="1"/>
              <a:t>peri-articular</a:t>
            </a:r>
            <a:r>
              <a:rPr lang="en-IN" sz="2800" dirty="0"/>
              <a:t> structures, skeletal muscles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Physiotherapy management :-</a:t>
            </a:r>
            <a:endParaRPr lang="en-US" dirty="0"/>
          </a:p>
        </p:txBody>
      </p:sp>
      <p:sp>
        <p:nvSpPr>
          <p:cNvPr id="3" name="Content Placeholder 2"/>
          <p:cNvSpPr>
            <a:spLocks noGrp="1"/>
          </p:cNvSpPr>
          <p:nvPr>
            <p:ph idx="1"/>
          </p:nvPr>
        </p:nvSpPr>
        <p:spPr/>
        <p:txBody>
          <a:bodyPr>
            <a:normAutofit/>
          </a:bodyPr>
          <a:lstStyle/>
          <a:p>
            <a:pPr>
              <a:buNone/>
            </a:pPr>
            <a:r>
              <a:rPr lang="en-IN" dirty="0"/>
              <a:t>Principles of physiotherapy-</a:t>
            </a:r>
          </a:p>
          <a:p>
            <a:pPr>
              <a:buNone/>
            </a:pPr>
            <a:r>
              <a:rPr lang="en-IN" dirty="0"/>
              <a:t> –relief of pain and inflammation,</a:t>
            </a:r>
            <a:br>
              <a:rPr lang="en-IN" dirty="0"/>
            </a:br>
            <a:r>
              <a:rPr lang="en-IN" dirty="0"/>
              <a:t>prevention of deformity,</a:t>
            </a:r>
          </a:p>
          <a:p>
            <a:pPr>
              <a:buNone/>
            </a:pPr>
            <a:r>
              <a:rPr lang="en-IN" dirty="0"/>
              <a:t>Correction of deformity,</a:t>
            </a:r>
          </a:p>
          <a:p>
            <a:pPr>
              <a:buNone/>
            </a:pPr>
            <a:r>
              <a:rPr lang="en-IN" dirty="0"/>
              <a:t>Restoration and maintenance of joint motion,</a:t>
            </a:r>
          </a:p>
          <a:p>
            <a:pPr>
              <a:buNone/>
            </a:pPr>
            <a:r>
              <a:rPr lang="en-IN" dirty="0"/>
              <a:t>Improvement of muscle strength  and endurance,</a:t>
            </a:r>
          </a:p>
          <a:p>
            <a:pPr>
              <a:buNone/>
            </a:pPr>
            <a:r>
              <a:rPr lang="en-IN" dirty="0"/>
              <a:t>Guidance and training to achieve optimal function.</a:t>
            </a:r>
          </a:p>
        </p:txBody>
      </p:sp>
      <p:pic>
        <p:nvPicPr>
          <p:cNvPr id="4" name="Picture 3" descr="knutr.jpg"/>
          <p:cNvPicPr>
            <a:picLocks noChangeAspect="1"/>
          </p:cNvPicPr>
          <p:nvPr/>
        </p:nvPicPr>
        <p:blipFill>
          <a:blip r:embed="rId2"/>
          <a:stretch>
            <a:fillRect/>
          </a:stretch>
        </p:blipFill>
        <p:spPr>
          <a:xfrm flipH="1">
            <a:off x="5500694" y="5715016"/>
            <a:ext cx="1285884" cy="755239"/>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lstStyle/>
          <a:p>
            <a:r>
              <a:rPr lang="en-IN" dirty="0"/>
              <a:t>The type of measures adopted depends on the clinical status of the disease ,</a:t>
            </a:r>
          </a:p>
          <a:p>
            <a:r>
              <a:rPr lang="en-IN" dirty="0"/>
              <a:t>The clinical course of RA is divided into two phases-</a:t>
            </a:r>
          </a:p>
          <a:p>
            <a:r>
              <a:rPr lang="en-IN" dirty="0"/>
              <a:t>1) acute phase or active phase </a:t>
            </a:r>
          </a:p>
          <a:p>
            <a:r>
              <a:rPr lang="en-IN" dirty="0"/>
              <a:t>2)chronic phase .</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Active phase (3-4 weeks)</a:t>
            </a:r>
            <a:endParaRPr lang="en-US" dirty="0"/>
          </a:p>
        </p:txBody>
      </p:sp>
      <p:sp>
        <p:nvSpPr>
          <p:cNvPr id="3" name="Content Placeholder 2"/>
          <p:cNvSpPr>
            <a:spLocks noGrp="1"/>
          </p:cNvSpPr>
          <p:nvPr>
            <p:ph idx="1"/>
          </p:nvPr>
        </p:nvSpPr>
        <p:spPr/>
        <p:txBody>
          <a:bodyPr>
            <a:normAutofit/>
          </a:bodyPr>
          <a:lstStyle/>
          <a:p>
            <a:r>
              <a:rPr lang="en-IN" dirty="0"/>
              <a:t>During this phase , the acute symptoms –pain, </a:t>
            </a:r>
            <a:r>
              <a:rPr lang="en-IN" dirty="0" err="1"/>
              <a:t>erythema,tenderness</a:t>
            </a:r>
            <a:r>
              <a:rPr lang="en-IN" dirty="0"/>
              <a:t> and swelling are present.</a:t>
            </a:r>
          </a:p>
          <a:p>
            <a:r>
              <a:rPr lang="en-IN" dirty="0"/>
              <a:t>Properly supported positioning of the involved joints and correct bed position/ posture are important .</a:t>
            </a:r>
          </a:p>
          <a:p>
            <a:r>
              <a:rPr lang="en-IN" dirty="0"/>
              <a:t>The use of firm </a:t>
            </a:r>
            <a:r>
              <a:rPr lang="en-IN" dirty="0" err="1"/>
              <a:t>matteress</a:t>
            </a:r>
            <a:r>
              <a:rPr lang="en-IN" dirty="0"/>
              <a:t> minimizes the effects of </a:t>
            </a:r>
            <a:r>
              <a:rPr lang="en-IN" dirty="0" err="1"/>
              <a:t>malpositioning</a:t>
            </a:r>
            <a:r>
              <a:rPr lang="en-IN" dirty="0"/>
              <a:t> and therapy preserves the integrity of the affected joints..</a:t>
            </a:r>
          </a:p>
          <a:p>
            <a:r>
              <a:rPr lang="en-IN" dirty="0"/>
              <a:t>                                                                          PTO..</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Phase</a:t>
            </a:r>
          </a:p>
        </p:txBody>
      </p:sp>
      <p:sp>
        <p:nvSpPr>
          <p:cNvPr id="3" name="Content Placeholder 2"/>
          <p:cNvSpPr>
            <a:spLocks noGrp="1"/>
          </p:cNvSpPr>
          <p:nvPr>
            <p:ph idx="1"/>
          </p:nvPr>
        </p:nvSpPr>
        <p:spPr/>
        <p:txBody>
          <a:bodyPr>
            <a:normAutofit/>
          </a:bodyPr>
          <a:lstStyle/>
          <a:p>
            <a:r>
              <a:rPr lang="en-IN" dirty="0"/>
              <a:t>The limb must be placed in a position of minimal discomfort.</a:t>
            </a:r>
          </a:p>
          <a:p>
            <a:r>
              <a:rPr lang="en-IN" dirty="0"/>
              <a:t>Deep breathing exercises are very important to improve the V.C) </a:t>
            </a:r>
          </a:p>
          <a:p>
            <a:r>
              <a:rPr lang="en-IN" dirty="0"/>
              <a:t>SPLINTS AND Bandages may provide additional support to the limb ,whereas , special attention is required for the knee and elbow joint as they are prone to develop  flexion contractures.</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p:sp>
        <p:nvSpPr>
          <p:cNvPr id="3" name="Content Placeholder 2"/>
          <p:cNvSpPr>
            <a:spLocks noGrp="1"/>
          </p:cNvSpPr>
          <p:nvPr>
            <p:ph idx="1"/>
          </p:nvPr>
        </p:nvSpPr>
        <p:spPr/>
        <p:txBody>
          <a:bodyPr>
            <a:normAutofit/>
          </a:bodyPr>
          <a:lstStyle/>
          <a:p>
            <a:pPr>
              <a:buNone/>
            </a:pPr>
            <a:r>
              <a:rPr lang="en-IN" dirty="0"/>
              <a:t>Progressive resistive exercises (PRE) , joint and muscle free from immobilization,</a:t>
            </a:r>
          </a:p>
          <a:p>
            <a:pPr>
              <a:buNone/>
            </a:pPr>
            <a:r>
              <a:rPr lang="en-IN" dirty="0"/>
              <a:t>Postural guidance  and methods of performing activities without putting extra strain on the affected joints are taught,</a:t>
            </a:r>
          </a:p>
          <a:p>
            <a:pPr>
              <a:buNone/>
            </a:pPr>
            <a:r>
              <a:rPr lang="en-IN" dirty="0"/>
              <a:t>In cases where weight- bearing joints are involved the upper extremities should be prepared for future crutch walking,                    </a:t>
            </a:r>
          </a:p>
          <a:p>
            <a:pPr>
              <a:buNone/>
            </a:pPr>
            <a:r>
              <a:rPr lang="en-IN" dirty="0"/>
              <a:t>                                                                              PTO....</a:t>
            </a:r>
          </a:p>
          <a:p>
            <a:pPr>
              <a:buNone/>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p:sp>
        <p:nvSpPr>
          <p:cNvPr id="3" name="Content Placeholder 2"/>
          <p:cNvSpPr>
            <a:spLocks noGrp="1"/>
          </p:cNvSpPr>
          <p:nvPr>
            <p:ph idx="1"/>
          </p:nvPr>
        </p:nvSpPr>
        <p:spPr/>
        <p:txBody>
          <a:bodyPr>
            <a:normAutofit/>
          </a:bodyPr>
          <a:lstStyle/>
          <a:p>
            <a:r>
              <a:rPr lang="en-IN" dirty="0"/>
              <a:t>Isometrics – isometric exercises do not involve movements of the joint and are therefore relatively painless  ... These exercises should be started at early stage, muscle like quadriceps and deltoid are </a:t>
            </a:r>
            <a:r>
              <a:rPr lang="en-IN" dirty="0" err="1"/>
              <a:t>suspectible</a:t>
            </a:r>
            <a:r>
              <a:rPr lang="en-IN" dirty="0"/>
              <a:t> to disuse atrophy and hence need to repeat the sessions of isometrics,</a:t>
            </a:r>
          </a:p>
          <a:p>
            <a:r>
              <a:rPr lang="en-IN" dirty="0"/>
              <a:t>TENS,</a:t>
            </a:r>
          </a:p>
          <a:p>
            <a:r>
              <a:rPr lang="en-IN" dirty="0"/>
              <a:t>Pulsed UST,</a:t>
            </a:r>
          </a:p>
          <a:p>
            <a:r>
              <a:rPr lang="en-IN" dirty="0"/>
              <a:t>Ice massage.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p:sp>
        <p:nvSpPr>
          <p:cNvPr id="3" name="Content Placeholder 2"/>
          <p:cNvSpPr>
            <a:spLocks noGrp="1"/>
          </p:cNvSpPr>
          <p:nvPr>
            <p:ph idx="1"/>
          </p:nvPr>
        </p:nvSpPr>
        <p:spPr/>
        <p:txBody>
          <a:bodyPr>
            <a:normAutofit/>
          </a:bodyPr>
          <a:lstStyle/>
          <a:p>
            <a:r>
              <a:rPr lang="en-IN" sz="2800" dirty="0"/>
              <a:t>Isometrics exercises:- isometrics exercises do not involve movements of the joints  and are therefore helps in relieving the pain , they should be started early , muscles like quadriceps and deltoid are </a:t>
            </a:r>
            <a:r>
              <a:rPr lang="en-IN" sz="2800" dirty="0" err="1"/>
              <a:t>suspectible</a:t>
            </a:r>
            <a:r>
              <a:rPr lang="en-IN" sz="2800" dirty="0"/>
              <a:t> to disuse atrophy  hence , need repeated sessions.</a:t>
            </a:r>
            <a:endParaRPr lang="en-US" sz="2800" dirty="0"/>
          </a:p>
        </p:txBody>
      </p:sp>
      <p:pic>
        <p:nvPicPr>
          <p:cNvPr id="4" name="Picture 3" descr="ir.png"/>
          <p:cNvPicPr>
            <a:picLocks noChangeAspect="1"/>
          </p:cNvPicPr>
          <p:nvPr/>
        </p:nvPicPr>
        <p:blipFill>
          <a:blip r:embed="rId2"/>
          <a:stretch>
            <a:fillRect/>
          </a:stretch>
        </p:blipFill>
        <p:spPr>
          <a:xfrm>
            <a:off x="5429256" y="4357694"/>
            <a:ext cx="2771794" cy="214314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Pathology</a:t>
            </a:r>
          </a:p>
        </p:txBody>
      </p:sp>
      <p:sp>
        <p:nvSpPr>
          <p:cNvPr id="3" name="Content Placeholder 2"/>
          <p:cNvSpPr>
            <a:spLocks noGrp="1"/>
          </p:cNvSpPr>
          <p:nvPr>
            <p:ph idx="1"/>
          </p:nvPr>
        </p:nvSpPr>
        <p:spPr/>
        <p:txBody>
          <a:bodyPr/>
          <a:lstStyle/>
          <a:p>
            <a:r>
              <a:rPr lang="en-IN" dirty="0"/>
              <a:t>RA is an autoimmune systematic   disease characterized mainly by chronic </a:t>
            </a:r>
            <a:r>
              <a:rPr lang="en-IN" dirty="0" err="1"/>
              <a:t>symmmetrical</a:t>
            </a:r>
            <a:r>
              <a:rPr lang="en-IN" dirty="0"/>
              <a:t> </a:t>
            </a:r>
            <a:r>
              <a:rPr lang="en-IN" dirty="0" err="1"/>
              <a:t>synovities</a:t>
            </a:r>
            <a:r>
              <a:rPr lang="en-IN" dirty="0"/>
              <a:t>  of multiple joints . The course of the disease is variable and extra </a:t>
            </a:r>
            <a:r>
              <a:rPr lang="en-IN" dirty="0" err="1"/>
              <a:t>articular</a:t>
            </a:r>
            <a:r>
              <a:rPr lang="en-IN" dirty="0"/>
              <a:t> structure such as the eyes, lungs, lymphoid tissues may also be effected.</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Causes :-</a:t>
            </a:r>
            <a:endParaRPr lang="en-US" dirty="0"/>
          </a:p>
        </p:txBody>
      </p:sp>
      <p:sp>
        <p:nvSpPr>
          <p:cNvPr id="3" name="Content Placeholder 2"/>
          <p:cNvSpPr>
            <a:spLocks noGrp="1"/>
          </p:cNvSpPr>
          <p:nvPr>
            <p:ph idx="1"/>
          </p:nvPr>
        </p:nvSpPr>
        <p:spPr/>
        <p:txBody>
          <a:bodyPr/>
          <a:lstStyle/>
          <a:p>
            <a:r>
              <a:rPr lang="en-IN" dirty="0"/>
              <a:t>The precise cause of R.A is not yet known . Inflammation in R.A appears due to disorder in the bodies immune defence system, this leads to the immune _due to the own cells.</a:t>
            </a:r>
          </a:p>
          <a:p>
            <a:r>
              <a:rPr lang="en-IN" dirty="0"/>
              <a:t>The continuous inflammation in the joint accounts for the damage of the joints.</a:t>
            </a:r>
          </a:p>
          <a:p>
            <a:r>
              <a:rPr lang="en-IN" dirty="0"/>
              <a:t>A virus may trigger the inflammatory process although the nature of the virus is not known .</a:t>
            </a:r>
          </a:p>
          <a:p>
            <a:r>
              <a:rPr lang="en-IN" dirty="0"/>
              <a:t>                                                                                     PTO.</a:t>
            </a:r>
          </a:p>
          <a:p>
            <a:pPr>
              <a:buNone/>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Pathology</a:t>
            </a:r>
          </a:p>
        </p:txBody>
      </p:sp>
      <p:sp>
        <p:nvSpPr>
          <p:cNvPr id="3" name="Content Placeholder 2"/>
          <p:cNvSpPr>
            <a:spLocks noGrp="1"/>
          </p:cNvSpPr>
          <p:nvPr>
            <p:ph idx="1"/>
          </p:nvPr>
        </p:nvSpPr>
        <p:spPr/>
        <p:txBody>
          <a:bodyPr>
            <a:normAutofit fontScale="92500" lnSpcReduction="10000"/>
          </a:bodyPr>
          <a:lstStyle/>
          <a:p>
            <a:r>
              <a:rPr lang="en-IN" dirty="0"/>
              <a:t>A genetic predisposition is strongly suspected because of certain </a:t>
            </a:r>
            <a:r>
              <a:rPr lang="en-IN" dirty="0" err="1"/>
              <a:t>histocompability</a:t>
            </a:r>
            <a:r>
              <a:rPr lang="en-IN" dirty="0"/>
              <a:t> markers associated with it (HLA-</a:t>
            </a:r>
            <a:r>
              <a:rPr lang="en-IN" dirty="0" err="1"/>
              <a:t>drw</a:t>
            </a:r>
            <a:r>
              <a:rPr lang="en-IN" dirty="0"/>
              <a:t> 4/HLA –DR1).</a:t>
            </a:r>
          </a:p>
          <a:p>
            <a:r>
              <a:rPr lang="en-IN" dirty="0"/>
              <a:t>Agents such as </a:t>
            </a:r>
            <a:r>
              <a:rPr lang="en-IN" dirty="0" err="1"/>
              <a:t>mycoplasm</a:t>
            </a:r>
            <a:r>
              <a:rPr lang="en-IN" dirty="0"/>
              <a:t> , clostridium and some virus (EB) virus have been implicated in its aetiology .</a:t>
            </a:r>
          </a:p>
          <a:p>
            <a:pPr>
              <a:buNone/>
            </a:pPr>
            <a:r>
              <a:rPr lang="en-IN" dirty="0"/>
              <a:t>It is  also believed that </a:t>
            </a:r>
            <a:r>
              <a:rPr lang="en-IN" dirty="0" err="1"/>
              <a:t>rhematoid</a:t>
            </a:r>
            <a:r>
              <a:rPr lang="en-IN" dirty="0"/>
              <a:t> arthritis results from exposure of a genetically predisposed individual to some infectious agents- this leads  autoimmunity and formation of immune complexes with IGM antibodies in the serum – these immune complexes are deposited in the synovial membrane – and initiating a self </a:t>
            </a:r>
            <a:r>
              <a:rPr lang="en-IN" dirty="0" err="1"/>
              <a:t>prepetuating</a:t>
            </a:r>
            <a:r>
              <a:rPr lang="en-IN" dirty="0"/>
              <a:t> chronic </a:t>
            </a:r>
            <a:r>
              <a:rPr lang="en-IN" dirty="0" err="1"/>
              <a:t>granulomatous</a:t>
            </a:r>
            <a:r>
              <a:rPr lang="en-IN" dirty="0"/>
              <a:t> inflammation of the synovial membrane.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Classification criteria </a:t>
            </a:r>
            <a:endParaRPr lang="en-US" dirty="0"/>
          </a:p>
        </p:txBody>
      </p:sp>
      <p:sp>
        <p:nvSpPr>
          <p:cNvPr id="3" name="Content Placeholder 2"/>
          <p:cNvSpPr>
            <a:spLocks noGrp="1"/>
          </p:cNvSpPr>
          <p:nvPr>
            <p:ph idx="1"/>
          </p:nvPr>
        </p:nvSpPr>
        <p:spPr/>
        <p:txBody>
          <a:bodyPr>
            <a:normAutofit/>
          </a:bodyPr>
          <a:lstStyle/>
          <a:p>
            <a:r>
              <a:rPr lang="en-IN" dirty="0"/>
              <a:t>Criteria   1)  - morning stiffness , ( severe pyrexia)</a:t>
            </a:r>
          </a:p>
          <a:p>
            <a:r>
              <a:rPr lang="en-IN" dirty="0" err="1"/>
              <a:t>Defination</a:t>
            </a:r>
            <a:r>
              <a:rPr lang="en-IN" dirty="0"/>
              <a:t> – stiffness of the joint lasting more than 1 hour before maximal improvement and present for more than 6 weeks.</a:t>
            </a:r>
          </a:p>
          <a:p>
            <a:r>
              <a:rPr lang="en-IN" dirty="0"/>
              <a:t>Criteria 2) arthritis of </a:t>
            </a:r>
            <a:r>
              <a:rPr lang="en-IN" dirty="0" err="1"/>
              <a:t>atleast</a:t>
            </a:r>
            <a:r>
              <a:rPr lang="en-IN" dirty="0"/>
              <a:t> three  areas ( both toe , both hand , respiratory system ), systemic involvement .</a:t>
            </a:r>
          </a:p>
          <a:p>
            <a:r>
              <a:rPr lang="en-IN" dirty="0" err="1"/>
              <a:t>Defination</a:t>
            </a:r>
            <a:r>
              <a:rPr lang="en-IN" dirty="0"/>
              <a:t> –soft tissue swelling or effusion observed by a physician , and present for more than 6 weeks .                                PTO...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a:t>
            </a:r>
          </a:p>
        </p:txBody>
      </p:sp>
      <p:sp>
        <p:nvSpPr>
          <p:cNvPr id="3" name="Content Placeholder 2"/>
          <p:cNvSpPr>
            <a:spLocks noGrp="1"/>
          </p:cNvSpPr>
          <p:nvPr>
            <p:ph idx="1"/>
          </p:nvPr>
        </p:nvSpPr>
        <p:spPr/>
        <p:txBody>
          <a:bodyPr>
            <a:normAutofit/>
          </a:bodyPr>
          <a:lstStyle/>
          <a:p>
            <a:r>
              <a:rPr lang="en-IN" dirty="0"/>
              <a:t>Criteria 3- Arthritis of hand joints </a:t>
            </a:r>
          </a:p>
          <a:p>
            <a:r>
              <a:rPr lang="en-IN" dirty="0" err="1"/>
              <a:t>Defination</a:t>
            </a:r>
            <a:r>
              <a:rPr lang="en-IN" dirty="0"/>
              <a:t> – swelling or effusion of wrist MCP and PIP joints lasting more than 6 weeks.</a:t>
            </a:r>
          </a:p>
          <a:p>
            <a:r>
              <a:rPr lang="en-IN" dirty="0"/>
              <a:t>Criteria 4-symmetrical arthritis </a:t>
            </a:r>
          </a:p>
          <a:p>
            <a:r>
              <a:rPr lang="en-IN" dirty="0" err="1"/>
              <a:t>Defination-atleast</a:t>
            </a:r>
            <a:r>
              <a:rPr lang="en-IN" dirty="0"/>
              <a:t> one area lasting for more than 6 weeks.</a:t>
            </a:r>
          </a:p>
          <a:p>
            <a:r>
              <a:rPr lang="en-IN" dirty="0"/>
              <a:t> criteria 5-Rhematoid nodules</a:t>
            </a:r>
          </a:p>
          <a:p>
            <a:r>
              <a:rPr lang="en-IN" dirty="0" err="1"/>
              <a:t>Defination</a:t>
            </a:r>
            <a:r>
              <a:rPr lang="en-IN" dirty="0"/>
              <a:t>-observed by a physician. </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a:t>
            </a:r>
          </a:p>
        </p:txBody>
      </p:sp>
      <p:sp>
        <p:nvSpPr>
          <p:cNvPr id="3" name="Content Placeholder 2"/>
          <p:cNvSpPr>
            <a:spLocks noGrp="1"/>
          </p:cNvSpPr>
          <p:nvPr>
            <p:ph idx="1"/>
          </p:nvPr>
        </p:nvSpPr>
        <p:spPr/>
        <p:txBody>
          <a:bodyPr/>
          <a:lstStyle/>
          <a:p>
            <a:r>
              <a:rPr lang="en-IN" dirty="0"/>
              <a:t>Criteria 6- serum </a:t>
            </a:r>
            <a:r>
              <a:rPr lang="en-IN" dirty="0" err="1"/>
              <a:t>rhematoid</a:t>
            </a:r>
            <a:r>
              <a:rPr lang="en-IN" dirty="0"/>
              <a:t> factor</a:t>
            </a:r>
          </a:p>
          <a:p>
            <a:r>
              <a:rPr lang="en-IN" dirty="0" err="1"/>
              <a:t>Defination</a:t>
            </a:r>
            <a:r>
              <a:rPr lang="en-IN" dirty="0"/>
              <a:t>-abnormal amount of serum </a:t>
            </a:r>
            <a:r>
              <a:rPr lang="en-IN" dirty="0" err="1"/>
              <a:t>rhematoid</a:t>
            </a:r>
            <a:r>
              <a:rPr lang="en-IN" dirty="0"/>
              <a:t>  factor assist by a factor positive  in less than 5% .-</a:t>
            </a:r>
          </a:p>
          <a:p>
            <a:r>
              <a:rPr lang="en-IN" dirty="0"/>
              <a:t>Criteria 7- radiographic changes-</a:t>
            </a:r>
          </a:p>
          <a:p>
            <a:r>
              <a:rPr lang="en-IN" dirty="0" err="1"/>
              <a:t>Defination-errusions</a:t>
            </a:r>
            <a:r>
              <a:rPr lang="en-IN" dirty="0"/>
              <a:t>, </a:t>
            </a:r>
            <a:r>
              <a:rPr lang="en-IN" dirty="0" err="1"/>
              <a:t>osteopoorosis</a:t>
            </a:r>
            <a:r>
              <a:rPr lang="en-IN" dirty="0"/>
              <a:t> , intra and extra </a:t>
            </a:r>
            <a:r>
              <a:rPr lang="en-IN" dirty="0" err="1"/>
              <a:t>articular</a:t>
            </a:r>
            <a:r>
              <a:rPr lang="en-IN" dirty="0"/>
              <a:t> changes .</a:t>
            </a:r>
          </a:p>
          <a:p>
            <a:r>
              <a:rPr lang="en-IN" dirty="0"/>
              <a:t>Osteoporosis mainly of the hand and wrist. </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Pathology :-</a:t>
            </a:r>
            <a:endParaRPr lang="en-US" dirty="0"/>
          </a:p>
        </p:txBody>
      </p:sp>
      <p:sp>
        <p:nvSpPr>
          <p:cNvPr id="3" name="Content Placeholder 2"/>
          <p:cNvSpPr>
            <a:spLocks noGrp="1"/>
          </p:cNvSpPr>
          <p:nvPr>
            <p:ph idx="1"/>
          </p:nvPr>
        </p:nvSpPr>
        <p:spPr/>
        <p:txBody>
          <a:bodyPr/>
          <a:lstStyle/>
          <a:p>
            <a:r>
              <a:rPr lang="en-IN" dirty="0"/>
              <a:t>Oedematous appearance of </a:t>
            </a:r>
            <a:r>
              <a:rPr lang="en-IN" dirty="0" err="1"/>
              <a:t>synovium</a:t>
            </a:r>
            <a:r>
              <a:rPr lang="en-IN" dirty="0"/>
              <a:t> with  slender , </a:t>
            </a:r>
            <a:r>
              <a:rPr lang="en-IN" dirty="0" err="1"/>
              <a:t>vellous</a:t>
            </a:r>
            <a:r>
              <a:rPr lang="en-IN" dirty="0"/>
              <a:t>, or hair like projections into the joint cavity , destruction of vascular changes include venous destruction , capillary obstruction, </a:t>
            </a:r>
            <a:r>
              <a:rPr lang="en-IN" dirty="0" err="1"/>
              <a:t>infilteration</a:t>
            </a:r>
            <a:r>
              <a:rPr lang="en-IN" dirty="0"/>
              <a:t> of arterial walls , areas of thrombosis and </a:t>
            </a:r>
            <a:r>
              <a:rPr lang="en-IN" dirty="0" err="1"/>
              <a:t>haemmorhage</a:t>
            </a:r>
            <a:r>
              <a:rPr lang="en-IN" dirty="0"/>
              <a:t> , tendon rupture , imbalanced muscle pull ‘ </a:t>
            </a:r>
            <a:r>
              <a:rPr lang="en-IN" dirty="0" err="1"/>
              <a:t>wouchards</a:t>
            </a:r>
            <a:r>
              <a:rPr lang="en-IN" dirty="0"/>
              <a:t> </a:t>
            </a:r>
            <a:r>
              <a:rPr lang="en-IN" dirty="0" err="1"/>
              <a:t>nodes’,heberdens’s</a:t>
            </a:r>
            <a:r>
              <a:rPr lang="en-IN" dirty="0"/>
              <a:t> nodules etc .. ( elbow and wrist ).</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00">
        <p15:prstTrans prst="pageCurlDouble"/>
      </p:transition>
    </mc:Choice>
    <mc:Fallback xmlns="">
      <p:transition spd="slow" advTm="6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834</TotalTime>
  <Words>1462</Words>
  <Application>Microsoft Office PowerPoint</Application>
  <PresentationFormat>On-screen Show (4:3)</PresentationFormat>
  <Paragraphs>108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Constantia</vt:lpstr>
      <vt:lpstr>Wingdings 2</vt:lpstr>
      <vt:lpstr>Flow</vt:lpstr>
      <vt:lpstr>Rheumatoid  Arthritis (RA) </vt:lpstr>
      <vt:lpstr> </vt:lpstr>
      <vt:lpstr>Pathology</vt:lpstr>
      <vt:lpstr>Causes :-</vt:lpstr>
      <vt:lpstr>Pathology</vt:lpstr>
      <vt:lpstr>Classification criteria </vt:lpstr>
      <vt:lpstr>CRITERIA</vt:lpstr>
      <vt:lpstr>Criteria</vt:lpstr>
      <vt:lpstr>Pathology :-</vt:lpstr>
      <vt:lpstr>Clinical features :-</vt:lpstr>
      <vt:lpstr>Sign And Symptoms</vt:lpstr>
      <vt:lpstr>Deformities</vt:lpstr>
      <vt:lpstr>Rheumatoid Hand</vt:lpstr>
      <vt:lpstr>Hand</vt:lpstr>
      <vt:lpstr>Hand</vt:lpstr>
      <vt:lpstr>Stages of rheumatoid arthritis:-</vt:lpstr>
      <vt:lpstr>PowerPoint Presentation</vt:lpstr>
      <vt:lpstr>Investigations :-</vt:lpstr>
      <vt:lpstr>Investigations</vt:lpstr>
      <vt:lpstr>Physiotherapy management :-</vt:lpstr>
      <vt:lpstr>Management</vt:lpstr>
      <vt:lpstr>Active phase (3-4 weeks)</vt:lpstr>
      <vt:lpstr>Active Phase</vt:lpstr>
      <vt:lpstr>Exercises</vt:lpstr>
      <vt:lpstr>Exercises</vt:lpstr>
      <vt:lpstr>Exercises</vt:lpstr>
    </vt:vector>
  </TitlesOfParts>
  <Company>abc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dc:creator>
  <cp:lastModifiedBy>neha shukla</cp:lastModifiedBy>
  <cp:revision>78</cp:revision>
  <dcterms:created xsi:type="dcterms:W3CDTF">2020-07-23T09:27:01Z</dcterms:created>
  <dcterms:modified xsi:type="dcterms:W3CDTF">2021-12-16T06:24:26Z</dcterms:modified>
</cp:coreProperties>
</file>