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6" r:id="rId2"/>
    <p:sldId id="267" r:id="rId3"/>
    <p:sldId id="268" r:id="rId4"/>
    <p:sldId id="269" r:id="rId5"/>
    <p:sldId id="282" r:id="rId6"/>
    <p:sldId id="271" r:id="rId7"/>
    <p:sldId id="278" r:id="rId8"/>
    <p:sldId id="279" r:id="rId9"/>
    <p:sldId id="280" r:id="rId10"/>
    <p:sldId id="281" r:id="rId11"/>
    <p:sldId id="284"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72" autoAdjust="0"/>
    <p:restoredTop sz="94660"/>
  </p:normalViewPr>
  <p:slideViewPr>
    <p:cSldViewPr snapToGrid="0">
      <p:cViewPr varScale="1">
        <p:scale>
          <a:sx n="73" d="100"/>
          <a:sy n="73" d="100"/>
        </p:scale>
        <p:origin x="-39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11/12/2021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11/12/2021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11/12/2021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11/12/2021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britannica.com/science/saprotroph" TargetMode="External"/><Relationship Id="rId3" Type="http://schemas.openxmlformats.org/officeDocument/2006/relationships/hyperlink" Target="https://www.britannica.com/plant/plant" TargetMode="External"/><Relationship Id="rId7" Type="http://schemas.openxmlformats.org/officeDocument/2006/relationships/hyperlink" Target="https://www.britannica.com/science/parasitism" TargetMode="External"/><Relationship Id="rId2" Type="http://schemas.openxmlformats.org/officeDocument/2006/relationships/hyperlink" Target="https://www.britannica.com/science/food-web" TargetMode="External"/><Relationship Id="rId1" Type="http://schemas.openxmlformats.org/officeDocument/2006/relationships/slideLayout" Target="../slideLayouts/slideLayout2.xml"/><Relationship Id="rId6" Type="http://schemas.openxmlformats.org/officeDocument/2006/relationships/hyperlink" Target="https://www.britannica.com/science/predation" TargetMode="External"/><Relationship Id="rId5" Type="http://schemas.openxmlformats.org/officeDocument/2006/relationships/hyperlink" Target="https://www.britannica.com/science/photosynthesis" TargetMode="External"/><Relationship Id="rId4" Type="http://schemas.openxmlformats.org/officeDocument/2006/relationships/hyperlink" Target="https://www.britannica.com/science/solar-energ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erriam-webster.com/dictionary/encompass" TargetMode="External"/><Relationship Id="rId2" Type="http://schemas.openxmlformats.org/officeDocument/2006/relationships/hyperlink" Target="https://www.britannica.com/science/trophic-level" TargetMode="External"/><Relationship Id="rId1" Type="http://schemas.openxmlformats.org/officeDocument/2006/relationships/slideLayout" Target="../slideLayouts/slideLayout2.xml"/><Relationship Id="rId4" Type="http://schemas.openxmlformats.org/officeDocument/2006/relationships/hyperlink" Target="https://www.britannica.com/topic/human-bein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0423" y="718457"/>
            <a:ext cx="6439988" cy="1754326"/>
          </a:xfrm>
          <a:prstGeom prst="rect">
            <a:avLst/>
          </a:prstGeom>
          <a:noFill/>
        </p:spPr>
        <p:txBody>
          <a:bodyPr wrap="square" rtlCol="0">
            <a:spAutoFit/>
          </a:bodyPr>
          <a:lstStyle/>
          <a:p>
            <a:r>
              <a:rPr lang="en-IN" sz="5400" dirty="0" smtClean="0"/>
              <a:t>ROLE OF ENERGY IN LIVING SYSTEM </a:t>
            </a:r>
            <a:endParaRPr lang="en-IN" sz="5400" dirty="0"/>
          </a:p>
        </p:txBody>
      </p:sp>
      <p:sp>
        <p:nvSpPr>
          <p:cNvPr id="6" name="TextBox 5"/>
          <p:cNvSpPr txBox="1"/>
          <p:nvPr/>
        </p:nvSpPr>
        <p:spPr>
          <a:xfrm>
            <a:off x="4963886" y="3069771"/>
            <a:ext cx="5734594" cy="1200329"/>
          </a:xfrm>
          <a:prstGeom prst="rect">
            <a:avLst/>
          </a:prstGeom>
          <a:noFill/>
        </p:spPr>
        <p:txBody>
          <a:bodyPr wrap="square" rtlCol="0">
            <a:spAutoFit/>
          </a:bodyPr>
          <a:lstStyle/>
          <a:p>
            <a:pPr algn="r"/>
            <a:r>
              <a:rPr lang="en-IN" b="1" dirty="0" smtClean="0"/>
              <a:t>COMPILED BY </a:t>
            </a:r>
            <a:br>
              <a:rPr lang="en-IN" b="1" dirty="0" smtClean="0"/>
            </a:br>
            <a:r>
              <a:rPr lang="en-IN" b="1" dirty="0" smtClean="0"/>
              <a:t>Prof. </a:t>
            </a:r>
            <a:r>
              <a:rPr lang="en-IN" b="1" dirty="0" smtClean="0"/>
              <a:t>Sudhir</a:t>
            </a:r>
            <a:r>
              <a:rPr lang="en-IN" b="1" dirty="0" smtClean="0"/>
              <a:t> Kumar </a:t>
            </a:r>
            <a:r>
              <a:rPr lang="en-IN" b="1" dirty="0" smtClean="0"/>
              <a:t>Awasthi</a:t>
            </a:r>
            <a:endParaRPr lang="en-IN" b="1" dirty="0" smtClean="0"/>
          </a:p>
          <a:p>
            <a:pPr algn="r"/>
            <a:r>
              <a:rPr lang="en-IN" b="1" dirty="0" smtClean="0"/>
              <a:t>Dept. Of Life Sciences </a:t>
            </a:r>
          </a:p>
          <a:p>
            <a:pPr algn="r"/>
            <a:r>
              <a:rPr lang="en-IN" b="1" dirty="0" smtClean="0"/>
              <a:t>CSJMU  </a:t>
            </a:r>
            <a:endParaRPr lang="en-IN"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FOOD WEB </a:t>
            </a:r>
            <a:endParaRPr lang="en-IN" dirty="0"/>
          </a:p>
        </p:txBody>
      </p:sp>
      <p:sp>
        <p:nvSpPr>
          <p:cNvPr id="3" name="Content Placeholder 2"/>
          <p:cNvSpPr>
            <a:spLocks noGrp="1"/>
          </p:cNvSpPr>
          <p:nvPr>
            <p:ph idx="1"/>
          </p:nvPr>
        </p:nvSpPr>
        <p:spPr/>
        <p:txBody>
          <a:bodyPr>
            <a:normAutofit fontScale="85000" lnSpcReduction="20000"/>
          </a:bodyPr>
          <a:lstStyle/>
          <a:p>
            <a:pPr fontAlgn="base"/>
            <a:r>
              <a:rPr lang="en-IN" dirty="0" smtClean="0"/>
              <a:t>Food </a:t>
            </a:r>
            <a:r>
              <a:rPr lang="en-IN" dirty="0" smtClean="0"/>
              <a:t>web is an important ecological concept. Basically, food web represents feeding relationships within a community </a:t>
            </a:r>
            <a:r>
              <a:rPr lang="en-IN" dirty="0" smtClean="0"/>
              <a:t>.</a:t>
            </a:r>
          </a:p>
          <a:p>
            <a:pPr fontAlgn="base"/>
            <a:r>
              <a:rPr lang="en-IN" dirty="0" smtClean="0"/>
              <a:t> </a:t>
            </a:r>
            <a:r>
              <a:rPr lang="en-IN" dirty="0" smtClean="0"/>
              <a:t>It also implies the transfer of food energy from its source in plants through herbivores to carnivores </a:t>
            </a:r>
            <a:r>
              <a:rPr lang="en-IN" dirty="0" smtClean="0"/>
              <a:t>(. </a:t>
            </a:r>
            <a:r>
              <a:rPr lang="en-IN" dirty="0" smtClean="0"/>
              <a:t>Normally, food webs consist of a number of food chains meshed together. </a:t>
            </a:r>
            <a:endParaRPr lang="en-IN" dirty="0" smtClean="0"/>
          </a:p>
          <a:p>
            <a:pPr fontAlgn="base"/>
            <a:r>
              <a:rPr lang="en-IN" dirty="0" smtClean="0"/>
              <a:t>Each </a:t>
            </a:r>
            <a:r>
              <a:rPr lang="en-IN" dirty="0" smtClean="0"/>
              <a:t>food chain is a descriptive diagram including a series of arrows, each pointing from one species to another, representing the flow of food energy from one feeding group of organisms to another.</a:t>
            </a:r>
          </a:p>
          <a:p>
            <a:pPr fontAlgn="base"/>
            <a:r>
              <a:rPr lang="en-IN" dirty="0" smtClean="0"/>
              <a:t>There are two types of food chains: </a:t>
            </a:r>
            <a:endParaRPr lang="en-IN" dirty="0" smtClean="0"/>
          </a:p>
          <a:p>
            <a:pPr fontAlgn="base">
              <a:buNone/>
            </a:pPr>
            <a:r>
              <a:rPr lang="en-IN" dirty="0" smtClean="0">
                <a:solidFill>
                  <a:schemeClr val="accent1"/>
                </a:solidFill>
              </a:rPr>
              <a:t>the </a:t>
            </a:r>
            <a:r>
              <a:rPr lang="en-IN" dirty="0" smtClean="0">
                <a:solidFill>
                  <a:schemeClr val="accent1"/>
                </a:solidFill>
              </a:rPr>
              <a:t>grazing food chain, beginning with </a:t>
            </a:r>
            <a:r>
              <a:rPr lang="en-IN" dirty="0" smtClean="0">
                <a:solidFill>
                  <a:schemeClr val="accent1"/>
                </a:solidFill>
              </a:rPr>
              <a:t>autotrophs</a:t>
            </a:r>
            <a:r>
              <a:rPr lang="en-IN" dirty="0" smtClean="0">
                <a:solidFill>
                  <a:schemeClr val="accent1"/>
                </a:solidFill>
              </a:rPr>
              <a:t>, and the </a:t>
            </a:r>
            <a:r>
              <a:rPr lang="en-IN" dirty="0" smtClean="0">
                <a:solidFill>
                  <a:schemeClr val="accent1"/>
                </a:solidFill>
              </a:rPr>
              <a:t>detrital</a:t>
            </a:r>
            <a:r>
              <a:rPr lang="en-IN" dirty="0" smtClean="0">
                <a:solidFill>
                  <a:schemeClr val="accent1"/>
                </a:solidFill>
              </a:rPr>
              <a:t> food chain, beginning with dead organic matter </a:t>
            </a:r>
          </a:p>
          <a:p>
            <a:pPr fontAlgn="base">
              <a:buNone/>
            </a:pPr>
            <a:r>
              <a:rPr lang="en-IN" dirty="0" smtClean="0">
                <a:solidFill>
                  <a:schemeClr val="accent1"/>
                </a:solidFill>
              </a:rPr>
              <a:t> </a:t>
            </a:r>
            <a:r>
              <a:rPr lang="en-IN" dirty="0" smtClean="0">
                <a:solidFill>
                  <a:schemeClr val="accent1"/>
                </a:solidFill>
              </a:rPr>
              <a:t>In a grazing food chain, energy and nutrients move from plants to the herbivores consuming them, and to the carnivores or omnivores preying upon the herbivores. </a:t>
            </a:r>
            <a:r>
              <a:rPr lang="en-IN" dirty="0" smtClean="0">
                <a:solidFill>
                  <a:schemeClr val="accent1"/>
                </a:solidFill>
              </a:rPr>
              <a:t>I</a:t>
            </a:r>
          </a:p>
          <a:p>
            <a:pPr fontAlgn="base">
              <a:buNone/>
            </a:pPr>
            <a:r>
              <a:rPr lang="en-IN" dirty="0" smtClean="0">
                <a:solidFill>
                  <a:schemeClr val="accent1"/>
                </a:solidFill>
              </a:rPr>
              <a:t>In </a:t>
            </a:r>
            <a:r>
              <a:rPr lang="en-IN" dirty="0" smtClean="0">
                <a:solidFill>
                  <a:schemeClr val="accent1"/>
                </a:solidFill>
              </a:rPr>
              <a:t>a </a:t>
            </a:r>
            <a:r>
              <a:rPr lang="en-IN" dirty="0" smtClean="0">
                <a:solidFill>
                  <a:schemeClr val="accent1"/>
                </a:solidFill>
              </a:rPr>
              <a:t>detrital</a:t>
            </a:r>
            <a:r>
              <a:rPr lang="en-IN" dirty="0" smtClean="0">
                <a:solidFill>
                  <a:schemeClr val="accent1"/>
                </a:solidFill>
              </a:rPr>
              <a:t> food chain, dead organic matter of plants and animals is broken down by decomposers, e.g., bacteria and fungi, and moves to </a:t>
            </a:r>
            <a:r>
              <a:rPr lang="en-IN" dirty="0" smtClean="0">
                <a:solidFill>
                  <a:schemeClr val="accent1"/>
                </a:solidFill>
              </a:rPr>
              <a:t>detritivores</a:t>
            </a:r>
            <a:r>
              <a:rPr lang="en-IN" dirty="0" smtClean="0">
                <a:solidFill>
                  <a:schemeClr val="accent1"/>
                </a:solidFill>
              </a:rPr>
              <a:t> and then carnivores.</a:t>
            </a:r>
          </a:p>
          <a:p>
            <a:endParaRPr lang="en-IN" dirty="0">
              <a:solidFill>
                <a:schemeClr val="accen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 simple six-member food web for a representative desert grassland."/>
          <p:cNvPicPr>
            <a:picLocks noChangeAspect="1" noChangeArrowheads="1"/>
          </p:cNvPicPr>
          <p:nvPr/>
        </p:nvPicPr>
        <p:blipFill>
          <a:blip r:embed="rId2"/>
          <a:srcRect/>
          <a:stretch>
            <a:fillRect/>
          </a:stretch>
        </p:blipFill>
        <p:spPr bwMode="auto">
          <a:xfrm>
            <a:off x="522515" y="209006"/>
            <a:ext cx="5956662" cy="6648994"/>
          </a:xfrm>
          <a:prstGeom prst="rect">
            <a:avLst/>
          </a:prstGeom>
          <a:noFill/>
        </p:spPr>
      </p:pic>
      <p:sp>
        <p:nvSpPr>
          <p:cNvPr id="9" name="Content Placeholder 8"/>
          <p:cNvSpPr>
            <a:spLocks noGrp="1"/>
          </p:cNvSpPr>
          <p:nvPr>
            <p:ph sz="quarter" idx="4294967295"/>
          </p:nvPr>
        </p:nvSpPr>
        <p:spPr>
          <a:xfrm>
            <a:off x="6858000" y="1005840"/>
            <a:ext cx="5334000" cy="5212398"/>
          </a:xfrm>
        </p:spPr>
        <p:txBody>
          <a:bodyPr>
            <a:normAutofit fontScale="92500" lnSpcReduction="10000"/>
          </a:bodyPr>
          <a:lstStyle/>
          <a:p>
            <a:r>
              <a:rPr lang="en-IN" dirty="0" smtClean="0"/>
              <a:t>Food web offers an important tool for investigating the ecological interactions that define energy flows and predator-prey relationship </a:t>
            </a:r>
            <a:r>
              <a:rPr lang="en-IN" dirty="0" smtClean="0"/>
              <a:t>. </a:t>
            </a:r>
          </a:p>
          <a:p>
            <a:r>
              <a:rPr lang="en-IN" dirty="0" smtClean="0"/>
              <a:t>Figure  </a:t>
            </a:r>
            <a:r>
              <a:rPr lang="en-IN" dirty="0" smtClean="0"/>
              <a:t>shows a simplified food web in a desert ecosystem. In this food web, grasshoppers feed on plants; scorpions prey on grasshoppers; kit foxes prey on scorpions. </a:t>
            </a:r>
            <a:endParaRPr lang="en-IN" dirty="0" smtClean="0"/>
          </a:p>
          <a:p>
            <a:r>
              <a:rPr lang="en-IN" dirty="0" smtClean="0"/>
              <a:t>While </a:t>
            </a:r>
            <a:r>
              <a:rPr lang="en-IN" dirty="0" smtClean="0"/>
              <a:t>the food web showed here is a simple one, most feed webs are complex and involve many species with both strong and weak interactions among them </a:t>
            </a:r>
          </a:p>
          <a:p>
            <a:r>
              <a:rPr lang="en-IN" dirty="0" smtClean="0"/>
              <a:t> For example, the predators of a scorpion in a desert ecosystem might be a golden eagle, an owl, a roadrunner, or a fox.</a:t>
            </a:r>
          </a:p>
          <a:p>
            <a:endParaRPr lang="en-IN" dirty="0" smtClean="0"/>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IN" dirty="0"/>
          </a:p>
        </p:txBody>
      </p:sp>
      <p:sp>
        <p:nvSpPr>
          <p:cNvPr id="3" name="Content Placeholder 2"/>
          <p:cNvSpPr>
            <a:spLocks noGrp="1"/>
          </p:cNvSpPr>
          <p:nvPr>
            <p:ph idx="1"/>
          </p:nvPr>
        </p:nvSpPr>
        <p:spPr/>
        <p:txBody>
          <a:bodyPr/>
          <a:lstStyle/>
          <a:p>
            <a:r>
              <a:rPr lang="en-IN" dirty="0" smtClean="0"/>
              <a:t>Introduction to Energy and Climate by </a:t>
            </a:r>
            <a:r>
              <a:rPr lang="en-IN" dirty="0" smtClean="0"/>
              <a:t>Jullie</a:t>
            </a:r>
            <a:r>
              <a:rPr lang="en-IN" dirty="0" smtClean="0"/>
              <a:t> A, Kerr (2017)</a:t>
            </a:r>
          </a:p>
          <a:p>
            <a:r>
              <a:rPr lang="en-IN" dirty="0" smtClean="0"/>
              <a:t> Principles of Biology by Lisa </a:t>
            </a:r>
            <a:r>
              <a:rPr lang="en-IN" dirty="0" smtClean="0"/>
              <a:t>Bartee</a:t>
            </a:r>
            <a:r>
              <a:rPr lang="en-IN" dirty="0" smtClean="0"/>
              <a:t>, Walter </a:t>
            </a:r>
            <a:r>
              <a:rPr lang="en-IN" dirty="0" smtClean="0"/>
              <a:t>Shriner</a:t>
            </a:r>
            <a:r>
              <a:rPr lang="en-IN" dirty="0" smtClean="0"/>
              <a:t> , Catherine Creech (2012)</a:t>
            </a:r>
          </a:p>
          <a:p>
            <a:r>
              <a:rPr lang="en-IN" dirty="0" smtClean="0"/>
              <a:t> Concept of Biology by Open </a:t>
            </a:r>
            <a:r>
              <a:rPr lang="en-IN" dirty="0" smtClean="0"/>
              <a:t>Stax</a:t>
            </a:r>
            <a:r>
              <a:rPr lang="en-IN" dirty="0" smtClean="0"/>
              <a:t> (2016)</a:t>
            </a:r>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Energy </a:t>
            </a:r>
            <a:r>
              <a:rPr lang="en-US" b="1" dirty="0" smtClean="0"/>
              <a:t>flow through living systems</a:t>
            </a:r>
            <a:endParaRPr lang="en-US" b="1" dirty="0"/>
          </a:p>
        </p:txBody>
      </p:sp>
      <p:sp>
        <p:nvSpPr>
          <p:cNvPr id="3" name="Content Placeholder 2"/>
          <p:cNvSpPr>
            <a:spLocks noGrp="1"/>
          </p:cNvSpPr>
          <p:nvPr>
            <p:ph idx="1"/>
          </p:nvPr>
        </p:nvSpPr>
        <p:spPr/>
        <p:txBody>
          <a:bodyPr>
            <a:noAutofit/>
          </a:bodyPr>
          <a:lstStyle/>
          <a:p>
            <a:r>
              <a:rPr lang="en-US" sz="2800" dirty="0" smtClean="0"/>
              <a:t>Interactions that occur between </a:t>
            </a:r>
            <a:r>
              <a:rPr lang="en-US" sz="2800" b="1" u="sng" dirty="0" smtClean="0">
                <a:solidFill>
                  <a:srgbClr val="FF0000"/>
                </a:solidFill>
              </a:rPr>
              <a:t>matter</a:t>
            </a:r>
            <a:r>
              <a:rPr lang="en-US" sz="2800" dirty="0" smtClean="0"/>
              <a:t> and </a:t>
            </a:r>
            <a:r>
              <a:rPr lang="en-US" sz="2800" b="1" u="sng" dirty="0" smtClean="0">
                <a:solidFill>
                  <a:srgbClr val="FF0000"/>
                </a:solidFill>
              </a:rPr>
              <a:t>energy</a:t>
            </a:r>
            <a:r>
              <a:rPr lang="en-US" sz="2800" dirty="0" smtClean="0"/>
              <a:t> can be examined by using a variety of models. The flow of energy through living systems can be modeled as </a:t>
            </a:r>
            <a:r>
              <a:rPr lang="en-US" sz="2800" b="1" u="sng" dirty="0" smtClean="0">
                <a:solidFill>
                  <a:srgbClr val="FF6600"/>
                </a:solidFill>
              </a:rPr>
              <a:t>food</a:t>
            </a:r>
            <a:r>
              <a:rPr lang="en-US" sz="2800" dirty="0" smtClean="0"/>
              <a:t> </a:t>
            </a:r>
            <a:r>
              <a:rPr lang="en-US" sz="2800" b="1" u="sng" dirty="0" smtClean="0">
                <a:solidFill>
                  <a:srgbClr val="FF6600"/>
                </a:solidFill>
              </a:rPr>
              <a:t>chains</a:t>
            </a:r>
            <a:r>
              <a:rPr lang="en-US" sz="2800" dirty="0" smtClean="0"/>
              <a:t>, </a:t>
            </a:r>
            <a:r>
              <a:rPr lang="en-US" sz="2800" b="1" u="sng" dirty="0" smtClean="0">
                <a:solidFill>
                  <a:srgbClr val="FF6600"/>
                </a:solidFill>
              </a:rPr>
              <a:t>food</a:t>
            </a:r>
            <a:r>
              <a:rPr lang="en-US" sz="2800" dirty="0" smtClean="0"/>
              <a:t> </a:t>
            </a:r>
            <a:r>
              <a:rPr lang="en-US" sz="2800" b="1" u="sng" dirty="0" smtClean="0">
                <a:solidFill>
                  <a:srgbClr val="FF6600"/>
                </a:solidFill>
              </a:rPr>
              <a:t>webs</a:t>
            </a:r>
            <a:r>
              <a:rPr lang="en-US" sz="2800" dirty="0" smtClean="0"/>
              <a:t>, or </a:t>
            </a:r>
            <a:r>
              <a:rPr lang="en-US" sz="2800" b="1" u="sng" dirty="0" smtClean="0">
                <a:solidFill>
                  <a:srgbClr val="FF6600"/>
                </a:solidFill>
              </a:rPr>
              <a:t>energy</a:t>
            </a:r>
            <a:r>
              <a:rPr lang="en-US" sz="2800" dirty="0" smtClean="0"/>
              <a:t> </a:t>
            </a:r>
            <a:r>
              <a:rPr lang="en-US" sz="2800" b="1" u="sng" dirty="0" smtClean="0">
                <a:solidFill>
                  <a:srgbClr val="FF6600"/>
                </a:solidFill>
              </a:rPr>
              <a:t>pyramids</a:t>
            </a:r>
            <a:r>
              <a:rPr lang="en-US" sz="2800" dirty="0" smtClean="0"/>
              <a:t>.</a:t>
            </a:r>
          </a:p>
          <a:p>
            <a:r>
              <a:rPr lang="en-US" sz="2800" dirty="0" smtClean="0"/>
              <a:t>Food chains diagram the transformation of energy is it flows from the </a:t>
            </a:r>
            <a:r>
              <a:rPr lang="en-US" sz="2800" b="1" u="sng" dirty="0" smtClean="0">
                <a:solidFill>
                  <a:srgbClr val="FFFF00"/>
                </a:solidFill>
              </a:rPr>
              <a:t>sun</a:t>
            </a:r>
            <a:r>
              <a:rPr lang="en-US" sz="2800" dirty="0" smtClean="0"/>
              <a:t> to </a:t>
            </a:r>
            <a:r>
              <a:rPr lang="en-US" sz="2800" b="1" u="sng" dirty="0" smtClean="0">
                <a:solidFill>
                  <a:srgbClr val="FFFF00"/>
                </a:solidFill>
              </a:rPr>
              <a:t>producers</a:t>
            </a:r>
            <a:r>
              <a:rPr lang="en-US" sz="2800" dirty="0" smtClean="0"/>
              <a:t> (plants) to </a:t>
            </a:r>
            <a:r>
              <a:rPr lang="en-US" sz="2800" b="1" u="sng" dirty="0" smtClean="0">
                <a:solidFill>
                  <a:srgbClr val="FFFF00"/>
                </a:solidFill>
              </a:rPr>
              <a:t>primary</a:t>
            </a:r>
            <a:r>
              <a:rPr lang="en-US" sz="2800" dirty="0" smtClean="0">
                <a:solidFill>
                  <a:srgbClr val="FFFF00"/>
                </a:solidFill>
              </a:rPr>
              <a:t> </a:t>
            </a:r>
            <a:r>
              <a:rPr lang="en-US" sz="2800" b="1" u="sng" dirty="0" smtClean="0">
                <a:solidFill>
                  <a:srgbClr val="FFFF00"/>
                </a:solidFill>
              </a:rPr>
              <a:t>consumers</a:t>
            </a:r>
            <a:r>
              <a:rPr lang="en-US" sz="2800" dirty="0" smtClean="0">
                <a:solidFill>
                  <a:srgbClr val="FFFF00"/>
                </a:solidFill>
              </a:rPr>
              <a:t> </a:t>
            </a:r>
            <a:r>
              <a:rPr lang="en-US" sz="2800" dirty="0" smtClean="0"/>
              <a:t>(herbivores), to </a:t>
            </a:r>
            <a:r>
              <a:rPr lang="en-US" sz="2800" b="1" u="sng" dirty="0" smtClean="0">
                <a:solidFill>
                  <a:srgbClr val="FFFF00"/>
                </a:solidFill>
              </a:rPr>
              <a:t>secondary</a:t>
            </a:r>
            <a:r>
              <a:rPr lang="en-US" sz="2800" dirty="0" smtClean="0">
                <a:solidFill>
                  <a:srgbClr val="FFFF00"/>
                </a:solidFill>
              </a:rPr>
              <a:t> </a:t>
            </a:r>
            <a:r>
              <a:rPr lang="en-US" sz="2800" b="1" u="sng" dirty="0" smtClean="0">
                <a:solidFill>
                  <a:srgbClr val="FFFF00"/>
                </a:solidFill>
              </a:rPr>
              <a:t>consumers</a:t>
            </a:r>
            <a:r>
              <a:rPr lang="en-US" sz="2800" dirty="0" smtClean="0">
                <a:solidFill>
                  <a:srgbClr val="FFFF00"/>
                </a:solidFill>
              </a:rPr>
              <a:t> </a:t>
            </a:r>
            <a:r>
              <a:rPr lang="en-US" sz="2800" dirty="0" smtClean="0"/>
              <a:t>(carnivores that eat herbivores) to </a:t>
            </a:r>
            <a:r>
              <a:rPr lang="en-US" sz="2800" b="1" u="sng" dirty="0" smtClean="0">
                <a:solidFill>
                  <a:srgbClr val="FFFF00"/>
                </a:solidFill>
              </a:rPr>
              <a:t>tertiary</a:t>
            </a:r>
            <a:r>
              <a:rPr lang="en-US" sz="2800" dirty="0" smtClean="0">
                <a:solidFill>
                  <a:srgbClr val="FFFF00"/>
                </a:solidFill>
              </a:rPr>
              <a:t> </a:t>
            </a:r>
            <a:r>
              <a:rPr lang="en-US" sz="2800" b="1" u="sng" dirty="0" smtClean="0">
                <a:solidFill>
                  <a:srgbClr val="FFFF00"/>
                </a:solidFill>
              </a:rPr>
              <a:t>consumers</a:t>
            </a:r>
            <a:r>
              <a:rPr lang="en-US" sz="2800" dirty="0" smtClean="0"/>
              <a:t> (carnivores that eat carnivores).</a:t>
            </a:r>
          </a:p>
          <a:p>
            <a:endParaRPr lang="en-US" sz="2800" dirty="0" smtClean="0"/>
          </a:p>
          <a:p>
            <a:endParaRPr lang="en-US" sz="2800" dirty="0"/>
          </a:p>
        </p:txBody>
      </p:sp>
    </p:spTree>
    <p:extLst>
      <p:ext uri="{BB962C8B-B14F-4D97-AF65-F5344CB8AC3E}">
        <p14:creationId xmlns:p14="http://schemas.microsoft.com/office/powerpoint/2010/main" xmlns="" val="173278980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800" b="1" u="sng" dirty="0">
                <a:solidFill>
                  <a:srgbClr val="FF0000"/>
                </a:solidFill>
              </a:rPr>
              <a:t>Food</a:t>
            </a:r>
            <a:r>
              <a:rPr lang="en-US" sz="2800" dirty="0"/>
              <a:t> </a:t>
            </a:r>
            <a:r>
              <a:rPr lang="en-US" sz="2800" b="1" u="sng" dirty="0">
                <a:solidFill>
                  <a:srgbClr val="FF0000"/>
                </a:solidFill>
              </a:rPr>
              <a:t>webs</a:t>
            </a:r>
            <a:r>
              <a:rPr lang="en-US" sz="2800" dirty="0"/>
              <a:t> diagram the complex relationship of energy flow in an ecosystem containing a variety of </a:t>
            </a:r>
            <a:r>
              <a:rPr lang="en-US" sz="2800" b="1" u="sng" dirty="0">
                <a:solidFill>
                  <a:srgbClr val="FF0000"/>
                </a:solidFill>
              </a:rPr>
              <a:t>producers</a:t>
            </a:r>
            <a:r>
              <a:rPr lang="en-US" sz="2800" dirty="0"/>
              <a:t> and </a:t>
            </a:r>
            <a:r>
              <a:rPr lang="en-US" sz="2800" b="1" u="sng" dirty="0">
                <a:solidFill>
                  <a:srgbClr val="FF0000"/>
                </a:solidFill>
              </a:rPr>
              <a:t>consumers</a:t>
            </a:r>
            <a:r>
              <a:rPr lang="en-US" sz="2800" dirty="0" smtClean="0"/>
              <a:t>.</a:t>
            </a:r>
          </a:p>
          <a:p>
            <a:r>
              <a:rPr lang="en-US" sz="2800" b="1" u="sng" dirty="0" smtClean="0">
                <a:solidFill>
                  <a:srgbClr val="FE801A"/>
                </a:solidFill>
              </a:rPr>
              <a:t>Energy</a:t>
            </a:r>
            <a:r>
              <a:rPr lang="en-US" sz="2800" dirty="0" smtClean="0"/>
              <a:t> </a:t>
            </a:r>
            <a:r>
              <a:rPr lang="en-US" sz="2800" b="1" u="sng" dirty="0" smtClean="0">
                <a:solidFill>
                  <a:schemeClr val="accent2"/>
                </a:solidFill>
              </a:rPr>
              <a:t>pyramids</a:t>
            </a:r>
            <a:r>
              <a:rPr lang="en-US" sz="2800" dirty="0" smtClean="0"/>
              <a:t> diagram the </a:t>
            </a:r>
            <a:r>
              <a:rPr lang="en-US" sz="2800" b="1" u="sng" dirty="0" smtClean="0">
                <a:solidFill>
                  <a:schemeClr val="accent2"/>
                </a:solidFill>
              </a:rPr>
              <a:t>decreasing</a:t>
            </a:r>
            <a:r>
              <a:rPr lang="en-US" sz="2800" dirty="0" smtClean="0"/>
              <a:t> amount of available energy as it flows from one trophic level to the next. Energy transfer from one trophic level to the next is not efficient because some of the energy transforms into </a:t>
            </a:r>
            <a:r>
              <a:rPr lang="en-US" sz="2800" b="1" u="sng" dirty="0" smtClean="0">
                <a:solidFill>
                  <a:srgbClr val="FFFF00"/>
                </a:solidFill>
              </a:rPr>
              <a:t>heat</a:t>
            </a:r>
            <a:r>
              <a:rPr lang="en-US" sz="2800" dirty="0" smtClean="0"/>
              <a:t> and is therefore </a:t>
            </a:r>
            <a:r>
              <a:rPr lang="en-US" sz="2800" b="1" u="sng" dirty="0" smtClean="0">
                <a:solidFill>
                  <a:srgbClr val="FFFF00"/>
                </a:solidFill>
              </a:rPr>
              <a:t>unavailable</a:t>
            </a:r>
            <a:r>
              <a:rPr lang="en-US" sz="2800" dirty="0" smtClean="0"/>
              <a:t> to the next level on the pyramid.</a:t>
            </a:r>
            <a:endParaRPr lang="en-US" sz="2800" dirty="0"/>
          </a:p>
          <a:p>
            <a:endParaRPr lang="en-US" dirty="0"/>
          </a:p>
        </p:txBody>
      </p:sp>
    </p:spTree>
    <p:extLst>
      <p:ext uri="{BB962C8B-B14F-4D97-AF65-F5344CB8AC3E}">
        <p14:creationId xmlns:p14="http://schemas.microsoft.com/office/powerpoint/2010/main" xmlns="" val="1287719838"/>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Energy pyramid</a:t>
            </a:r>
            <a:endParaRPr lang="en-US" b="1" dirty="0"/>
          </a:p>
        </p:txBody>
      </p:sp>
      <p:pic>
        <p:nvPicPr>
          <p:cNvPr id="4" name="Content Placeholder 3" descr="1333055854.jpg"/>
          <p:cNvPicPr>
            <a:picLocks noGrp="1" noChangeAspect="1"/>
          </p:cNvPicPr>
          <p:nvPr>
            <p:ph idx="1"/>
          </p:nvPr>
        </p:nvPicPr>
        <p:blipFill>
          <a:blip r:embed="rId2">
            <a:extLst>
              <a:ext uri="{28A0092B-C50C-407E-A947-70E740481C1C}">
                <a14:useLocalDpi xmlns:a14="http://schemas.microsoft.com/office/drawing/2010/main" xmlns="" val="0"/>
              </a:ext>
            </a:extLst>
          </a:blip>
          <a:srcRect l="-38631" r="-38631"/>
          <a:stretch>
            <a:fillRect/>
          </a:stretch>
        </p:blipFill>
        <p:spPr>
          <a:xfrm>
            <a:off x="-2263519" y="2510874"/>
            <a:ext cx="11097771" cy="4127608"/>
          </a:xfrm>
        </p:spPr>
      </p:pic>
      <p:sp>
        <p:nvSpPr>
          <p:cNvPr id="5" name="TextBox 4"/>
          <p:cNvSpPr txBox="1"/>
          <p:nvPr/>
        </p:nvSpPr>
        <p:spPr>
          <a:xfrm>
            <a:off x="6660446" y="5856111"/>
            <a:ext cx="2879314" cy="830997"/>
          </a:xfrm>
          <a:prstGeom prst="rect">
            <a:avLst/>
          </a:prstGeom>
          <a:noFill/>
        </p:spPr>
        <p:txBody>
          <a:bodyPr wrap="none" rtlCol="0">
            <a:spAutoFit/>
          </a:bodyPr>
          <a:lstStyle/>
          <a:p>
            <a:r>
              <a:rPr lang="en-US" sz="2400" dirty="0" smtClean="0">
                <a:solidFill>
                  <a:schemeClr val="accent4"/>
                </a:solidFill>
              </a:rPr>
              <a:t>Producers (plants)</a:t>
            </a:r>
          </a:p>
          <a:p>
            <a:r>
              <a:rPr lang="en-US" sz="2400" dirty="0" smtClean="0">
                <a:solidFill>
                  <a:schemeClr val="accent4"/>
                </a:solidFill>
              </a:rPr>
              <a:t>autotrophs</a:t>
            </a:r>
            <a:endParaRPr lang="en-US" sz="2400" dirty="0">
              <a:solidFill>
                <a:schemeClr val="accent4"/>
              </a:solidFill>
            </a:endParaRPr>
          </a:p>
        </p:txBody>
      </p:sp>
      <p:sp>
        <p:nvSpPr>
          <p:cNvPr id="6" name="TextBox 5"/>
          <p:cNvSpPr txBox="1"/>
          <p:nvPr/>
        </p:nvSpPr>
        <p:spPr>
          <a:xfrm>
            <a:off x="6547555" y="4924778"/>
            <a:ext cx="4862228" cy="830997"/>
          </a:xfrm>
          <a:prstGeom prst="rect">
            <a:avLst/>
          </a:prstGeom>
          <a:noFill/>
        </p:spPr>
        <p:txBody>
          <a:bodyPr wrap="none" rtlCol="0">
            <a:spAutoFit/>
          </a:bodyPr>
          <a:lstStyle/>
          <a:p>
            <a:r>
              <a:rPr lang="en-US" sz="2400" dirty="0" smtClean="0">
                <a:solidFill>
                  <a:srgbClr val="FFFF00"/>
                </a:solidFill>
              </a:rPr>
              <a:t>Primary Consumers (herbivores)</a:t>
            </a:r>
          </a:p>
          <a:p>
            <a:r>
              <a:rPr lang="en-US" sz="2400" dirty="0" smtClean="0">
                <a:solidFill>
                  <a:srgbClr val="FFFF00"/>
                </a:solidFill>
              </a:rPr>
              <a:t>heterotrophs</a:t>
            </a:r>
            <a:endParaRPr lang="en-US" sz="2400" dirty="0">
              <a:solidFill>
                <a:srgbClr val="FFFF00"/>
              </a:solidFill>
            </a:endParaRPr>
          </a:p>
        </p:txBody>
      </p:sp>
      <p:sp>
        <p:nvSpPr>
          <p:cNvPr id="7" name="TextBox 6"/>
          <p:cNvSpPr txBox="1"/>
          <p:nvPr/>
        </p:nvSpPr>
        <p:spPr>
          <a:xfrm>
            <a:off x="6660445" y="3795889"/>
            <a:ext cx="4860626" cy="1200329"/>
          </a:xfrm>
          <a:prstGeom prst="rect">
            <a:avLst/>
          </a:prstGeom>
          <a:noFill/>
        </p:spPr>
        <p:txBody>
          <a:bodyPr wrap="none" rtlCol="0">
            <a:spAutoFit/>
          </a:bodyPr>
          <a:lstStyle/>
          <a:p>
            <a:r>
              <a:rPr lang="en-US" sz="2400" dirty="0" smtClean="0">
                <a:solidFill>
                  <a:schemeClr val="accent2"/>
                </a:solidFill>
              </a:rPr>
              <a:t>Secondary Consumers </a:t>
            </a:r>
          </a:p>
          <a:p>
            <a:r>
              <a:rPr lang="en-US" sz="2400" dirty="0" smtClean="0">
                <a:solidFill>
                  <a:schemeClr val="accent2"/>
                </a:solidFill>
              </a:rPr>
              <a:t>(carnivores that eat herbivores)</a:t>
            </a:r>
          </a:p>
          <a:p>
            <a:r>
              <a:rPr lang="en-US" sz="2400" dirty="0" smtClean="0">
                <a:solidFill>
                  <a:schemeClr val="accent2"/>
                </a:solidFill>
              </a:rPr>
              <a:t>heterotrophs</a:t>
            </a:r>
            <a:endParaRPr lang="en-US" sz="2400" dirty="0">
              <a:solidFill>
                <a:schemeClr val="accent2"/>
              </a:solidFill>
            </a:endParaRPr>
          </a:p>
        </p:txBody>
      </p:sp>
      <p:sp>
        <p:nvSpPr>
          <p:cNvPr id="8" name="TextBox 7"/>
          <p:cNvSpPr txBox="1"/>
          <p:nvPr/>
        </p:nvSpPr>
        <p:spPr>
          <a:xfrm>
            <a:off x="6660444" y="2709333"/>
            <a:ext cx="4859022" cy="1200329"/>
          </a:xfrm>
          <a:prstGeom prst="rect">
            <a:avLst/>
          </a:prstGeom>
          <a:noFill/>
        </p:spPr>
        <p:txBody>
          <a:bodyPr wrap="none" rtlCol="0">
            <a:spAutoFit/>
          </a:bodyPr>
          <a:lstStyle/>
          <a:p>
            <a:r>
              <a:rPr lang="en-US" sz="2400" dirty="0" smtClean="0">
                <a:solidFill>
                  <a:srgbClr val="FF0000"/>
                </a:solidFill>
              </a:rPr>
              <a:t>Tertiary Consumers</a:t>
            </a:r>
          </a:p>
          <a:p>
            <a:r>
              <a:rPr lang="en-US" sz="2400" dirty="0" smtClean="0">
                <a:solidFill>
                  <a:srgbClr val="FF0000"/>
                </a:solidFill>
              </a:rPr>
              <a:t>(carnivores that eat carnivores)</a:t>
            </a:r>
          </a:p>
          <a:p>
            <a:r>
              <a:rPr lang="en-US" sz="2400" dirty="0" smtClean="0">
                <a:solidFill>
                  <a:srgbClr val="FF0000"/>
                </a:solidFill>
              </a:rPr>
              <a:t>heterotrophs</a:t>
            </a:r>
            <a:endParaRPr lang="en-US" sz="2400" dirty="0">
              <a:solidFill>
                <a:srgbClr val="FF0000"/>
              </a:solidFill>
            </a:endParaRPr>
          </a:p>
        </p:txBody>
      </p:sp>
    </p:spTree>
    <p:extLst>
      <p:ext uri="{BB962C8B-B14F-4D97-AF65-F5344CB8AC3E}">
        <p14:creationId xmlns:p14="http://schemas.microsoft.com/office/powerpoint/2010/main" xmlns="" val="102355250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cdn.britannica.com/92/180492-050-9389FB50/energy-pyramid-level-organisms-producers-flow-consumers.jpg"/>
          <p:cNvPicPr>
            <a:picLocks noChangeAspect="1" noChangeArrowheads="1"/>
          </p:cNvPicPr>
          <p:nvPr/>
        </p:nvPicPr>
        <p:blipFill>
          <a:blip r:embed="rId2"/>
          <a:srcRect b="3660"/>
          <a:stretch>
            <a:fillRect/>
          </a:stretch>
        </p:blipFill>
        <p:spPr bwMode="auto">
          <a:xfrm>
            <a:off x="188259" y="161365"/>
            <a:ext cx="12003741" cy="669663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Ten percent rule</a:t>
            </a:r>
            <a:endParaRPr lang="en-US" b="1" dirty="0"/>
          </a:p>
        </p:txBody>
      </p:sp>
      <p:pic>
        <p:nvPicPr>
          <p:cNvPr id="4" name="Content Placeholder 3" descr="1333055854.jpg"/>
          <p:cNvPicPr>
            <a:picLocks noGrp="1" noChangeAspect="1"/>
          </p:cNvPicPr>
          <p:nvPr>
            <p:ph idx="1"/>
          </p:nvPr>
        </p:nvPicPr>
        <p:blipFill>
          <a:blip r:embed="rId2">
            <a:extLst>
              <a:ext uri="{28A0092B-C50C-407E-A947-70E740481C1C}">
                <a14:useLocalDpi xmlns:a14="http://schemas.microsoft.com/office/drawing/2010/main" xmlns="" val="0"/>
              </a:ext>
            </a:extLst>
          </a:blip>
          <a:srcRect l="-38631" r="-38631"/>
          <a:stretch>
            <a:fillRect/>
          </a:stretch>
        </p:blipFill>
        <p:spPr>
          <a:xfrm>
            <a:off x="-2263519" y="2510874"/>
            <a:ext cx="11097771" cy="4127608"/>
          </a:xfrm>
        </p:spPr>
      </p:pic>
      <p:sp>
        <p:nvSpPr>
          <p:cNvPr id="5" name="TextBox 4"/>
          <p:cNvSpPr txBox="1"/>
          <p:nvPr/>
        </p:nvSpPr>
        <p:spPr>
          <a:xfrm>
            <a:off x="6666730" y="6007000"/>
            <a:ext cx="968535" cy="461665"/>
          </a:xfrm>
          <a:prstGeom prst="rect">
            <a:avLst/>
          </a:prstGeom>
          <a:noFill/>
        </p:spPr>
        <p:txBody>
          <a:bodyPr wrap="none" rtlCol="0">
            <a:spAutoFit/>
          </a:bodyPr>
          <a:lstStyle/>
          <a:p>
            <a:r>
              <a:rPr lang="en-US" sz="2400" b="1" dirty="0" smtClean="0">
                <a:solidFill>
                  <a:schemeClr val="accent4"/>
                </a:solidFill>
              </a:rPr>
              <a:t>100%</a:t>
            </a:r>
          </a:p>
        </p:txBody>
      </p:sp>
      <p:sp>
        <p:nvSpPr>
          <p:cNvPr id="6" name="TextBox 5"/>
          <p:cNvSpPr txBox="1"/>
          <p:nvPr/>
        </p:nvSpPr>
        <p:spPr>
          <a:xfrm>
            <a:off x="6626943" y="5167709"/>
            <a:ext cx="2332690" cy="461665"/>
          </a:xfrm>
          <a:prstGeom prst="rect">
            <a:avLst/>
          </a:prstGeom>
          <a:noFill/>
        </p:spPr>
        <p:txBody>
          <a:bodyPr wrap="none" rtlCol="0">
            <a:spAutoFit/>
          </a:bodyPr>
          <a:lstStyle/>
          <a:p>
            <a:r>
              <a:rPr lang="en-US" sz="2400" b="1" dirty="0" smtClean="0">
                <a:solidFill>
                  <a:srgbClr val="FFFF00"/>
                </a:solidFill>
              </a:rPr>
              <a:t>100 / 10 = 10%</a:t>
            </a:r>
          </a:p>
        </p:txBody>
      </p:sp>
      <p:sp>
        <p:nvSpPr>
          <p:cNvPr id="7" name="TextBox 6"/>
          <p:cNvSpPr txBox="1"/>
          <p:nvPr/>
        </p:nvSpPr>
        <p:spPr>
          <a:xfrm>
            <a:off x="6626943" y="4104633"/>
            <a:ext cx="1986441" cy="461665"/>
          </a:xfrm>
          <a:prstGeom prst="rect">
            <a:avLst/>
          </a:prstGeom>
          <a:noFill/>
        </p:spPr>
        <p:txBody>
          <a:bodyPr wrap="none" rtlCol="0">
            <a:spAutoFit/>
          </a:bodyPr>
          <a:lstStyle/>
          <a:p>
            <a:r>
              <a:rPr lang="en-US" sz="2400" b="1" dirty="0" smtClean="0">
                <a:solidFill>
                  <a:schemeClr val="accent2"/>
                </a:solidFill>
              </a:rPr>
              <a:t>10 / 10 = 1%</a:t>
            </a:r>
          </a:p>
        </p:txBody>
      </p:sp>
      <p:sp>
        <p:nvSpPr>
          <p:cNvPr id="8" name="TextBox 7"/>
          <p:cNvSpPr txBox="1"/>
          <p:nvPr/>
        </p:nvSpPr>
        <p:spPr>
          <a:xfrm>
            <a:off x="6660444" y="3151606"/>
            <a:ext cx="2073003" cy="830997"/>
          </a:xfrm>
          <a:prstGeom prst="rect">
            <a:avLst/>
          </a:prstGeom>
          <a:noFill/>
        </p:spPr>
        <p:txBody>
          <a:bodyPr wrap="none" rtlCol="0">
            <a:spAutoFit/>
          </a:bodyPr>
          <a:lstStyle/>
          <a:p>
            <a:r>
              <a:rPr lang="en-US" sz="2400" b="1" dirty="0" smtClean="0">
                <a:solidFill>
                  <a:srgbClr val="FF0000"/>
                </a:solidFill>
              </a:rPr>
              <a:t>1 / 10 = 0.1%</a:t>
            </a:r>
          </a:p>
          <a:p>
            <a:endParaRPr lang="en-US" sz="2400" dirty="0" smtClean="0">
              <a:solidFill>
                <a:srgbClr val="FF0000"/>
              </a:solidFill>
            </a:endParaRPr>
          </a:p>
        </p:txBody>
      </p:sp>
      <p:sp>
        <p:nvSpPr>
          <p:cNvPr id="3" name="TextBox 2"/>
          <p:cNvSpPr txBox="1"/>
          <p:nvPr/>
        </p:nvSpPr>
        <p:spPr>
          <a:xfrm>
            <a:off x="6660444" y="1939228"/>
            <a:ext cx="5054589" cy="830997"/>
          </a:xfrm>
          <a:prstGeom prst="rect">
            <a:avLst/>
          </a:prstGeom>
          <a:noFill/>
        </p:spPr>
        <p:txBody>
          <a:bodyPr wrap="none" rtlCol="0">
            <a:spAutoFit/>
          </a:bodyPr>
          <a:lstStyle/>
          <a:p>
            <a:r>
              <a:rPr lang="en-US" sz="2400" b="1" dirty="0" smtClean="0"/>
              <a:t>Only 10% of the energy transfers </a:t>
            </a:r>
          </a:p>
          <a:p>
            <a:r>
              <a:rPr lang="en-US" sz="2400" b="1" dirty="0" smtClean="0"/>
              <a:t>from each Trophic level.</a:t>
            </a:r>
            <a:endParaRPr lang="en-US" sz="2400" b="1" dirty="0"/>
          </a:p>
        </p:txBody>
      </p:sp>
    </p:spTree>
    <p:extLst>
      <p:ext uri="{BB962C8B-B14F-4D97-AF65-F5344CB8AC3E}">
        <p14:creationId xmlns:p14="http://schemas.microsoft.com/office/powerpoint/2010/main" xmlns="" val="174931874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FOOD CHAIN </a:t>
            </a:r>
            <a:endParaRPr lang="en-IN" dirty="0"/>
          </a:p>
        </p:txBody>
      </p:sp>
      <p:sp>
        <p:nvSpPr>
          <p:cNvPr id="3" name="Content Placeholder 2"/>
          <p:cNvSpPr>
            <a:spLocks noGrp="1"/>
          </p:cNvSpPr>
          <p:nvPr>
            <p:ph idx="1"/>
          </p:nvPr>
        </p:nvSpPr>
        <p:spPr/>
        <p:txBody>
          <a:bodyPr/>
          <a:lstStyle/>
          <a:p>
            <a:r>
              <a:rPr lang="en-IN" b="1" dirty="0" smtClean="0"/>
              <a:t>Food </a:t>
            </a:r>
            <a:r>
              <a:rPr lang="en-IN" b="1" dirty="0" smtClean="0"/>
              <a:t>chain</a:t>
            </a:r>
            <a:r>
              <a:rPr lang="en-IN" dirty="0" smtClean="0"/>
              <a:t>, in ecology, the sequence of transfers of matter and energy in the form of food from organism to organism. Food chains intertwine locally into a </a:t>
            </a:r>
            <a:r>
              <a:rPr lang="en-IN" dirty="0" smtClean="0">
                <a:hlinkClick r:id="rId2"/>
              </a:rPr>
              <a:t>food web</a:t>
            </a:r>
            <a:r>
              <a:rPr lang="en-IN" dirty="0" smtClean="0"/>
              <a:t> because most organisms consume more than one type of animal or </a:t>
            </a:r>
            <a:r>
              <a:rPr lang="en-IN" dirty="0" smtClean="0">
                <a:hlinkClick r:id="rId3"/>
              </a:rPr>
              <a:t>plant</a:t>
            </a:r>
            <a:r>
              <a:rPr lang="en-IN" dirty="0" smtClean="0"/>
              <a:t>. </a:t>
            </a:r>
            <a:endParaRPr lang="en-IN" dirty="0" smtClean="0"/>
          </a:p>
          <a:p>
            <a:r>
              <a:rPr lang="en-IN" dirty="0" smtClean="0"/>
              <a:t>Plants</a:t>
            </a:r>
            <a:r>
              <a:rPr lang="en-IN" dirty="0" smtClean="0"/>
              <a:t>, which convert </a:t>
            </a:r>
            <a:r>
              <a:rPr lang="en-IN" dirty="0" smtClean="0">
                <a:hlinkClick r:id="rId4"/>
              </a:rPr>
              <a:t>solar energy</a:t>
            </a:r>
            <a:r>
              <a:rPr lang="en-IN" dirty="0" smtClean="0"/>
              <a:t> to food by </a:t>
            </a:r>
            <a:r>
              <a:rPr lang="en-IN" dirty="0" smtClean="0">
                <a:hlinkClick r:id="rId5"/>
              </a:rPr>
              <a:t>photosynthesis</a:t>
            </a:r>
            <a:r>
              <a:rPr lang="en-IN" dirty="0" smtClean="0"/>
              <a:t>, are the primary food source</a:t>
            </a:r>
            <a:r>
              <a:rPr lang="en-IN" dirty="0" smtClean="0"/>
              <a:t>.</a:t>
            </a:r>
          </a:p>
          <a:p>
            <a:r>
              <a:rPr lang="en-IN" dirty="0" smtClean="0"/>
              <a:t> </a:t>
            </a:r>
            <a:r>
              <a:rPr lang="en-IN" dirty="0" smtClean="0"/>
              <a:t>In a </a:t>
            </a:r>
            <a:r>
              <a:rPr lang="en-IN" dirty="0" smtClean="0">
                <a:hlinkClick r:id="rId6"/>
              </a:rPr>
              <a:t>predator</a:t>
            </a:r>
            <a:r>
              <a:rPr lang="en-IN" dirty="0" smtClean="0"/>
              <a:t> chain, a plant-eating animal is eaten by a flesh-eating </a:t>
            </a:r>
            <a:r>
              <a:rPr lang="en-IN" dirty="0" smtClean="0"/>
              <a:t>animal.</a:t>
            </a:r>
          </a:p>
          <a:p>
            <a:r>
              <a:rPr lang="en-IN" dirty="0" smtClean="0"/>
              <a:t>In </a:t>
            </a:r>
            <a:r>
              <a:rPr lang="en-IN" dirty="0" smtClean="0"/>
              <a:t>a </a:t>
            </a:r>
            <a:r>
              <a:rPr lang="en-IN" dirty="0" smtClean="0">
                <a:hlinkClick r:id="rId7"/>
              </a:rPr>
              <a:t>parasite</a:t>
            </a:r>
            <a:r>
              <a:rPr lang="en-IN" dirty="0" smtClean="0"/>
              <a:t> chain, a smaller organism consumes part of a larger host and may itself be parasitized by even smaller organisms</a:t>
            </a:r>
            <a:r>
              <a:rPr lang="en-IN" dirty="0" smtClean="0"/>
              <a:t>.</a:t>
            </a:r>
          </a:p>
          <a:p>
            <a:r>
              <a:rPr lang="en-IN" dirty="0" smtClean="0"/>
              <a:t> </a:t>
            </a:r>
            <a:r>
              <a:rPr lang="en-IN" dirty="0" smtClean="0"/>
              <a:t>In a </a:t>
            </a:r>
            <a:r>
              <a:rPr lang="en-IN" dirty="0" smtClean="0">
                <a:hlinkClick r:id="rId8"/>
              </a:rPr>
              <a:t>saprophytic</a:t>
            </a:r>
            <a:r>
              <a:rPr lang="en-IN" dirty="0" smtClean="0"/>
              <a:t> chain, microorganisms live on dead organic matter.</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Because </a:t>
            </a:r>
            <a:r>
              <a:rPr lang="en-IN" dirty="0" smtClean="0"/>
              <a:t>energy, in the form of heat, is lost at each step, or </a:t>
            </a:r>
            <a:r>
              <a:rPr lang="en-IN" dirty="0" smtClean="0">
                <a:hlinkClick r:id="rId2"/>
              </a:rPr>
              <a:t>trophic</a:t>
            </a:r>
            <a:r>
              <a:rPr lang="en-IN" dirty="0" smtClean="0">
                <a:hlinkClick r:id="rId2"/>
              </a:rPr>
              <a:t> level</a:t>
            </a:r>
            <a:r>
              <a:rPr lang="en-IN" dirty="0" smtClean="0"/>
              <a:t>, chains do not normally </a:t>
            </a:r>
            <a:r>
              <a:rPr lang="en-IN" dirty="0" smtClean="0">
                <a:hlinkClick r:id="rId3"/>
              </a:rPr>
              <a:t>encompass</a:t>
            </a:r>
            <a:r>
              <a:rPr lang="en-IN" dirty="0" smtClean="0"/>
              <a:t> more than four or five </a:t>
            </a:r>
            <a:r>
              <a:rPr lang="en-IN" dirty="0" err="1" smtClean="0"/>
              <a:t>trophic</a:t>
            </a:r>
            <a:r>
              <a:rPr lang="en-IN" dirty="0" smtClean="0"/>
              <a:t> </a:t>
            </a:r>
            <a:r>
              <a:rPr lang="en-IN" dirty="0" smtClean="0"/>
              <a:t>levels. </a:t>
            </a:r>
            <a:endParaRPr lang="en-IN" dirty="0" smtClean="0"/>
          </a:p>
          <a:p>
            <a:r>
              <a:rPr lang="en-IN" dirty="0" smtClean="0">
                <a:hlinkClick r:id="rId4"/>
              </a:rPr>
              <a:t>People</a:t>
            </a:r>
            <a:r>
              <a:rPr lang="en-IN" dirty="0" smtClean="0"/>
              <a:t> can increase the total food supply by cutting out one step in the food chain: instead of consuming animals that eat cereal grains, the people themselves consume the grains. </a:t>
            </a:r>
            <a:endParaRPr lang="en-IN" dirty="0" smtClean="0"/>
          </a:p>
          <a:p>
            <a:r>
              <a:rPr lang="en-IN" dirty="0" smtClean="0"/>
              <a:t>Because </a:t>
            </a:r>
            <a:r>
              <a:rPr lang="en-IN" dirty="0" smtClean="0"/>
              <a:t>the food chain is made shorter, the total amount of energy available to the final consumers is increased.</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britannica.com/35/153035-050-7E98F055/food-chain-producers-consumers-decomposers.jpg"/>
          <p:cNvPicPr>
            <a:picLocks noChangeAspect="1" noChangeArrowheads="1"/>
          </p:cNvPicPr>
          <p:nvPr/>
        </p:nvPicPr>
        <p:blipFill>
          <a:blip r:embed="rId2"/>
          <a:srcRect l="1097" b="3457"/>
          <a:stretch>
            <a:fillRect/>
          </a:stretch>
        </p:blipFill>
        <p:spPr bwMode="auto">
          <a:xfrm>
            <a:off x="0" y="483326"/>
            <a:ext cx="12192000" cy="621792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TotalTime>1159</TotalTime>
  <Words>609</Words>
  <Application>Microsoft Office PowerPoint</Application>
  <PresentationFormat>Custom</PresentationFormat>
  <Paragraphs>52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Vapor Trail</vt:lpstr>
      <vt:lpstr>Slide 1</vt:lpstr>
      <vt:lpstr>Energy flow through living systems</vt:lpstr>
      <vt:lpstr>Slide 3</vt:lpstr>
      <vt:lpstr>Energy pyramid</vt:lpstr>
      <vt:lpstr>Slide 5</vt:lpstr>
      <vt:lpstr>Ten percent rule</vt:lpstr>
      <vt:lpstr>FOOD CHAIN </vt:lpstr>
      <vt:lpstr>Slide 8</vt:lpstr>
      <vt:lpstr>Slide 9</vt:lpstr>
      <vt:lpstr>FOOD WEB </vt:lpstr>
      <vt:lpstr>Slide 11</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Schnabel</dc:creator>
  <cp:lastModifiedBy>Sonali</cp:lastModifiedBy>
  <cp:revision>34</cp:revision>
  <dcterms:created xsi:type="dcterms:W3CDTF">2013-07-15T20:26:09Z</dcterms:created>
  <dcterms:modified xsi:type="dcterms:W3CDTF">2021-11-12T18:33:36Z</dcterms:modified>
</cp:coreProperties>
</file>