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  <p:sldMasterId id="2147483653" r:id="rId2"/>
    <p:sldMasterId id="2147483654" r:id="rId3"/>
    <p:sldMasterId id="2147484079" r:id="rId4"/>
  </p:sldMasterIdLst>
  <p:notesMasterIdLst>
    <p:notesMasterId r:id="rId49"/>
  </p:notesMasterIdLst>
  <p:handoutMasterIdLst>
    <p:handoutMasterId r:id="rId50"/>
  </p:handoutMasterIdLst>
  <p:sldIdLst>
    <p:sldId id="285" r:id="rId5"/>
    <p:sldId id="337" r:id="rId6"/>
    <p:sldId id="335" r:id="rId7"/>
    <p:sldId id="340" r:id="rId8"/>
    <p:sldId id="338" r:id="rId9"/>
    <p:sldId id="339" r:id="rId10"/>
    <p:sldId id="341" r:id="rId11"/>
    <p:sldId id="323" r:id="rId12"/>
    <p:sldId id="342" r:id="rId13"/>
    <p:sldId id="343" r:id="rId14"/>
    <p:sldId id="344" r:id="rId15"/>
    <p:sldId id="345" r:id="rId16"/>
    <p:sldId id="346" r:id="rId17"/>
    <p:sldId id="347" r:id="rId18"/>
    <p:sldId id="352" r:id="rId19"/>
    <p:sldId id="353" r:id="rId20"/>
    <p:sldId id="354" r:id="rId21"/>
    <p:sldId id="355" r:id="rId22"/>
    <p:sldId id="350" r:id="rId23"/>
    <p:sldId id="348" r:id="rId24"/>
    <p:sldId id="356" r:id="rId25"/>
    <p:sldId id="357" r:id="rId26"/>
    <p:sldId id="358" r:id="rId27"/>
    <p:sldId id="359" r:id="rId28"/>
    <p:sldId id="360" r:id="rId29"/>
    <p:sldId id="361" r:id="rId30"/>
    <p:sldId id="362" r:id="rId31"/>
    <p:sldId id="364" r:id="rId32"/>
    <p:sldId id="286" r:id="rId33"/>
    <p:sldId id="287" r:id="rId34"/>
    <p:sldId id="288" r:id="rId35"/>
    <p:sldId id="289" r:id="rId36"/>
    <p:sldId id="290" r:id="rId37"/>
    <p:sldId id="302" r:id="rId38"/>
    <p:sldId id="291" r:id="rId39"/>
    <p:sldId id="325" r:id="rId40"/>
    <p:sldId id="371" r:id="rId41"/>
    <p:sldId id="327" r:id="rId42"/>
    <p:sldId id="328" r:id="rId43"/>
    <p:sldId id="366" r:id="rId44"/>
    <p:sldId id="367" r:id="rId45"/>
    <p:sldId id="368" r:id="rId46"/>
    <p:sldId id="369" r:id="rId47"/>
    <p:sldId id="321" r:id="rId4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4400"/>
    <a:srgbClr val="CCFFFF"/>
    <a:srgbClr val="C0C0C0"/>
    <a:srgbClr val="996600"/>
    <a:srgbClr val="FF9900"/>
    <a:srgbClr val="663300"/>
    <a:srgbClr val="A451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94660" autoAdjust="0"/>
  </p:normalViewPr>
  <p:slideViewPr>
    <p:cSldViewPr>
      <p:cViewPr varScale="1">
        <p:scale>
          <a:sx n="73" d="100"/>
          <a:sy n="73" d="100"/>
        </p:scale>
        <p:origin x="12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1426" y="-6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BABA62-47AE-4155-BEBA-C6C03761E50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80DA3DC2-1A5A-49D6-8E4B-521B1B9EC07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Nonlinear Equation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Solvers</a:t>
          </a:r>
          <a:endParaRPr kumimoji="0" lang="en-US" alt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</dgm:t>
    </dgm:pt>
    <dgm:pt modelId="{8EB0A604-39D1-4A3C-8506-08C420CF536E}" type="parTrans" cxnId="{A5E51E0E-43F9-480D-A70E-FB8D174223F4}">
      <dgm:prSet/>
      <dgm:spPr/>
    </dgm:pt>
    <dgm:pt modelId="{8C30438A-AF49-44EF-9B77-B57A1CEDD118}" type="sibTrans" cxnId="{A5E51E0E-43F9-480D-A70E-FB8D174223F4}">
      <dgm:prSet/>
      <dgm:spPr/>
    </dgm:pt>
    <dgm:pt modelId="{76367099-4481-4AAF-911C-1A590A2F18F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Bracketing</a:t>
          </a:r>
          <a:endParaRPr kumimoji="0" lang="en-US" altLang="en-US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</dgm:t>
    </dgm:pt>
    <dgm:pt modelId="{D9653129-EC27-417E-8A5E-DB423A6F1F45}" type="parTrans" cxnId="{551C3308-99C8-4E41-8116-8C660C12103E}">
      <dgm:prSet/>
      <dgm:spPr/>
    </dgm:pt>
    <dgm:pt modelId="{04190769-BE42-4746-8343-5800E6139BD1}" type="sibTrans" cxnId="{551C3308-99C8-4E41-8116-8C660C12103E}">
      <dgm:prSet/>
      <dgm:spPr/>
    </dgm:pt>
    <dgm:pt modelId="{BCB2B146-F0F0-418E-B111-24F1D523933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Bisection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False Position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(Regula-Falsi</a:t>
          </a: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)</a:t>
          </a:r>
          <a:endParaRPr kumimoji="0" lang="en-US" alt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gm:t>
    </dgm:pt>
    <dgm:pt modelId="{790FC4F0-28C9-4705-A46B-F45BDEDD6394}" type="parTrans" cxnId="{2260DD95-65BE-4410-8C75-B165E49C1775}">
      <dgm:prSet/>
      <dgm:spPr/>
    </dgm:pt>
    <dgm:pt modelId="{2909561F-627D-44F3-A79C-85E2FCC0C578}" type="sibTrans" cxnId="{2260DD95-65BE-4410-8C75-B165E49C1775}">
      <dgm:prSet/>
      <dgm:spPr/>
    </dgm:pt>
    <dgm:pt modelId="{2EF70D65-E7BF-4DE5-B511-9F6D7F2E4DC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Graphical</a:t>
          </a:r>
          <a:endParaRPr kumimoji="0" lang="en-US" alt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</dgm:t>
    </dgm:pt>
    <dgm:pt modelId="{D03ECAF4-D415-48D5-961C-D4387412ED46}" type="parTrans" cxnId="{9C17C8C3-90AC-47DE-82C4-A7436BB87401}">
      <dgm:prSet/>
      <dgm:spPr/>
    </dgm:pt>
    <dgm:pt modelId="{E48E90D9-D8C4-463C-9994-6047D1A8FD43}" type="sibTrans" cxnId="{9C17C8C3-90AC-47DE-82C4-A7436BB87401}">
      <dgm:prSet/>
      <dgm:spPr/>
    </dgm:pt>
    <dgm:pt modelId="{7D7A362D-3B67-41A7-A11B-154207EA2A8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Open Methods</a:t>
          </a:r>
          <a:endParaRPr kumimoji="0" lang="en-US" alt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</dgm:t>
    </dgm:pt>
    <dgm:pt modelId="{7AF808DD-D3D7-48D9-8636-A67724385680}" type="parTrans" cxnId="{A5D511FB-610F-4C3D-8392-EC7D9B7B7439}">
      <dgm:prSet/>
      <dgm:spPr/>
    </dgm:pt>
    <dgm:pt modelId="{5B8B508E-23E2-4E40-9844-2AD7961D3CE7}" type="sibTrans" cxnId="{A5D511FB-610F-4C3D-8392-EC7D9B7B7439}">
      <dgm:prSet/>
      <dgm:spPr/>
    </dgm:pt>
    <dgm:pt modelId="{11701289-39B0-43D5-B4E0-914EE2DEE19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Newton Raphson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Secant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</dgm:t>
    </dgm:pt>
    <dgm:pt modelId="{41D3344A-AB32-4474-AE50-B42B216B00EC}" type="parTrans" cxnId="{11C7DB15-38A2-46ED-B96F-D3B205ADC6A1}">
      <dgm:prSet/>
      <dgm:spPr/>
    </dgm:pt>
    <dgm:pt modelId="{3B2CC34D-6E7A-4487-B35E-8BCEE5B4BC65}" type="sibTrans" cxnId="{11C7DB15-38A2-46ED-B96F-D3B205ADC6A1}">
      <dgm:prSet/>
      <dgm:spPr/>
    </dgm:pt>
    <dgm:pt modelId="{B3E4A8C8-B92E-4416-95F9-088068E24E22}" type="pres">
      <dgm:prSet presAssocID="{48BABA62-47AE-4155-BEBA-C6C03761E50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9342C0D-2863-4C93-A433-D5E82085D456}" type="pres">
      <dgm:prSet presAssocID="{80DA3DC2-1A5A-49D6-8E4B-521B1B9EC078}" presName="hierRoot1" presStyleCnt="0">
        <dgm:presLayoutVars>
          <dgm:hierBranch/>
        </dgm:presLayoutVars>
      </dgm:prSet>
      <dgm:spPr/>
    </dgm:pt>
    <dgm:pt modelId="{7DE9C6B7-A5EB-4385-A703-A03A0E9E5B33}" type="pres">
      <dgm:prSet presAssocID="{80DA3DC2-1A5A-49D6-8E4B-521B1B9EC078}" presName="rootComposite1" presStyleCnt="0"/>
      <dgm:spPr/>
    </dgm:pt>
    <dgm:pt modelId="{B07358B1-6A07-4E3D-87AB-2004666D77CF}" type="pres">
      <dgm:prSet presAssocID="{80DA3DC2-1A5A-49D6-8E4B-521B1B9EC078}" presName="rootText1" presStyleLbl="node0" presStyleIdx="0" presStyleCnt="1">
        <dgm:presLayoutVars>
          <dgm:chPref val="3"/>
        </dgm:presLayoutVars>
      </dgm:prSet>
      <dgm:spPr/>
    </dgm:pt>
    <dgm:pt modelId="{209E1601-18B3-451E-BE0A-C5C0E45237E6}" type="pres">
      <dgm:prSet presAssocID="{80DA3DC2-1A5A-49D6-8E4B-521B1B9EC078}" presName="rootConnector1" presStyleLbl="node1" presStyleIdx="0" presStyleCnt="0"/>
      <dgm:spPr/>
    </dgm:pt>
    <dgm:pt modelId="{4AB2F307-07A4-448C-8844-877294E91453}" type="pres">
      <dgm:prSet presAssocID="{80DA3DC2-1A5A-49D6-8E4B-521B1B9EC078}" presName="hierChild2" presStyleCnt="0"/>
      <dgm:spPr/>
    </dgm:pt>
    <dgm:pt modelId="{AAFB3936-8F05-48BB-939D-DC7EE109BEED}" type="pres">
      <dgm:prSet presAssocID="{D9653129-EC27-417E-8A5E-DB423A6F1F45}" presName="Name35" presStyleLbl="parChTrans1D2" presStyleIdx="0" presStyleCnt="3"/>
      <dgm:spPr/>
    </dgm:pt>
    <dgm:pt modelId="{A732C819-2BB5-4E26-BEDB-3A8E065E53BB}" type="pres">
      <dgm:prSet presAssocID="{76367099-4481-4AAF-911C-1A590A2F18F9}" presName="hierRoot2" presStyleCnt="0">
        <dgm:presLayoutVars>
          <dgm:hierBranch/>
        </dgm:presLayoutVars>
      </dgm:prSet>
      <dgm:spPr/>
    </dgm:pt>
    <dgm:pt modelId="{C7D9F989-3C57-4BA1-8D95-C786BC22B020}" type="pres">
      <dgm:prSet presAssocID="{76367099-4481-4AAF-911C-1A590A2F18F9}" presName="rootComposite" presStyleCnt="0"/>
      <dgm:spPr/>
    </dgm:pt>
    <dgm:pt modelId="{0BA5E999-1995-449C-A605-38865503141E}" type="pres">
      <dgm:prSet presAssocID="{76367099-4481-4AAF-911C-1A590A2F18F9}" presName="rootText" presStyleLbl="node2" presStyleIdx="0" presStyleCnt="3">
        <dgm:presLayoutVars>
          <dgm:chPref val="3"/>
        </dgm:presLayoutVars>
      </dgm:prSet>
      <dgm:spPr/>
    </dgm:pt>
    <dgm:pt modelId="{2BD9E930-83F9-4175-BC8E-19A8FC8B86F6}" type="pres">
      <dgm:prSet presAssocID="{76367099-4481-4AAF-911C-1A590A2F18F9}" presName="rootConnector" presStyleLbl="node2" presStyleIdx="0" presStyleCnt="3"/>
      <dgm:spPr/>
    </dgm:pt>
    <dgm:pt modelId="{5EEE514F-ECD1-4B7F-B4AD-5008F4959D41}" type="pres">
      <dgm:prSet presAssocID="{76367099-4481-4AAF-911C-1A590A2F18F9}" presName="hierChild4" presStyleCnt="0"/>
      <dgm:spPr/>
    </dgm:pt>
    <dgm:pt modelId="{52589234-1ABC-437C-9F00-36F8084D2DD1}" type="pres">
      <dgm:prSet presAssocID="{790FC4F0-28C9-4705-A46B-F45BDEDD6394}" presName="Name35" presStyleLbl="parChTrans1D3" presStyleIdx="0" presStyleCnt="2"/>
      <dgm:spPr/>
    </dgm:pt>
    <dgm:pt modelId="{5246AAEF-0DA9-4B20-935D-1E35C804F30A}" type="pres">
      <dgm:prSet presAssocID="{BCB2B146-F0F0-418E-B111-24F1D5239339}" presName="hierRoot2" presStyleCnt="0">
        <dgm:presLayoutVars>
          <dgm:hierBranch val="r"/>
        </dgm:presLayoutVars>
      </dgm:prSet>
      <dgm:spPr/>
    </dgm:pt>
    <dgm:pt modelId="{98203D53-CC2D-4E17-914C-EEAE647CE36A}" type="pres">
      <dgm:prSet presAssocID="{BCB2B146-F0F0-418E-B111-24F1D5239339}" presName="rootComposite" presStyleCnt="0"/>
      <dgm:spPr/>
    </dgm:pt>
    <dgm:pt modelId="{297B3712-C517-4E9C-8916-05634623E30B}" type="pres">
      <dgm:prSet presAssocID="{BCB2B146-F0F0-418E-B111-24F1D5239339}" presName="rootText" presStyleLbl="node3" presStyleIdx="0" presStyleCnt="2">
        <dgm:presLayoutVars>
          <dgm:chPref val="3"/>
        </dgm:presLayoutVars>
      </dgm:prSet>
      <dgm:spPr/>
    </dgm:pt>
    <dgm:pt modelId="{54B5ECBB-A340-4694-9D4F-220CDB81662D}" type="pres">
      <dgm:prSet presAssocID="{BCB2B146-F0F0-418E-B111-24F1D5239339}" presName="rootConnector" presStyleLbl="node3" presStyleIdx="0" presStyleCnt="2"/>
      <dgm:spPr/>
    </dgm:pt>
    <dgm:pt modelId="{70932F55-2A39-4502-BEAE-7736AD1C029C}" type="pres">
      <dgm:prSet presAssocID="{BCB2B146-F0F0-418E-B111-24F1D5239339}" presName="hierChild4" presStyleCnt="0"/>
      <dgm:spPr/>
    </dgm:pt>
    <dgm:pt modelId="{77DEFA17-CB86-4DFA-9835-64ADFECB266C}" type="pres">
      <dgm:prSet presAssocID="{BCB2B146-F0F0-418E-B111-24F1D5239339}" presName="hierChild5" presStyleCnt="0"/>
      <dgm:spPr/>
    </dgm:pt>
    <dgm:pt modelId="{23391EB8-0D2E-4FD5-AB45-4314AC62B009}" type="pres">
      <dgm:prSet presAssocID="{76367099-4481-4AAF-911C-1A590A2F18F9}" presName="hierChild5" presStyleCnt="0"/>
      <dgm:spPr/>
    </dgm:pt>
    <dgm:pt modelId="{E7D49235-C505-451C-A96C-C9FC28ECA642}" type="pres">
      <dgm:prSet presAssocID="{D03ECAF4-D415-48D5-961C-D4387412ED46}" presName="Name35" presStyleLbl="parChTrans1D2" presStyleIdx="1" presStyleCnt="3"/>
      <dgm:spPr/>
    </dgm:pt>
    <dgm:pt modelId="{125DE645-30FC-4B7E-B9E2-803BD4167A49}" type="pres">
      <dgm:prSet presAssocID="{2EF70D65-E7BF-4DE5-B511-9F6D7F2E4DCE}" presName="hierRoot2" presStyleCnt="0">
        <dgm:presLayoutVars>
          <dgm:hierBranch/>
        </dgm:presLayoutVars>
      </dgm:prSet>
      <dgm:spPr/>
    </dgm:pt>
    <dgm:pt modelId="{DB63B3E0-3105-45AF-8130-4295B2B6CE67}" type="pres">
      <dgm:prSet presAssocID="{2EF70D65-E7BF-4DE5-B511-9F6D7F2E4DCE}" presName="rootComposite" presStyleCnt="0"/>
      <dgm:spPr/>
    </dgm:pt>
    <dgm:pt modelId="{C237ECA6-A32D-4CC3-9CED-B15BE6C6CC34}" type="pres">
      <dgm:prSet presAssocID="{2EF70D65-E7BF-4DE5-B511-9F6D7F2E4DCE}" presName="rootText" presStyleLbl="node2" presStyleIdx="1" presStyleCnt="3">
        <dgm:presLayoutVars>
          <dgm:chPref val="3"/>
        </dgm:presLayoutVars>
      </dgm:prSet>
      <dgm:spPr/>
    </dgm:pt>
    <dgm:pt modelId="{E3ED1B9F-6402-4E85-9593-81E000480484}" type="pres">
      <dgm:prSet presAssocID="{2EF70D65-E7BF-4DE5-B511-9F6D7F2E4DCE}" presName="rootConnector" presStyleLbl="node2" presStyleIdx="1" presStyleCnt="3"/>
      <dgm:spPr/>
    </dgm:pt>
    <dgm:pt modelId="{DFBEAF4F-520B-4DA1-BBC6-7217535D20B5}" type="pres">
      <dgm:prSet presAssocID="{2EF70D65-E7BF-4DE5-B511-9F6D7F2E4DCE}" presName="hierChild4" presStyleCnt="0"/>
      <dgm:spPr/>
    </dgm:pt>
    <dgm:pt modelId="{A1C1944E-CA71-4422-B790-B9D65F1B5B3E}" type="pres">
      <dgm:prSet presAssocID="{2EF70D65-E7BF-4DE5-B511-9F6D7F2E4DCE}" presName="hierChild5" presStyleCnt="0"/>
      <dgm:spPr/>
    </dgm:pt>
    <dgm:pt modelId="{8F13357A-6D22-4147-8755-C84C39CB97E2}" type="pres">
      <dgm:prSet presAssocID="{7AF808DD-D3D7-48D9-8636-A67724385680}" presName="Name35" presStyleLbl="parChTrans1D2" presStyleIdx="2" presStyleCnt="3"/>
      <dgm:spPr/>
    </dgm:pt>
    <dgm:pt modelId="{9C31D35E-ADAF-4B5B-AE15-E162404F15BA}" type="pres">
      <dgm:prSet presAssocID="{7D7A362D-3B67-41A7-A11B-154207EA2A8A}" presName="hierRoot2" presStyleCnt="0">
        <dgm:presLayoutVars>
          <dgm:hierBranch/>
        </dgm:presLayoutVars>
      </dgm:prSet>
      <dgm:spPr/>
    </dgm:pt>
    <dgm:pt modelId="{BCDE3C7F-2419-47C8-AB01-1F08355A84F2}" type="pres">
      <dgm:prSet presAssocID="{7D7A362D-3B67-41A7-A11B-154207EA2A8A}" presName="rootComposite" presStyleCnt="0"/>
      <dgm:spPr/>
    </dgm:pt>
    <dgm:pt modelId="{D4ACDE34-C649-4FA7-865F-71BACD95B3F5}" type="pres">
      <dgm:prSet presAssocID="{7D7A362D-3B67-41A7-A11B-154207EA2A8A}" presName="rootText" presStyleLbl="node2" presStyleIdx="2" presStyleCnt="3">
        <dgm:presLayoutVars>
          <dgm:chPref val="3"/>
        </dgm:presLayoutVars>
      </dgm:prSet>
      <dgm:spPr/>
    </dgm:pt>
    <dgm:pt modelId="{1712A6C2-EDEE-4EB0-8653-056027802B28}" type="pres">
      <dgm:prSet presAssocID="{7D7A362D-3B67-41A7-A11B-154207EA2A8A}" presName="rootConnector" presStyleLbl="node2" presStyleIdx="2" presStyleCnt="3"/>
      <dgm:spPr/>
    </dgm:pt>
    <dgm:pt modelId="{CED48CBC-C19E-40B6-BD28-B273D6C2458B}" type="pres">
      <dgm:prSet presAssocID="{7D7A362D-3B67-41A7-A11B-154207EA2A8A}" presName="hierChild4" presStyleCnt="0"/>
      <dgm:spPr/>
    </dgm:pt>
    <dgm:pt modelId="{B8958D3E-3391-4D70-8C6F-6F88019119AB}" type="pres">
      <dgm:prSet presAssocID="{41D3344A-AB32-4474-AE50-B42B216B00EC}" presName="Name35" presStyleLbl="parChTrans1D3" presStyleIdx="1" presStyleCnt="2"/>
      <dgm:spPr/>
    </dgm:pt>
    <dgm:pt modelId="{0B700937-B446-4F49-9761-BDAF7B2A4B05}" type="pres">
      <dgm:prSet presAssocID="{11701289-39B0-43D5-B4E0-914EE2DEE193}" presName="hierRoot2" presStyleCnt="0">
        <dgm:presLayoutVars>
          <dgm:hierBranch val="r"/>
        </dgm:presLayoutVars>
      </dgm:prSet>
      <dgm:spPr/>
    </dgm:pt>
    <dgm:pt modelId="{C327CD82-DCB7-431B-8BCF-1F300A37B65A}" type="pres">
      <dgm:prSet presAssocID="{11701289-39B0-43D5-B4E0-914EE2DEE193}" presName="rootComposite" presStyleCnt="0"/>
      <dgm:spPr/>
    </dgm:pt>
    <dgm:pt modelId="{955ED5BF-257E-4A62-A156-B33710733D52}" type="pres">
      <dgm:prSet presAssocID="{11701289-39B0-43D5-B4E0-914EE2DEE193}" presName="rootText" presStyleLbl="node3" presStyleIdx="1" presStyleCnt="2">
        <dgm:presLayoutVars>
          <dgm:chPref val="3"/>
        </dgm:presLayoutVars>
      </dgm:prSet>
      <dgm:spPr/>
    </dgm:pt>
    <dgm:pt modelId="{DF3DB31C-4632-4502-B7D3-17E9A20166B8}" type="pres">
      <dgm:prSet presAssocID="{11701289-39B0-43D5-B4E0-914EE2DEE193}" presName="rootConnector" presStyleLbl="node3" presStyleIdx="1" presStyleCnt="2"/>
      <dgm:spPr/>
    </dgm:pt>
    <dgm:pt modelId="{AD7ACBA9-213F-43E4-BFEE-D1BFA36DC6FF}" type="pres">
      <dgm:prSet presAssocID="{11701289-39B0-43D5-B4E0-914EE2DEE193}" presName="hierChild4" presStyleCnt="0"/>
      <dgm:spPr/>
    </dgm:pt>
    <dgm:pt modelId="{E731E107-70CE-4902-9F06-D9D9E758E39C}" type="pres">
      <dgm:prSet presAssocID="{11701289-39B0-43D5-B4E0-914EE2DEE193}" presName="hierChild5" presStyleCnt="0"/>
      <dgm:spPr/>
    </dgm:pt>
    <dgm:pt modelId="{91BDD832-D7A4-4B43-AB8E-0DCDB83D0E9D}" type="pres">
      <dgm:prSet presAssocID="{7D7A362D-3B67-41A7-A11B-154207EA2A8A}" presName="hierChild5" presStyleCnt="0"/>
      <dgm:spPr/>
    </dgm:pt>
    <dgm:pt modelId="{0B5C9BE1-8363-490F-9BB1-E2DEC81B9946}" type="pres">
      <dgm:prSet presAssocID="{80DA3DC2-1A5A-49D6-8E4B-521B1B9EC078}" presName="hierChild3" presStyleCnt="0"/>
      <dgm:spPr/>
    </dgm:pt>
  </dgm:ptLst>
  <dgm:cxnLst>
    <dgm:cxn modelId="{4DCFA83B-8C76-4584-81E0-27DDF57BEB94}" type="presOf" srcId="{48BABA62-47AE-4155-BEBA-C6C03761E509}" destId="{B3E4A8C8-B92E-4416-95F9-088068E24E22}" srcOrd="0" destOrd="0" presId="urn:microsoft.com/office/officeart/2005/8/layout/orgChart1"/>
    <dgm:cxn modelId="{89E93005-09FF-4CC0-A546-6D27D6E71D80}" type="presOf" srcId="{7D7A362D-3B67-41A7-A11B-154207EA2A8A}" destId="{1712A6C2-EDEE-4EB0-8653-056027802B28}" srcOrd="1" destOrd="0" presId="urn:microsoft.com/office/officeart/2005/8/layout/orgChart1"/>
    <dgm:cxn modelId="{E653EB73-BD93-4747-BFE6-CEA0229B5CF2}" type="presOf" srcId="{BCB2B146-F0F0-418E-B111-24F1D5239339}" destId="{297B3712-C517-4E9C-8916-05634623E30B}" srcOrd="0" destOrd="0" presId="urn:microsoft.com/office/officeart/2005/8/layout/orgChart1"/>
    <dgm:cxn modelId="{11C7DB15-38A2-46ED-B96F-D3B205ADC6A1}" srcId="{7D7A362D-3B67-41A7-A11B-154207EA2A8A}" destId="{11701289-39B0-43D5-B4E0-914EE2DEE193}" srcOrd="0" destOrd="0" parTransId="{41D3344A-AB32-4474-AE50-B42B216B00EC}" sibTransId="{3B2CC34D-6E7A-4487-B35E-8BCEE5B4BC65}"/>
    <dgm:cxn modelId="{33F6F344-9B16-4639-BDB7-6C9B3D90399A}" type="presOf" srcId="{BCB2B146-F0F0-418E-B111-24F1D5239339}" destId="{54B5ECBB-A340-4694-9D4F-220CDB81662D}" srcOrd="1" destOrd="0" presId="urn:microsoft.com/office/officeart/2005/8/layout/orgChart1"/>
    <dgm:cxn modelId="{AED6E798-A4A2-4C49-9DD9-CE5E364FB6E4}" type="presOf" srcId="{2EF70D65-E7BF-4DE5-B511-9F6D7F2E4DCE}" destId="{E3ED1B9F-6402-4E85-9593-81E000480484}" srcOrd="1" destOrd="0" presId="urn:microsoft.com/office/officeart/2005/8/layout/orgChart1"/>
    <dgm:cxn modelId="{9C17C8C3-90AC-47DE-82C4-A7436BB87401}" srcId="{80DA3DC2-1A5A-49D6-8E4B-521B1B9EC078}" destId="{2EF70D65-E7BF-4DE5-B511-9F6D7F2E4DCE}" srcOrd="1" destOrd="0" parTransId="{D03ECAF4-D415-48D5-961C-D4387412ED46}" sibTransId="{E48E90D9-D8C4-463C-9994-6047D1A8FD43}"/>
    <dgm:cxn modelId="{551C3308-99C8-4E41-8116-8C660C12103E}" srcId="{80DA3DC2-1A5A-49D6-8E4B-521B1B9EC078}" destId="{76367099-4481-4AAF-911C-1A590A2F18F9}" srcOrd="0" destOrd="0" parTransId="{D9653129-EC27-417E-8A5E-DB423A6F1F45}" sibTransId="{04190769-BE42-4746-8343-5800E6139BD1}"/>
    <dgm:cxn modelId="{B5408D2D-49E6-4A51-BEEF-862CC30B9621}" type="presOf" srcId="{76367099-4481-4AAF-911C-1A590A2F18F9}" destId="{2BD9E930-83F9-4175-BC8E-19A8FC8B86F6}" srcOrd="1" destOrd="0" presId="urn:microsoft.com/office/officeart/2005/8/layout/orgChart1"/>
    <dgm:cxn modelId="{B63BCEEE-DEBC-4BCF-81EB-F4D17B12B448}" type="presOf" srcId="{7AF808DD-D3D7-48D9-8636-A67724385680}" destId="{8F13357A-6D22-4147-8755-C84C39CB97E2}" srcOrd="0" destOrd="0" presId="urn:microsoft.com/office/officeart/2005/8/layout/orgChart1"/>
    <dgm:cxn modelId="{2260DD95-65BE-4410-8C75-B165E49C1775}" srcId="{76367099-4481-4AAF-911C-1A590A2F18F9}" destId="{BCB2B146-F0F0-418E-B111-24F1D5239339}" srcOrd="0" destOrd="0" parTransId="{790FC4F0-28C9-4705-A46B-F45BDEDD6394}" sibTransId="{2909561F-627D-44F3-A79C-85E2FCC0C578}"/>
    <dgm:cxn modelId="{8FD71B5A-9B82-4E89-90A1-FCB56938F6AC}" type="presOf" srcId="{11701289-39B0-43D5-B4E0-914EE2DEE193}" destId="{DF3DB31C-4632-4502-B7D3-17E9A20166B8}" srcOrd="1" destOrd="0" presId="urn:microsoft.com/office/officeart/2005/8/layout/orgChart1"/>
    <dgm:cxn modelId="{A5929842-01AD-44FC-A2EB-A171E53DF40E}" type="presOf" srcId="{76367099-4481-4AAF-911C-1A590A2F18F9}" destId="{0BA5E999-1995-449C-A605-38865503141E}" srcOrd="0" destOrd="0" presId="urn:microsoft.com/office/officeart/2005/8/layout/orgChart1"/>
    <dgm:cxn modelId="{EC4BA902-EC17-4EEC-8436-1822B3E5824F}" type="presOf" srcId="{11701289-39B0-43D5-B4E0-914EE2DEE193}" destId="{955ED5BF-257E-4A62-A156-B33710733D52}" srcOrd="0" destOrd="0" presId="urn:microsoft.com/office/officeart/2005/8/layout/orgChart1"/>
    <dgm:cxn modelId="{B7F740C6-9542-446A-A6E6-71189E4D7FAC}" type="presOf" srcId="{D03ECAF4-D415-48D5-961C-D4387412ED46}" destId="{E7D49235-C505-451C-A96C-C9FC28ECA642}" srcOrd="0" destOrd="0" presId="urn:microsoft.com/office/officeart/2005/8/layout/orgChart1"/>
    <dgm:cxn modelId="{A5E51E0E-43F9-480D-A70E-FB8D174223F4}" srcId="{48BABA62-47AE-4155-BEBA-C6C03761E509}" destId="{80DA3DC2-1A5A-49D6-8E4B-521B1B9EC078}" srcOrd="0" destOrd="0" parTransId="{8EB0A604-39D1-4A3C-8506-08C420CF536E}" sibTransId="{8C30438A-AF49-44EF-9B77-B57A1CEDD118}"/>
    <dgm:cxn modelId="{C384EDB9-6F6F-442E-B5E0-0356E7104C81}" type="presOf" srcId="{2EF70D65-E7BF-4DE5-B511-9F6D7F2E4DCE}" destId="{C237ECA6-A32D-4CC3-9CED-B15BE6C6CC34}" srcOrd="0" destOrd="0" presId="urn:microsoft.com/office/officeart/2005/8/layout/orgChart1"/>
    <dgm:cxn modelId="{A76E7C83-B34D-4A6D-AE86-0A3B8068F95D}" type="presOf" srcId="{41D3344A-AB32-4474-AE50-B42B216B00EC}" destId="{B8958D3E-3391-4D70-8C6F-6F88019119AB}" srcOrd="0" destOrd="0" presId="urn:microsoft.com/office/officeart/2005/8/layout/orgChart1"/>
    <dgm:cxn modelId="{D55E955C-AE12-467F-B1E9-02CCBA7E056C}" type="presOf" srcId="{80DA3DC2-1A5A-49D6-8E4B-521B1B9EC078}" destId="{209E1601-18B3-451E-BE0A-C5C0E45237E6}" srcOrd="1" destOrd="0" presId="urn:microsoft.com/office/officeart/2005/8/layout/orgChart1"/>
    <dgm:cxn modelId="{18255D6F-19F6-43D9-8F87-42841B0AF751}" type="presOf" srcId="{80DA3DC2-1A5A-49D6-8E4B-521B1B9EC078}" destId="{B07358B1-6A07-4E3D-87AB-2004666D77CF}" srcOrd="0" destOrd="0" presId="urn:microsoft.com/office/officeart/2005/8/layout/orgChart1"/>
    <dgm:cxn modelId="{72E3F8F2-072C-4994-B0DA-BAFDBEE3AA5B}" type="presOf" srcId="{7D7A362D-3B67-41A7-A11B-154207EA2A8A}" destId="{D4ACDE34-C649-4FA7-865F-71BACD95B3F5}" srcOrd="0" destOrd="0" presId="urn:microsoft.com/office/officeart/2005/8/layout/orgChart1"/>
    <dgm:cxn modelId="{82E56FB9-EDB9-4568-8E99-CCB1DD202275}" type="presOf" srcId="{790FC4F0-28C9-4705-A46B-F45BDEDD6394}" destId="{52589234-1ABC-437C-9F00-36F8084D2DD1}" srcOrd="0" destOrd="0" presId="urn:microsoft.com/office/officeart/2005/8/layout/orgChart1"/>
    <dgm:cxn modelId="{A5D511FB-610F-4C3D-8392-EC7D9B7B7439}" srcId="{80DA3DC2-1A5A-49D6-8E4B-521B1B9EC078}" destId="{7D7A362D-3B67-41A7-A11B-154207EA2A8A}" srcOrd="2" destOrd="0" parTransId="{7AF808DD-D3D7-48D9-8636-A67724385680}" sibTransId="{5B8B508E-23E2-4E40-9844-2AD7961D3CE7}"/>
    <dgm:cxn modelId="{3307B75C-FFAF-42F3-81F9-57E6D01825A5}" type="presOf" srcId="{D9653129-EC27-417E-8A5E-DB423A6F1F45}" destId="{AAFB3936-8F05-48BB-939D-DC7EE109BEED}" srcOrd="0" destOrd="0" presId="urn:microsoft.com/office/officeart/2005/8/layout/orgChart1"/>
    <dgm:cxn modelId="{8BCDF30D-28FB-4784-8678-C9B82F146727}" type="presParOf" srcId="{B3E4A8C8-B92E-4416-95F9-088068E24E22}" destId="{19342C0D-2863-4C93-A433-D5E82085D456}" srcOrd="0" destOrd="0" presId="urn:microsoft.com/office/officeart/2005/8/layout/orgChart1"/>
    <dgm:cxn modelId="{6B79E738-E0CD-4619-AE0B-5CE048904B60}" type="presParOf" srcId="{19342C0D-2863-4C93-A433-D5E82085D456}" destId="{7DE9C6B7-A5EB-4385-A703-A03A0E9E5B33}" srcOrd="0" destOrd="0" presId="urn:microsoft.com/office/officeart/2005/8/layout/orgChart1"/>
    <dgm:cxn modelId="{E409D773-DABB-4630-ADA6-34D331B021CB}" type="presParOf" srcId="{7DE9C6B7-A5EB-4385-A703-A03A0E9E5B33}" destId="{B07358B1-6A07-4E3D-87AB-2004666D77CF}" srcOrd="0" destOrd="0" presId="urn:microsoft.com/office/officeart/2005/8/layout/orgChart1"/>
    <dgm:cxn modelId="{011EBA78-0D69-4689-B332-BE33C31A8EA1}" type="presParOf" srcId="{7DE9C6B7-A5EB-4385-A703-A03A0E9E5B33}" destId="{209E1601-18B3-451E-BE0A-C5C0E45237E6}" srcOrd="1" destOrd="0" presId="urn:microsoft.com/office/officeart/2005/8/layout/orgChart1"/>
    <dgm:cxn modelId="{E7E14B57-F6F8-425F-863C-38560BDE07EB}" type="presParOf" srcId="{19342C0D-2863-4C93-A433-D5E82085D456}" destId="{4AB2F307-07A4-448C-8844-877294E91453}" srcOrd="1" destOrd="0" presId="urn:microsoft.com/office/officeart/2005/8/layout/orgChart1"/>
    <dgm:cxn modelId="{91219711-8183-4FD1-8CC4-CF1D98EB0179}" type="presParOf" srcId="{4AB2F307-07A4-448C-8844-877294E91453}" destId="{AAFB3936-8F05-48BB-939D-DC7EE109BEED}" srcOrd="0" destOrd="0" presId="urn:microsoft.com/office/officeart/2005/8/layout/orgChart1"/>
    <dgm:cxn modelId="{AB55BBB3-4AE2-40A3-BA00-3CD8C3560F72}" type="presParOf" srcId="{4AB2F307-07A4-448C-8844-877294E91453}" destId="{A732C819-2BB5-4E26-BEDB-3A8E065E53BB}" srcOrd="1" destOrd="0" presId="urn:microsoft.com/office/officeart/2005/8/layout/orgChart1"/>
    <dgm:cxn modelId="{0509AFB5-BDBA-40A7-A0CF-609B12260123}" type="presParOf" srcId="{A732C819-2BB5-4E26-BEDB-3A8E065E53BB}" destId="{C7D9F989-3C57-4BA1-8D95-C786BC22B020}" srcOrd="0" destOrd="0" presId="urn:microsoft.com/office/officeart/2005/8/layout/orgChart1"/>
    <dgm:cxn modelId="{28D71560-AC12-444C-90D1-3CBFF8468971}" type="presParOf" srcId="{C7D9F989-3C57-4BA1-8D95-C786BC22B020}" destId="{0BA5E999-1995-449C-A605-38865503141E}" srcOrd="0" destOrd="0" presId="urn:microsoft.com/office/officeart/2005/8/layout/orgChart1"/>
    <dgm:cxn modelId="{F8CBB555-37D6-476C-B74A-92D838A35966}" type="presParOf" srcId="{C7D9F989-3C57-4BA1-8D95-C786BC22B020}" destId="{2BD9E930-83F9-4175-BC8E-19A8FC8B86F6}" srcOrd="1" destOrd="0" presId="urn:microsoft.com/office/officeart/2005/8/layout/orgChart1"/>
    <dgm:cxn modelId="{08F0F4CB-DA6C-4641-A988-03EC2253A4C4}" type="presParOf" srcId="{A732C819-2BB5-4E26-BEDB-3A8E065E53BB}" destId="{5EEE514F-ECD1-4B7F-B4AD-5008F4959D41}" srcOrd="1" destOrd="0" presId="urn:microsoft.com/office/officeart/2005/8/layout/orgChart1"/>
    <dgm:cxn modelId="{1EED22F9-E025-4C6E-AEEF-04E27C66410A}" type="presParOf" srcId="{5EEE514F-ECD1-4B7F-B4AD-5008F4959D41}" destId="{52589234-1ABC-437C-9F00-36F8084D2DD1}" srcOrd="0" destOrd="0" presId="urn:microsoft.com/office/officeart/2005/8/layout/orgChart1"/>
    <dgm:cxn modelId="{4547C4EF-4FFD-499F-9986-025814571574}" type="presParOf" srcId="{5EEE514F-ECD1-4B7F-B4AD-5008F4959D41}" destId="{5246AAEF-0DA9-4B20-935D-1E35C804F30A}" srcOrd="1" destOrd="0" presId="urn:microsoft.com/office/officeart/2005/8/layout/orgChart1"/>
    <dgm:cxn modelId="{4ABDAC83-4747-4BA5-AD84-F995942AF659}" type="presParOf" srcId="{5246AAEF-0DA9-4B20-935D-1E35C804F30A}" destId="{98203D53-CC2D-4E17-914C-EEAE647CE36A}" srcOrd="0" destOrd="0" presId="urn:microsoft.com/office/officeart/2005/8/layout/orgChart1"/>
    <dgm:cxn modelId="{BAFC3CCE-093A-4D30-B7D6-6F3556EFF1A9}" type="presParOf" srcId="{98203D53-CC2D-4E17-914C-EEAE647CE36A}" destId="{297B3712-C517-4E9C-8916-05634623E30B}" srcOrd="0" destOrd="0" presId="urn:microsoft.com/office/officeart/2005/8/layout/orgChart1"/>
    <dgm:cxn modelId="{EF9D804C-ADCC-41C5-9E3E-8FD089CB2898}" type="presParOf" srcId="{98203D53-CC2D-4E17-914C-EEAE647CE36A}" destId="{54B5ECBB-A340-4694-9D4F-220CDB81662D}" srcOrd="1" destOrd="0" presId="urn:microsoft.com/office/officeart/2005/8/layout/orgChart1"/>
    <dgm:cxn modelId="{CC565001-FAF9-4B83-AF6E-13E371C527D4}" type="presParOf" srcId="{5246AAEF-0DA9-4B20-935D-1E35C804F30A}" destId="{70932F55-2A39-4502-BEAE-7736AD1C029C}" srcOrd="1" destOrd="0" presId="urn:microsoft.com/office/officeart/2005/8/layout/orgChart1"/>
    <dgm:cxn modelId="{60E37950-1E35-4A2A-9D88-63A1B749ADF8}" type="presParOf" srcId="{5246AAEF-0DA9-4B20-935D-1E35C804F30A}" destId="{77DEFA17-CB86-4DFA-9835-64ADFECB266C}" srcOrd="2" destOrd="0" presId="urn:microsoft.com/office/officeart/2005/8/layout/orgChart1"/>
    <dgm:cxn modelId="{FD05CF89-F874-4046-8F78-E2296E352F24}" type="presParOf" srcId="{A732C819-2BB5-4E26-BEDB-3A8E065E53BB}" destId="{23391EB8-0D2E-4FD5-AB45-4314AC62B009}" srcOrd="2" destOrd="0" presId="urn:microsoft.com/office/officeart/2005/8/layout/orgChart1"/>
    <dgm:cxn modelId="{06763AF9-BE87-40B8-B190-89281EB73C8F}" type="presParOf" srcId="{4AB2F307-07A4-448C-8844-877294E91453}" destId="{E7D49235-C505-451C-A96C-C9FC28ECA642}" srcOrd="2" destOrd="0" presId="urn:microsoft.com/office/officeart/2005/8/layout/orgChart1"/>
    <dgm:cxn modelId="{96231702-4817-4951-B387-40E51B72AA0F}" type="presParOf" srcId="{4AB2F307-07A4-448C-8844-877294E91453}" destId="{125DE645-30FC-4B7E-B9E2-803BD4167A49}" srcOrd="3" destOrd="0" presId="urn:microsoft.com/office/officeart/2005/8/layout/orgChart1"/>
    <dgm:cxn modelId="{F10150AF-5286-4539-8214-A4ABE5781631}" type="presParOf" srcId="{125DE645-30FC-4B7E-B9E2-803BD4167A49}" destId="{DB63B3E0-3105-45AF-8130-4295B2B6CE67}" srcOrd="0" destOrd="0" presId="urn:microsoft.com/office/officeart/2005/8/layout/orgChart1"/>
    <dgm:cxn modelId="{89FD1B4B-7D49-4DF7-A907-A644FDEC7396}" type="presParOf" srcId="{DB63B3E0-3105-45AF-8130-4295B2B6CE67}" destId="{C237ECA6-A32D-4CC3-9CED-B15BE6C6CC34}" srcOrd="0" destOrd="0" presId="urn:microsoft.com/office/officeart/2005/8/layout/orgChart1"/>
    <dgm:cxn modelId="{7AD333F7-F68A-4BD4-8CB0-498ECAE5FDEC}" type="presParOf" srcId="{DB63B3E0-3105-45AF-8130-4295B2B6CE67}" destId="{E3ED1B9F-6402-4E85-9593-81E000480484}" srcOrd="1" destOrd="0" presId="urn:microsoft.com/office/officeart/2005/8/layout/orgChart1"/>
    <dgm:cxn modelId="{60A8797E-FE88-45D5-B3FA-9C79B8043CD5}" type="presParOf" srcId="{125DE645-30FC-4B7E-B9E2-803BD4167A49}" destId="{DFBEAF4F-520B-4DA1-BBC6-7217535D20B5}" srcOrd="1" destOrd="0" presId="urn:microsoft.com/office/officeart/2005/8/layout/orgChart1"/>
    <dgm:cxn modelId="{0DF954AD-B3D4-4D3A-8D6E-AA05B94AA3F5}" type="presParOf" srcId="{125DE645-30FC-4B7E-B9E2-803BD4167A49}" destId="{A1C1944E-CA71-4422-B790-B9D65F1B5B3E}" srcOrd="2" destOrd="0" presId="urn:microsoft.com/office/officeart/2005/8/layout/orgChart1"/>
    <dgm:cxn modelId="{3A83FE98-D57A-4BC3-8332-9650A0040939}" type="presParOf" srcId="{4AB2F307-07A4-448C-8844-877294E91453}" destId="{8F13357A-6D22-4147-8755-C84C39CB97E2}" srcOrd="4" destOrd="0" presId="urn:microsoft.com/office/officeart/2005/8/layout/orgChart1"/>
    <dgm:cxn modelId="{CED437D4-423D-437F-A0B0-C151101076DF}" type="presParOf" srcId="{4AB2F307-07A4-448C-8844-877294E91453}" destId="{9C31D35E-ADAF-4B5B-AE15-E162404F15BA}" srcOrd="5" destOrd="0" presId="urn:microsoft.com/office/officeart/2005/8/layout/orgChart1"/>
    <dgm:cxn modelId="{48430DF1-7FF2-4ED8-9661-4D9143A08388}" type="presParOf" srcId="{9C31D35E-ADAF-4B5B-AE15-E162404F15BA}" destId="{BCDE3C7F-2419-47C8-AB01-1F08355A84F2}" srcOrd="0" destOrd="0" presId="urn:microsoft.com/office/officeart/2005/8/layout/orgChart1"/>
    <dgm:cxn modelId="{5651D901-D9E0-42F0-B27C-AC80953DAAB6}" type="presParOf" srcId="{BCDE3C7F-2419-47C8-AB01-1F08355A84F2}" destId="{D4ACDE34-C649-4FA7-865F-71BACD95B3F5}" srcOrd="0" destOrd="0" presId="urn:microsoft.com/office/officeart/2005/8/layout/orgChart1"/>
    <dgm:cxn modelId="{02AA5567-EB83-474B-8747-A2C8C00FBAAC}" type="presParOf" srcId="{BCDE3C7F-2419-47C8-AB01-1F08355A84F2}" destId="{1712A6C2-EDEE-4EB0-8653-056027802B28}" srcOrd="1" destOrd="0" presId="urn:microsoft.com/office/officeart/2005/8/layout/orgChart1"/>
    <dgm:cxn modelId="{A6F382CF-2278-45B8-9659-36EB54900E74}" type="presParOf" srcId="{9C31D35E-ADAF-4B5B-AE15-E162404F15BA}" destId="{CED48CBC-C19E-40B6-BD28-B273D6C2458B}" srcOrd="1" destOrd="0" presId="urn:microsoft.com/office/officeart/2005/8/layout/orgChart1"/>
    <dgm:cxn modelId="{966707E1-01CE-4E13-BABB-BA9C27B8B883}" type="presParOf" srcId="{CED48CBC-C19E-40B6-BD28-B273D6C2458B}" destId="{B8958D3E-3391-4D70-8C6F-6F88019119AB}" srcOrd="0" destOrd="0" presId="urn:microsoft.com/office/officeart/2005/8/layout/orgChart1"/>
    <dgm:cxn modelId="{C3E93D0A-7F78-4C3F-8790-C5A24C454543}" type="presParOf" srcId="{CED48CBC-C19E-40B6-BD28-B273D6C2458B}" destId="{0B700937-B446-4F49-9761-BDAF7B2A4B05}" srcOrd="1" destOrd="0" presId="urn:microsoft.com/office/officeart/2005/8/layout/orgChart1"/>
    <dgm:cxn modelId="{53F9C3DE-8769-446D-B35E-80DCF27ECF2A}" type="presParOf" srcId="{0B700937-B446-4F49-9761-BDAF7B2A4B05}" destId="{C327CD82-DCB7-431B-8BCF-1F300A37B65A}" srcOrd="0" destOrd="0" presId="urn:microsoft.com/office/officeart/2005/8/layout/orgChart1"/>
    <dgm:cxn modelId="{F2665372-EBFE-46DA-9185-ACCF890144EE}" type="presParOf" srcId="{C327CD82-DCB7-431B-8BCF-1F300A37B65A}" destId="{955ED5BF-257E-4A62-A156-B33710733D52}" srcOrd="0" destOrd="0" presId="urn:microsoft.com/office/officeart/2005/8/layout/orgChart1"/>
    <dgm:cxn modelId="{454AEDE6-0484-4D41-A61F-A5AA2CDAD05D}" type="presParOf" srcId="{C327CD82-DCB7-431B-8BCF-1F300A37B65A}" destId="{DF3DB31C-4632-4502-B7D3-17E9A20166B8}" srcOrd="1" destOrd="0" presId="urn:microsoft.com/office/officeart/2005/8/layout/orgChart1"/>
    <dgm:cxn modelId="{A0441DD2-FADD-4C95-9397-E99897F34600}" type="presParOf" srcId="{0B700937-B446-4F49-9761-BDAF7B2A4B05}" destId="{AD7ACBA9-213F-43E4-BFEE-D1BFA36DC6FF}" srcOrd="1" destOrd="0" presId="urn:microsoft.com/office/officeart/2005/8/layout/orgChart1"/>
    <dgm:cxn modelId="{72B3666C-8EC5-4C89-98E0-26C32254241B}" type="presParOf" srcId="{0B700937-B446-4F49-9761-BDAF7B2A4B05}" destId="{E731E107-70CE-4902-9F06-D9D9E758E39C}" srcOrd="2" destOrd="0" presId="urn:microsoft.com/office/officeart/2005/8/layout/orgChart1"/>
    <dgm:cxn modelId="{14F22339-5D5C-4641-AA77-DCC525B157E7}" type="presParOf" srcId="{9C31D35E-ADAF-4B5B-AE15-E162404F15BA}" destId="{91BDD832-D7A4-4B43-AB8E-0DCDB83D0E9D}" srcOrd="2" destOrd="0" presId="urn:microsoft.com/office/officeart/2005/8/layout/orgChart1"/>
    <dgm:cxn modelId="{E2D31247-7ED7-409F-B9B3-B1528C8241C6}" type="presParOf" srcId="{19342C0D-2863-4C93-A433-D5E82085D456}" destId="{0B5C9BE1-8363-490F-9BB1-E2DEC81B994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958D3E-3391-4D70-8C6F-6F88019119AB}">
      <dsp:nvSpPr>
        <dsp:cNvPr id="0" name=""/>
        <dsp:cNvSpPr/>
      </dsp:nvSpPr>
      <dsp:spPr>
        <a:xfrm>
          <a:off x="6980331" y="3705854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13357A-6D22-4147-8755-C84C39CB97E2}">
      <dsp:nvSpPr>
        <dsp:cNvPr id="0" name=""/>
        <dsp:cNvSpPr/>
      </dsp:nvSpPr>
      <dsp:spPr>
        <a:xfrm>
          <a:off x="4114799" y="1997599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D49235-C505-451C-A96C-C9FC28ECA642}">
      <dsp:nvSpPr>
        <dsp:cNvPr id="0" name=""/>
        <dsp:cNvSpPr/>
      </dsp:nvSpPr>
      <dsp:spPr>
        <a:xfrm>
          <a:off x="4069079" y="1997599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589234-1ABC-437C-9F00-36F8084D2DD1}">
      <dsp:nvSpPr>
        <dsp:cNvPr id="0" name=""/>
        <dsp:cNvSpPr/>
      </dsp:nvSpPr>
      <dsp:spPr>
        <a:xfrm>
          <a:off x="1157828" y="3705854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FB3936-8F05-48BB-939D-DC7EE109BEED}">
      <dsp:nvSpPr>
        <dsp:cNvPr id="0" name=""/>
        <dsp:cNvSpPr/>
      </dsp:nvSpPr>
      <dsp:spPr>
        <a:xfrm>
          <a:off x="1203548" y="1997599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7358B1-6A07-4E3D-87AB-2004666D77CF}">
      <dsp:nvSpPr>
        <dsp:cNvPr id="0" name=""/>
        <dsp:cNvSpPr/>
      </dsp:nvSpPr>
      <dsp:spPr>
        <a:xfrm>
          <a:off x="2911803" y="794603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6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Nonlinear Equation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6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Solvers</a:t>
          </a:r>
          <a:endParaRPr kumimoji="0" lang="en-US" altLang="en-US" sz="16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</dsp:txBody>
      <dsp:txXfrm>
        <a:off x="2911803" y="794603"/>
        <a:ext cx="2405992" cy="1202996"/>
      </dsp:txXfrm>
    </dsp:sp>
    <dsp:sp modelId="{0BA5E999-1995-449C-A605-38865503141E}">
      <dsp:nvSpPr>
        <dsp:cNvPr id="0" name=""/>
        <dsp:cNvSpPr/>
      </dsp:nvSpPr>
      <dsp:spPr>
        <a:xfrm>
          <a:off x="552" y="2502858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6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Bracketing</a:t>
          </a:r>
          <a:endParaRPr kumimoji="0" lang="en-US" altLang="en-US" sz="1600" b="0" i="1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</dsp:txBody>
      <dsp:txXfrm>
        <a:off x="552" y="2502858"/>
        <a:ext cx="2405992" cy="1202996"/>
      </dsp:txXfrm>
    </dsp:sp>
    <dsp:sp modelId="{297B3712-C517-4E9C-8916-05634623E30B}">
      <dsp:nvSpPr>
        <dsp:cNvPr id="0" name=""/>
        <dsp:cNvSpPr/>
      </dsp:nvSpPr>
      <dsp:spPr>
        <a:xfrm>
          <a:off x="552" y="4211113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Bisection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False Position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(Regula-Falsi</a:t>
          </a:r>
          <a:r>
            <a:rPr kumimoji="0" lang="en-US" altLang="en-US" sz="1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)</a:t>
          </a:r>
          <a:endParaRPr kumimoji="0" lang="en-US" altLang="en-US" sz="16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sp:txBody>
      <dsp:txXfrm>
        <a:off x="552" y="4211113"/>
        <a:ext cx="2405992" cy="1202996"/>
      </dsp:txXfrm>
    </dsp:sp>
    <dsp:sp modelId="{C237ECA6-A32D-4CC3-9CED-B15BE6C6CC34}">
      <dsp:nvSpPr>
        <dsp:cNvPr id="0" name=""/>
        <dsp:cNvSpPr/>
      </dsp:nvSpPr>
      <dsp:spPr>
        <a:xfrm>
          <a:off x="2911803" y="2502858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6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Graphical</a:t>
          </a:r>
          <a:endParaRPr kumimoji="0" lang="en-US" altLang="en-US" sz="16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</dsp:txBody>
      <dsp:txXfrm>
        <a:off x="2911803" y="2502858"/>
        <a:ext cx="2405992" cy="1202996"/>
      </dsp:txXfrm>
    </dsp:sp>
    <dsp:sp modelId="{D4ACDE34-C649-4FA7-865F-71BACD95B3F5}">
      <dsp:nvSpPr>
        <dsp:cNvPr id="0" name=""/>
        <dsp:cNvSpPr/>
      </dsp:nvSpPr>
      <dsp:spPr>
        <a:xfrm>
          <a:off x="5823054" y="2502858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6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Open Methods</a:t>
          </a:r>
          <a:endParaRPr kumimoji="0" lang="en-US" altLang="en-US" sz="16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</dsp:txBody>
      <dsp:txXfrm>
        <a:off x="5823054" y="2502858"/>
        <a:ext cx="2405992" cy="1202996"/>
      </dsp:txXfrm>
    </dsp:sp>
    <dsp:sp modelId="{955ED5BF-257E-4A62-A156-B33710733D52}">
      <dsp:nvSpPr>
        <dsp:cNvPr id="0" name=""/>
        <dsp:cNvSpPr/>
      </dsp:nvSpPr>
      <dsp:spPr>
        <a:xfrm>
          <a:off x="5823054" y="4211113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16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Newton Raphson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16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Secant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16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</dsp:txBody>
      <dsp:txXfrm>
        <a:off x="5823054" y="4211113"/>
        <a:ext cx="2405992" cy="1202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1" tIns="48321" rIns="96641" bIns="48321" numCol="1" anchor="t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1" tIns="48321" rIns="96641" bIns="4832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64492E2-ABAD-46A0-BE69-CCE0308F57F5}" type="datetime1">
              <a:rPr lang="en-US"/>
              <a:pPr>
                <a:defRPr/>
              </a:pPr>
              <a:t>11/13/2021</a:t>
            </a:fld>
            <a:endParaRPr lang="en-US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1" tIns="48321" rIns="96641" bIns="48321" numCol="1" anchor="b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1" tIns="48321" rIns="96641" bIns="4832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anose="02020603050405020304" pitchFamily="18" charset="0"/>
              </a:defRPr>
            </a:lvl1pPr>
          </a:lstStyle>
          <a:p>
            <a:fld id="{C221FC8D-E508-428E-9255-86A1A4FE49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026"/>
          <p:cNvSpPr>
            <a:spLocks noChangeArrowheads="1" noTextEdit="1"/>
          </p:cNvSpPr>
          <p:nvPr>
            <p:ph type="sldImg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fld id="{6D9839A5-BF31-4FFE-A4C3-ECCD147273B0}" type="slidenum">
              <a:rPr lang="en-US" altLang="en-US"/>
              <a:pPr algn="ctr" eaLnBrk="1" hangingPunct="1"/>
              <a:t>44</a:t>
            </a:fld>
            <a:endParaRPr lang="en-US" altLang="en-US"/>
          </a:p>
        </p:txBody>
      </p:sp>
      <p:sp>
        <p:nvSpPr>
          <p:cNvPr id="94211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3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6" name="Rectangle 104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67305-AA5E-44A6-A3B5-0F5984EC53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0496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6" name="Rectangle 104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C7712-5978-4518-8738-5918BCD758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2742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5475" y="617538"/>
            <a:ext cx="1968500" cy="5478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17538"/>
            <a:ext cx="5756275" cy="5478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6" name="Rectangle 104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D90C5-F749-4FAD-99FD-E1932F5181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98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62D81-14AB-4A62-B2CA-F1E85B3F23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5364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D4BC2-467E-4DF8-9ED2-78CB66F47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0693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25BFA-079C-475C-AAD3-07095F1BF2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4629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BB7AE-544D-4B4D-A9D7-AE82C22CE7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2766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B75E0-FB9D-4092-8FB7-F740A96FF6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19531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6238D-C3C2-4E21-8BD0-E063AD9057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54219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06CC1-E0E7-438D-A417-64A34AC368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534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5CD0A-21F6-4FBF-910B-0478DD5371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460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6" name="Rectangle 104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4BF52-22BB-45CE-9CC8-BA71F90A90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26071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7D087-6C07-4511-8E7D-C0E8D9A626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578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B4405-2C08-42B3-B618-5C3D9BE862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59622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5475" y="617538"/>
            <a:ext cx="1968500" cy="5478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17538"/>
            <a:ext cx="5756275" cy="5478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3C9BB-920B-4C26-B1A8-FD4DAC9C20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53122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0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855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11BD8-D9E4-4136-9B4D-A9F013E8FA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25256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7F913-F2F4-4F46-8B52-233FC9E6AC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92412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8FFCF-3C18-4AE0-8FAB-B63BEFE409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26711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E5D19-2421-4D23-B816-B6DDB18D53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11385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AD2C9-2FF5-4626-B333-6E0AD6F920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5413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3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6" name="Rectangle 104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504EC-FD49-4164-9310-1A251F22A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03506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C8794-6DC1-4EC2-8BC4-F645255E2C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63890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5E2499-7768-4833-9705-A781E921F9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16730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3E83B-3DEB-4860-8785-69C4C446A9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60712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9CFEA-61A7-43B4-84F6-7812EF6F4D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5288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940C2-E688-4F15-B592-AA917D7A57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69147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5475" y="617538"/>
            <a:ext cx="1968500" cy="5478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17538"/>
            <a:ext cx="5756275" cy="5478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1A72B-7DC8-420C-8EFA-E48D277FB1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3480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843F6-3FE0-4B1F-978D-1783F54DD9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495505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EE0FD-5D4E-482F-9584-38860940C5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03850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7470F-82B2-43FD-80C0-E80EBB15AD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719743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10D6C-429C-468F-9901-34A3926F0E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9143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3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7" name="Rectangle 104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B6B40-FDA2-4DC9-B2BE-C1F9E13041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3111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E9DB6-D959-454D-AB52-28723A3E99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275116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BECE7-CC8C-4DD8-A1E5-6E8C27762C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459910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648AC-B1FD-4215-8C87-E24FBA7F55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616310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A6E2A-1F2E-4196-894F-25F9BCEE75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84084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BED77-4833-4632-9FE7-733B73B104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21522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DE7DD-6097-48AC-B885-A7C9F605EC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17046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71CD1-F436-4524-A0CA-4F7D6EBBAF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7673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3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9" name="Rectangle 104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15FAE-6799-4EA3-ABE2-047A9C8900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43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3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5" name="Rectangle 104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1869B-7C0B-46FB-A827-22D975FB3B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020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3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4" name="Rectangle 104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5CBFD-3131-4267-8B21-B8B18DF8C6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003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7" name="Rectangle 104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1EC94-FC2C-492B-9E9C-636332FAF9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3825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7" name="Rectangle 104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BFE7A-4455-4731-B3E7-40DE6061A7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398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CFF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1026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9224" name="Group 1027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2063" name="Rectangle 1028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algn="ctr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064" name="Rectangle 1029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algn="ctr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9225" name="Group 1030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2061" name="Rectangle 1031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algn="ctr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062" name="Rectangle 1032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algn="ctr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sp>
          <p:nvSpPr>
            <p:cNvPr id="2058" name="Rectangle 1033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059" name="Rectangle 1034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060" name="Rectangle 1035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921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922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" name="Rectangle 103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103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26" name="Rectangle 104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2"/>
                </a:solidFill>
              </a:defRPr>
            </a:lvl1pPr>
          </a:lstStyle>
          <a:p>
            <a:fld id="{8EB648B3-62D6-42A4-80E1-C14553BDF94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1" r:id="rId1"/>
    <p:sldLayoutId id="2147485272" r:id="rId2"/>
    <p:sldLayoutId id="2147485273" r:id="rId3"/>
    <p:sldLayoutId id="2147485274" r:id="rId4"/>
    <p:sldLayoutId id="2147485275" r:id="rId5"/>
    <p:sldLayoutId id="2147485276" r:id="rId6"/>
    <p:sldLayoutId id="2147485277" r:id="rId7"/>
    <p:sldLayoutId id="2147485278" r:id="rId8"/>
    <p:sldLayoutId id="2147485279" r:id="rId9"/>
    <p:sldLayoutId id="2147485280" r:id="rId10"/>
    <p:sldLayoutId id="214748528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CFF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endParaRPr kumimoji="1" lang="en-US" altLang="en-US" smtClean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endParaRPr kumimoji="1" lang="en-US" altLang="en-US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endParaRPr kumimoji="1" lang="en-US" altLang="en-US" smtClean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endParaRPr kumimoji="1" lang="en-US" altLang="en-US" smtClean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endParaRPr kumimoji="1" lang="en-US" altLang="en-US" smtClean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endParaRPr kumimoji="1" lang="en-US" altLang="en-US" smtClean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endParaRPr kumimoji="1" lang="en-US" altLang="en-US" smtClean="0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7101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4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2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C0C0C0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1710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696AB9E5-3E7C-4B93-A633-CB92C3BCBF0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82" r:id="rId1"/>
    <p:sldLayoutId id="2147485283" r:id="rId2"/>
    <p:sldLayoutId id="2147485284" r:id="rId3"/>
    <p:sldLayoutId id="2147485285" r:id="rId4"/>
    <p:sldLayoutId id="2147485286" r:id="rId5"/>
    <p:sldLayoutId id="2147485287" r:id="rId6"/>
    <p:sldLayoutId id="2147485288" r:id="rId7"/>
    <p:sldLayoutId id="2147485289" r:id="rId8"/>
    <p:sldLayoutId id="2147485290" r:id="rId9"/>
    <p:sldLayoutId id="2147485291" r:id="rId10"/>
    <p:sldLayoutId id="2147485292" r:id="rId11"/>
    <p:sldLayoutId id="2147485293" r:id="rId12"/>
    <p:sldLayoutId id="2147485294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CFF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endParaRPr kumimoji="1" lang="en-US" altLang="en-US" smtClean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endParaRPr kumimoji="1" lang="en-US" altLang="en-US" smtClean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endParaRPr kumimoji="1" lang="en-US" altLang="en-US" smtClean="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endParaRPr kumimoji="1" lang="en-US" altLang="en-US" smtClean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endParaRPr kumimoji="1" lang="en-US" altLang="en-US" smtClean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endParaRPr kumimoji="1" lang="en-US" altLang="en-US" smtClean="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endParaRPr kumimoji="1" lang="en-US" altLang="en-US" smtClean="0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7101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4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2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C0C0C0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1710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A0DF143B-6A6C-46A9-A6C6-11316249A0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95" r:id="rId1"/>
    <p:sldLayoutId id="2147485296" r:id="rId2"/>
    <p:sldLayoutId id="2147485297" r:id="rId3"/>
    <p:sldLayoutId id="2147485298" r:id="rId4"/>
    <p:sldLayoutId id="2147485299" r:id="rId5"/>
    <p:sldLayoutId id="2147485300" r:id="rId6"/>
    <p:sldLayoutId id="2147485301" r:id="rId7"/>
    <p:sldLayoutId id="2147485302" r:id="rId8"/>
    <p:sldLayoutId id="2147485303" r:id="rId9"/>
    <p:sldLayoutId id="2147485304" r:id="rId10"/>
    <p:sldLayoutId id="2147485305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B30C4519-D753-46D3-A8A6-5BC38C8AFC4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60" r:id="rId1"/>
    <p:sldLayoutId id="2147485261" r:id="rId2"/>
    <p:sldLayoutId id="2147485262" r:id="rId3"/>
    <p:sldLayoutId id="2147485263" r:id="rId4"/>
    <p:sldLayoutId id="2147485264" r:id="rId5"/>
    <p:sldLayoutId id="2147485265" r:id="rId6"/>
    <p:sldLayoutId id="2147485266" r:id="rId7"/>
    <p:sldLayoutId id="2147485267" r:id="rId8"/>
    <p:sldLayoutId id="2147485268" r:id="rId9"/>
    <p:sldLayoutId id="2147485269" r:id="rId10"/>
    <p:sldLayoutId id="2147485270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6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9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21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3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5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4800600"/>
          </a:xfrm>
        </p:spPr>
        <p:txBody>
          <a:bodyPr/>
          <a:lstStyle/>
          <a:p>
            <a:pPr eaLnBrk="1" hangingPunct="1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z="4400" smtClean="0"/>
              <a:t>Finding roots of Equations</a:t>
            </a:r>
            <a:br>
              <a:rPr lang="en-US" altLang="en-US" sz="4400" smtClean="0"/>
            </a:br>
            <a:r>
              <a:rPr lang="en-US" altLang="en-US" sz="4400" smtClean="0"/>
              <a:t>(Algebraic </a:t>
            </a:r>
            <a:br>
              <a:rPr lang="en-US" altLang="en-US" sz="4400" smtClean="0"/>
            </a:br>
            <a:r>
              <a:rPr lang="en-US" altLang="en-US" sz="4400" smtClean="0"/>
              <a:t>and </a:t>
            </a:r>
            <a:br>
              <a:rPr lang="en-US" altLang="en-US" sz="4400" smtClean="0"/>
            </a:br>
            <a:r>
              <a:rPr lang="en-US" altLang="en-US" sz="4400" smtClean="0"/>
              <a:t>Transcendental</a:t>
            </a:r>
            <a:r>
              <a:rPr lang="en-US" altLang="en-US" smtClean="0"/>
              <a:t>)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657600"/>
            <a:ext cx="64008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1800" smtClean="0"/>
          </a:p>
          <a:p>
            <a:pPr eaLnBrk="1" hangingPunct="1">
              <a:lnSpc>
                <a:spcPct val="80000"/>
              </a:lnSpc>
            </a:pPr>
            <a:endParaRPr lang="en-US" altLang="en-US" sz="1800" smtClean="0"/>
          </a:p>
          <a:p>
            <a:pPr eaLnBrk="1" hangingPunct="1">
              <a:lnSpc>
                <a:spcPct val="80000"/>
              </a:lnSpc>
            </a:pPr>
            <a:endParaRPr lang="en-US" altLang="en-US" smtClean="0"/>
          </a:p>
        </p:txBody>
      </p:sp>
      <p:sp>
        <p:nvSpPr>
          <p:cNvPr id="49156" name="Slide Number Placeholder 10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6BBD64F-4A0A-4B1B-867E-5EFECECC631C}" type="slidenum">
              <a:rPr lang="en-US" altLang="en-US" sz="1400">
                <a:solidFill>
                  <a:schemeClr val="bg2"/>
                </a:solidFill>
              </a:rPr>
              <a:pPr/>
              <a:t>1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16138" y="3048000"/>
          <a:ext cx="4911724" cy="5127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7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71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092" marR="38092" marT="38060" marB="380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092" marR="38092" marT="38060" marB="380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092" marR="38092" marT="38060" marB="380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092" marR="38092" marT="38060" marB="380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6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</a:t>
                      </a:r>
                      <a:r>
                        <a:rPr lang="hi-IN" sz="1000">
                          <a:effectLst/>
                        </a:rPr>
                        <a:t>(</a:t>
                      </a:r>
                      <a:r>
                        <a:rPr lang="en-US" sz="1000">
                          <a:effectLst/>
                        </a:rPr>
                        <a:t>x</a:t>
                      </a:r>
                      <a:r>
                        <a:rPr lang="hi-IN" sz="1000">
                          <a:effectLst/>
                        </a:rPr>
                        <a:t>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092" marR="38092" marT="38060" marB="380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000">
                          <a:effectLst/>
                        </a:rPr>
                        <a:t>-</a:t>
                      </a: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092" marR="38092" marT="38060" marB="380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000">
                          <a:effectLst/>
                        </a:rPr>
                        <a:t>-</a:t>
                      </a: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092" marR="38092" marT="38060" marB="380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092" marR="38092" marT="38060" marB="380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6339" name="Rectangle 1"/>
          <p:cNvSpPr>
            <a:spLocks noChangeArrowheads="1"/>
          </p:cNvSpPr>
          <p:nvPr/>
        </p:nvSpPr>
        <p:spPr bwMode="auto">
          <a:xfrm>
            <a:off x="628650" y="274638"/>
            <a:ext cx="5695950" cy="741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Example</a:t>
            </a:r>
            <a:r>
              <a:rPr lang="hi-IN" altLang="en-US" sz="18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hi-IN" altLang="en-US" sz="18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Find a root of an equation</a:t>
            </a:r>
            <a:r>
              <a:rPr lang="en-US" altLang="en-US" sz="1800" b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altLang="en-US" sz="1800" b="1" i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charset="0"/>
              </a:rPr>
              <a:t>f</a:t>
            </a:r>
            <a:r>
              <a:rPr lang="hi-IN" altLang="en-US" sz="1800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altLang="en-US" sz="1800" b="1" i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charset="0"/>
              </a:rPr>
              <a:t>x</a:t>
            </a:r>
            <a:r>
              <a:rPr lang="hi-IN" altLang="en-US" sz="1800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)=</a:t>
            </a:r>
            <a:r>
              <a:rPr lang="en-US" altLang="en-US" sz="1800" b="1" i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charset="0"/>
              </a:rPr>
              <a:t>x^</a:t>
            </a:r>
            <a:r>
              <a:rPr lang="en-US" altLang="en-US" sz="1800" b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charset="0"/>
              </a:rPr>
              <a:t>3</a:t>
            </a:r>
            <a:r>
              <a:rPr lang="hi-IN" altLang="en-US" sz="1800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altLang="en-US" sz="1800" b="1" i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charset="0"/>
              </a:rPr>
              <a:t>x</a:t>
            </a:r>
            <a:r>
              <a:rPr lang="hi-IN" altLang="en-US" sz="1800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altLang="en-US" sz="1800" b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charset="0"/>
              </a:rPr>
              <a:t>1=0</a:t>
            </a:r>
            <a:r>
              <a:rPr lang="en-US" altLang="en-US" sz="1800" b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using Bisection method. (</a:t>
            </a: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Perform only 11 iterations).</a:t>
            </a:r>
            <a:b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Solution</a:t>
            </a:r>
            <a:r>
              <a:rPr lang="hi-IN" altLang="en-US" sz="18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Here</a:t>
            </a:r>
            <a:r>
              <a:rPr lang="en-US" altLang="en-US" sz="18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altLang="en-US" sz="1800" i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charset="0"/>
              </a:rPr>
              <a:t>x^</a:t>
            </a:r>
            <a:r>
              <a:rPr lang="en-US" altLang="en-US" sz="18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charset="0"/>
              </a:rPr>
              <a:t>3</a:t>
            </a:r>
            <a:r>
              <a:rPr lang="hi-IN" altLang="en-US" sz="1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altLang="en-US" sz="1800" i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charset="0"/>
              </a:rPr>
              <a:t>x</a:t>
            </a:r>
            <a:r>
              <a:rPr lang="hi-IN" altLang="en-US" sz="1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altLang="en-US" sz="18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charset="0"/>
              </a:rPr>
              <a:t>1</a:t>
            </a:r>
            <a:r>
              <a:rPr lang="hi-IN" altLang="en-US" sz="1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en-US" altLang="en-US" sz="18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charset="0"/>
              </a:rPr>
              <a:t>0</a:t>
            </a: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Let</a:t>
            </a:r>
            <a:r>
              <a:rPr lang="en-US" altLang="en-US" sz="18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altLang="en-US" sz="1800" i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charset="0"/>
              </a:rPr>
              <a:t>f</a:t>
            </a:r>
            <a:r>
              <a:rPr lang="hi-IN" altLang="en-US" sz="1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altLang="en-US" sz="1800" i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charset="0"/>
              </a:rPr>
              <a:t>x</a:t>
            </a:r>
            <a:r>
              <a:rPr lang="hi-IN" altLang="en-US" sz="1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)=</a:t>
            </a:r>
            <a:r>
              <a:rPr lang="en-US" altLang="en-US" sz="1800" i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charset="0"/>
              </a:rPr>
              <a:t>x^</a:t>
            </a:r>
            <a:r>
              <a:rPr lang="en-US" altLang="en-US" sz="18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charset="0"/>
              </a:rPr>
              <a:t>3</a:t>
            </a:r>
            <a:r>
              <a:rPr lang="hi-IN" altLang="en-US" sz="1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altLang="en-US" sz="1800" i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charset="0"/>
              </a:rPr>
              <a:t>x</a:t>
            </a:r>
            <a:r>
              <a:rPr lang="hi-IN" altLang="en-US" sz="1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altLang="en-US" sz="18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charset="0"/>
              </a:rPr>
              <a:t>1</a:t>
            </a: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Here</a:t>
            </a:r>
          </a:p>
          <a:p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1800">
                <a:solidFill>
                  <a:srgbClr val="000000"/>
                </a:solidFill>
                <a:ea typeface="Times New Roman" panose="02020603050405020304" pitchFamily="18" charset="0"/>
                <a:cs typeface="Mangal" charset="0"/>
              </a:rPr>
              <a:t>1</a:t>
            </a:r>
            <a:r>
              <a:rPr lang="en-US" altLang="en-US" sz="1800" i="1">
                <a:solidFill>
                  <a:srgbClr val="000000"/>
                </a:solidFill>
                <a:ea typeface="Times New Roman" panose="02020603050405020304" pitchFamily="18" charset="0"/>
                <a:cs typeface="Mangal" charset="0"/>
              </a:rPr>
              <a:t>st</a:t>
            </a:r>
            <a:r>
              <a:rPr lang="en-US" altLang="en-US" sz="18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iteration </a:t>
            </a:r>
            <a:r>
              <a:rPr lang="hi-IN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Here</a:t>
            </a:r>
            <a:r>
              <a:rPr lang="en-US" altLang="en-US" sz="18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altLang="en-US" sz="1800" i="1">
                <a:solidFill>
                  <a:srgbClr val="000000"/>
                </a:solidFill>
                <a:ea typeface="Times New Roman" panose="02020603050405020304" pitchFamily="18" charset="0"/>
                <a:cs typeface="Mangal" charset="0"/>
              </a:rPr>
              <a:t>f</a:t>
            </a:r>
            <a:r>
              <a:rPr lang="hi-IN" altLang="en-US" sz="1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altLang="en-US" sz="1800">
                <a:solidFill>
                  <a:srgbClr val="000000"/>
                </a:solidFill>
                <a:ea typeface="Times New Roman" panose="02020603050405020304" pitchFamily="18" charset="0"/>
                <a:cs typeface="Mangal" charset="0"/>
              </a:rPr>
              <a:t>1</a:t>
            </a:r>
            <a:r>
              <a:rPr lang="hi-IN" altLang="en-US" sz="1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)=-</a:t>
            </a:r>
            <a:r>
              <a:rPr lang="en-US" altLang="en-US" sz="1800">
                <a:solidFill>
                  <a:srgbClr val="000000"/>
                </a:solidFill>
                <a:ea typeface="Times New Roman" panose="02020603050405020304" pitchFamily="18" charset="0"/>
                <a:cs typeface="Mangal" charset="0"/>
              </a:rPr>
              <a:t>1&lt;0</a:t>
            </a:r>
            <a:r>
              <a:rPr lang="en-US" altLang="en-US" sz="18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en-US" altLang="en-US" sz="18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altLang="en-US" sz="1800" i="1">
                <a:solidFill>
                  <a:srgbClr val="000000"/>
                </a:solidFill>
                <a:ea typeface="Times New Roman" panose="02020603050405020304" pitchFamily="18" charset="0"/>
                <a:cs typeface="Mangal" charset="0"/>
              </a:rPr>
              <a:t>f</a:t>
            </a:r>
            <a:r>
              <a:rPr lang="hi-IN" altLang="en-US" sz="1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altLang="en-US" sz="1800">
                <a:solidFill>
                  <a:srgbClr val="000000"/>
                </a:solidFill>
                <a:ea typeface="Times New Roman" panose="02020603050405020304" pitchFamily="18" charset="0"/>
                <a:cs typeface="Mangal" charset="0"/>
              </a:rPr>
              <a:t>2</a:t>
            </a:r>
            <a:r>
              <a:rPr lang="hi-IN" altLang="en-US" sz="1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)=</a:t>
            </a:r>
            <a:r>
              <a:rPr lang="en-US" altLang="en-US" sz="1800">
                <a:solidFill>
                  <a:srgbClr val="000000"/>
                </a:solidFill>
                <a:ea typeface="Times New Roman" panose="02020603050405020304" pitchFamily="18" charset="0"/>
                <a:cs typeface="Mangal" charset="0"/>
              </a:rPr>
              <a:t>5&gt;0</a:t>
            </a: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hi-IN" altLang="en-US" sz="1800">
                <a:solidFill>
                  <a:srgbClr val="000000"/>
                </a:solidFill>
                <a:latin typeface="Cambria Math" panose="02040503050406030204" pitchFamily="18" charset="0"/>
                <a:ea typeface="Times New Roman" panose="02020603050405020304" pitchFamily="18" charset="0"/>
              </a:rPr>
              <a:t>∴</a:t>
            </a:r>
            <a:r>
              <a:rPr lang="en-US" altLang="en-US" sz="18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Now, Root lies between</a:t>
            </a:r>
            <a:r>
              <a:rPr lang="en-US" altLang="en-US" sz="18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altLang="en-US" sz="1800">
                <a:solidFill>
                  <a:srgbClr val="000000"/>
                </a:solidFill>
                <a:ea typeface="Times New Roman" panose="02020603050405020304" pitchFamily="18" charset="0"/>
                <a:cs typeface="Mangal" charset="0"/>
              </a:rPr>
              <a:t>1</a:t>
            </a:r>
            <a:r>
              <a:rPr lang="en-US" altLang="en-US" sz="18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en-US" altLang="en-US" sz="18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altLang="en-US" sz="1800">
                <a:solidFill>
                  <a:srgbClr val="000000"/>
                </a:solidFill>
                <a:ea typeface="Times New Roman" panose="02020603050405020304" pitchFamily="18" charset="0"/>
                <a:cs typeface="Mangal" charset="0"/>
              </a:rPr>
              <a:t>2</a:t>
            </a:r>
          </a:p>
          <a:p>
            <a:r>
              <a:rPr lang="en-US" altLang="en-US" sz="18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Hence a=1, b=2 </a:t>
            </a: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1800" i="1">
                <a:solidFill>
                  <a:srgbClr val="000000"/>
                </a:solidFill>
                <a:ea typeface="Times New Roman" panose="02020603050405020304" pitchFamily="18" charset="0"/>
                <a:cs typeface="Mangal" charset="0"/>
              </a:rPr>
              <a:t>x</a:t>
            </a:r>
            <a:r>
              <a:rPr lang="en-US" altLang="en-US" sz="1800">
                <a:solidFill>
                  <a:srgbClr val="000000"/>
                </a:solidFill>
                <a:ea typeface="Times New Roman" panose="02020603050405020304" pitchFamily="18" charset="0"/>
                <a:cs typeface="Mangal" charset="0"/>
              </a:rPr>
              <a:t>0</a:t>
            </a:r>
            <a:r>
              <a:rPr lang="hi-IN" altLang="en-US" sz="1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charset="0"/>
              </a:rPr>
              <a:t>(</a:t>
            </a:r>
            <a:r>
              <a:rPr lang="en-US" altLang="en-US" sz="1800">
                <a:solidFill>
                  <a:srgbClr val="000000"/>
                </a:solidFill>
                <a:ea typeface="Times New Roman" panose="02020603050405020304" pitchFamily="18" charset="0"/>
                <a:cs typeface="Mangal" charset="0"/>
              </a:rPr>
              <a:t>1</a:t>
            </a:r>
            <a:r>
              <a:rPr lang="hi-IN" altLang="en-US" sz="1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en-US" altLang="en-US" sz="1800">
                <a:solidFill>
                  <a:srgbClr val="000000"/>
                </a:solidFill>
                <a:ea typeface="Times New Roman" panose="02020603050405020304" pitchFamily="18" charset="0"/>
                <a:cs typeface="Mangal" charset="0"/>
              </a:rPr>
              <a:t>2)/2</a:t>
            </a:r>
            <a:r>
              <a:rPr lang="hi-IN" altLang="en-US" sz="1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en-US" altLang="en-US" sz="1800">
                <a:solidFill>
                  <a:srgbClr val="000000"/>
                </a:solidFill>
                <a:ea typeface="Times New Roman" panose="02020603050405020304" pitchFamily="18" charset="0"/>
                <a:cs typeface="Mangal" charset="0"/>
              </a:rPr>
              <a:t>1</a:t>
            </a:r>
            <a:r>
              <a:rPr lang="hi-IN" altLang="en-US" sz="1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altLang="en-US" sz="1800">
                <a:solidFill>
                  <a:srgbClr val="000000"/>
                </a:solidFill>
                <a:ea typeface="Times New Roman" panose="02020603050405020304" pitchFamily="18" charset="0"/>
                <a:cs typeface="Mangal" charset="0"/>
              </a:rPr>
              <a:t>5</a:t>
            </a: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1800" i="1">
                <a:solidFill>
                  <a:srgbClr val="000000"/>
                </a:solidFill>
                <a:ea typeface="Times New Roman" panose="02020603050405020304" pitchFamily="18" charset="0"/>
                <a:cs typeface="Mangal" charset="0"/>
              </a:rPr>
              <a:t>f</a:t>
            </a:r>
            <a:r>
              <a:rPr lang="hi-IN" altLang="en-US" sz="1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altLang="en-US" sz="1800" i="1">
                <a:solidFill>
                  <a:srgbClr val="000000"/>
                </a:solidFill>
                <a:ea typeface="Times New Roman" panose="02020603050405020304" pitchFamily="18" charset="0"/>
                <a:cs typeface="Mangal" charset="0"/>
              </a:rPr>
              <a:t>x</a:t>
            </a:r>
            <a:r>
              <a:rPr lang="en-US" altLang="en-US" sz="1800">
                <a:solidFill>
                  <a:srgbClr val="000000"/>
                </a:solidFill>
                <a:ea typeface="Times New Roman" panose="02020603050405020304" pitchFamily="18" charset="0"/>
                <a:cs typeface="Mangal" charset="0"/>
              </a:rPr>
              <a:t>0</a:t>
            </a:r>
            <a:r>
              <a:rPr lang="hi-IN" altLang="en-US" sz="1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)=</a:t>
            </a:r>
            <a:r>
              <a:rPr lang="en-US" altLang="en-US" sz="1800" i="1">
                <a:solidFill>
                  <a:srgbClr val="000000"/>
                </a:solidFill>
                <a:ea typeface="Times New Roman" panose="02020603050405020304" pitchFamily="18" charset="0"/>
                <a:cs typeface="Mangal" charset="0"/>
              </a:rPr>
              <a:t>f</a:t>
            </a:r>
            <a:r>
              <a:rPr lang="hi-IN" altLang="en-US" sz="1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altLang="en-US" sz="1800">
                <a:solidFill>
                  <a:srgbClr val="000000"/>
                </a:solidFill>
                <a:ea typeface="Times New Roman" panose="02020603050405020304" pitchFamily="18" charset="0"/>
                <a:cs typeface="Mangal" charset="0"/>
              </a:rPr>
              <a:t>1</a:t>
            </a:r>
            <a:r>
              <a:rPr lang="hi-IN" altLang="en-US" sz="1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altLang="en-US" sz="1800">
                <a:solidFill>
                  <a:srgbClr val="000000"/>
                </a:solidFill>
                <a:ea typeface="Times New Roman" panose="02020603050405020304" pitchFamily="18" charset="0"/>
                <a:cs typeface="Mangal" charset="0"/>
              </a:rPr>
              <a:t>5</a:t>
            </a:r>
            <a:r>
              <a:rPr lang="hi-IN" altLang="en-US" sz="1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)=</a:t>
            </a:r>
            <a:r>
              <a:rPr lang="en-US" altLang="en-US" sz="1800">
                <a:solidFill>
                  <a:srgbClr val="000000"/>
                </a:solidFill>
                <a:ea typeface="Times New Roman" panose="02020603050405020304" pitchFamily="18" charset="0"/>
                <a:cs typeface="Mangal" charset="0"/>
              </a:rPr>
              <a:t>0</a:t>
            </a:r>
            <a:r>
              <a:rPr lang="hi-IN" altLang="en-US" sz="1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altLang="en-US" sz="1800">
                <a:solidFill>
                  <a:srgbClr val="000000"/>
                </a:solidFill>
                <a:ea typeface="Times New Roman" panose="02020603050405020304" pitchFamily="18" charset="0"/>
                <a:cs typeface="Mangal" charset="0"/>
              </a:rPr>
              <a:t>875&gt;0</a:t>
            </a: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10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altLang="en-US" sz="10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10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altLang="en-US" sz="10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http://numericalmethods.eng.usf.edu</a:t>
            </a:r>
            <a:endParaRPr lang="en-US"/>
          </a:p>
        </p:txBody>
      </p:sp>
      <p:sp>
        <p:nvSpPr>
          <p:cNvPr id="5734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7BB0C8B-49EE-4694-97EC-37BD321D20C8}" type="slidenum">
              <a:rPr lang="en-US" altLang="en-US" sz="1200">
                <a:solidFill>
                  <a:srgbClr val="898989"/>
                </a:solidFill>
              </a:rPr>
              <a:pPr/>
              <a:t>11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57348" name="Rectangle 3"/>
          <p:cNvSpPr>
            <a:spLocks noChangeArrowheads="1"/>
          </p:cNvSpPr>
          <p:nvPr/>
        </p:nvSpPr>
        <p:spPr bwMode="auto">
          <a:xfrm>
            <a:off x="1066800" y="33338"/>
            <a:ext cx="7239000" cy="272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7000"/>
              </a:lnSpc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charset="0"/>
              </a:rPr>
              <a:t>2</a:t>
            </a:r>
            <a:r>
              <a:rPr lang="en-US" altLang="en-US" sz="20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charset="0"/>
              </a:rPr>
              <a:t>nd</a:t>
            </a:r>
            <a:r>
              <a:rPr lang="en-US" altLang="en-US" sz="20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  <a:t> iteration </a:t>
            </a:r>
            <a:r>
              <a:rPr lang="hi-IN" altLang="en-US" sz="20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r>
              <a:rPr lang="en-US" altLang="en-US" sz="20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  <a:t/>
            </a:r>
            <a:br>
              <a:rPr lang="en-US" altLang="en-US" sz="20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</a:b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  <a:t/>
            </a:r>
            <a:b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</a:b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  <a:t>Here </a:t>
            </a:r>
            <a:r>
              <a:rPr lang="en-US" altLang="en-US" sz="14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charset="0"/>
              </a:rPr>
              <a:t>f</a:t>
            </a:r>
            <a:r>
              <a:rPr lang="hi-IN" altLang="en-US" sz="1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charset="0"/>
              </a:rPr>
              <a:t>1</a:t>
            </a:r>
            <a:r>
              <a:rPr lang="hi-IN" altLang="en-US" sz="1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)=-</a:t>
            </a: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charset="0"/>
              </a:rPr>
              <a:t>1&lt;0</a:t>
            </a: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  <a:t> and </a:t>
            </a:r>
            <a:r>
              <a:rPr lang="en-US" altLang="en-US" sz="14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charset="0"/>
              </a:rPr>
              <a:t>f</a:t>
            </a:r>
            <a:r>
              <a:rPr lang="hi-IN" altLang="en-US" sz="1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charset="0"/>
              </a:rPr>
              <a:t>1</a:t>
            </a:r>
            <a:r>
              <a:rPr lang="hi-IN" altLang="en-US" sz="1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charset="0"/>
              </a:rPr>
              <a:t>5</a:t>
            </a:r>
            <a:r>
              <a:rPr lang="hi-IN" altLang="en-US" sz="1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)=</a:t>
            </a: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charset="0"/>
              </a:rPr>
              <a:t>0</a:t>
            </a:r>
            <a:r>
              <a:rPr lang="hi-IN" altLang="en-US" sz="1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charset="0"/>
              </a:rPr>
              <a:t>875&gt;0</a:t>
            </a: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  <a:t/>
            </a:r>
            <a:b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</a:b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  <a:t/>
            </a:r>
            <a:b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</a:br>
            <a:r>
              <a:rPr lang="hi-IN" altLang="en-US" sz="1400">
                <a:solidFill>
                  <a:srgbClr val="000000"/>
                </a:solidFill>
                <a:latin typeface="Cambria Math" panose="02040503050406030204" pitchFamily="18" charset="0"/>
                <a:ea typeface="Times New Roman" panose="02020603050405020304" pitchFamily="18" charset="0"/>
              </a:rPr>
              <a:t>∴</a:t>
            </a: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  <a:t> Now, Root lies between </a:t>
            </a: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charset="0"/>
              </a:rPr>
              <a:t>1</a:t>
            </a: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  <a:t> and </a:t>
            </a: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charset="0"/>
              </a:rPr>
              <a:t>1</a:t>
            </a:r>
            <a:r>
              <a:rPr lang="hi-IN" altLang="en-US" sz="1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charset="0"/>
              </a:rPr>
              <a:t>5</a:t>
            </a: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  <a:t/>
            </a:r>
            <a:b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</a:b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  <a:t/>
            </a:r>
            <a:b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</a:br>
            <a:r>
              <a:rPr lang="en-US" altLang="en-US" sz="14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charset="0"/>
              </a:rPr>
              <a:t>x</a:t>
            </a: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charset="0"/>
              </a:rPr>
              <a:t>1</a:t>
            </a:r>
            <a:r>
              <a:rPr lang="hi-IN" altLang="en-US" sz="1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charset="0"/>
              </a:rPr>
              <a:t>(1</a:t>
            </a:r>
            <a:r>
              <a:rPr lang="hi-IN" altLang="en-US" sz="1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charset="0"/>
              </a:rPr>
              <a:t>1</a:t>
            </a:r>
            <a:r>
              <a:rPr lang="hi-IN" altLang="en-US" sz="1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charset="0"/>
              </a:rPr>
              <a:t>5)/2</a:t>
            </a:r>
            <a:r>
              <a:rPr lang="hi-IN" altLang="en-US" sz="1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charset="0"/>
              </a:rPr>
              <a:t>1</a:t>
            </a:r>
            <a:r>
              <a:rPr lang="hi-IN" altLang="en-US" sz="1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charset="0"/>
              </a:rPr>
              <a:t>25</a:t>
            </a: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  <a:t/>
            </a:r>
            <a:b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</a:b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  <a:t/>
            </a:r>
            <a:b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</a:br>
            <a:r>
              <a:rPr lang="en-US" altLang="en-US" sz="14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charset="0"/>
              </a:rPr>
              <a:t>f</a:t>
            </a:r>
            <a:r>
              <a:rPr lang="hi-IN" altLang="en-US" sz="1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altLang="en-US" sz="14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charset="0"/>
              </a:rPr>
              <a:t>x</a:t>
            </a: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charset="0"/>
              </a:rPr>
              <a:t>1</a:t>
            </a:r>
            <a:r>
              <a:rPr lang="hi-IN" altLang="en-US" sz="1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)=</a:t>
            </a:r>
            <a:r>
              <a:rPr lang="en-US" altLang="en-US" sz="14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charset="0"/>
              </a:rPr>
              <a:t>f</a:t>
            </a:r>
            <a:r>
              <a:rPr lang="hi-IN" altLang="en-US" sz="1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charset="0"/>
              </a:rPr>
              <a:t>1</a:t>
            </a:r>
            <a:r>
              <a:rPr lang="hi-IN" altLang="en-US" sz="1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charset="0"/>
              </a:rPr>
              <a:t>25</a:t>
            </a:r>
            <a:r>
              <a:rPr lang="hi-IN" altLang="en-US" sz="1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)=-</a:t>
            </a: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charset="0"/>
              </a:rPr>
              <a:t>0</a:t>
            </a:r>
            <a:r>
              <a:rPr lang="hi-IN" altLang="en-US" sz="1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charset="0"/>
              </a:rPr>
              <a:t>29688&lt;0</a:t>
            </a:r>
            <a:endParaRPr lang="en-US" altLang="en-US" sz="1400">
              <a:latin typeface="Calibri" panose="020F0502020204030204" pitchFamily="34" charset="0"/>
              <a:ea typeface="Calibri" panose="020F0502020204030204" pitchFamily="34" charset="0"/>
              <a:cs typeface="Mangal" charset="0"/>
            </a:endParaRPr>
          </a:p>
          <a:p>
            <a:pPr>
              <a:lnSpc>
                <a:spcPct val="107000"/>
              </a:lnSpc>
            </a:pP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charset="0"/>
              </a:rPr>
              <a:t> </a:t>
            </a:r>
            <a:endParaRPr lang="en-US" altLang="en-US" sz="1400">
              <a:latin typeface="Calibri" panose="020F0502020204030204" pitchFamily="34" charset="0"/>
              <a:ea typeface="Times New Roman" panose="02020603050405020304" pitchFamily="18" charset="0"/>
              <a:cs typeface="Mangal" charset="0"/>
            </a:endParaRPr>
          </a:p>
          <a:p>
            <a:pPr>
              <a:lnSpc>
                <a:spcPct val="107000"/>
              </a:lnSpc>
            </a:pP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charset="0"/>
              </a:rPr>
              <a:t>Similarly</a:t>
            </a:r>
            <a:r>
              <a:rPr lang="hi-IN" altLang="en-US" sz="1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…..</a:t>
            </a:r>
            <a:endParaRPr lang="en-US" altLang="en-US" sz="1400">
              <a:latin typeface="Calibri" panose="020F0502020204030204" pitchFamily="34" charset="0"/>
              <a:ea typeface="Calibri" panose="020F0502020204030204" pitchFamily="34" charset="0"/>
              <a:cs typeface="Mang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28650" y="2940050"/>
          <a:ext cx="7886696" cy="35988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5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9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</a:t>
                      </a:r>
                      <a:r>
                        <a:rPr lang="hi-IN" sz="1600">
                          <a:effectLst/>
                        </a:rPr>
                        <a:t>(</a:t>
                      </a:r>
                      <a:r>
                        <a:rPr lang="en-US" sz="1600">
                          <a:effectLst/>
                        </a:rPr>
                        <a:t>a</a:t>
                      </a:r>
                      <a:r>
                        <a:rPr lang="hi-IN" sz="1600">
                          <a:effectLst/>
                        </a:rPr>
                        <a:t>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</a:t>
                      </a:r>
                      <a:r>
                        <a:rPr lang="hi-IN" sz="1600">
                          <a:effectLst/>
                        </a:rPr>
                        <a:t>(</a:t>
                      </a:r>
                      <a:r>
                        <a:rPr lang="en-US" sz="1600">
                          <a:effectLst/>
                        </a:rPr>
                        <a:t>b</a:t>
                      </a:r>
                      <a:r>
                        <a:rPr lang="hi-IN" sz="1600">
                          <a:effectLst/>
                        </a:rPr>
                        <a:t>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C </a:t>
                      </a:r>
                      <a:r>
                        <a:rPr lang="hi-IN" sz="1600" dirty="0" smtClean="0">
                          <a:effectLst/>
                        </a:rPr>
                        <a:t>=</a:t>
                      </a:r>
                      <a:r>
                        <a:rPr lang="en-US" sz="1600" dirty="0" smtClean="0">
                          <a:effectLst/>
                        </a:rPr>
                        <a:t> (a</a:t>
                      </a:r>
                      <a:r>
                        <a:rPr lang="hi-IN" sz="1600" dirty="0">
                          <a:effectLst/>
                        </a:rPr>
                        <a:t>+</a:t>
                      </a:r>
                      <a:r>
                        <a:rPr lang="en-US" sz="1600" dirty="0" smtClean="0">
                          <a:effectLst/>
                        </a:rPr>
                        <a:t>b)/2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</a:t>
                      </a:r>
                      <a:r>
                        <a:rPr lang="hi-IN" sz="1600">
                          <a:effectLst/>
                        </a:rPr>
                        <a:t>(</a:t>
                      </a:r>
                      <a:r>
                        <a:rPr lang="en-US" sz="1600">
                          <a:effectLst/>
                        </a:rPr>
                        <a:t>c</a:t>
                      </a:r>
                      <a:r>
                        <a:rPr lang="hi-IN" sz="1600">
                          <a:effectLst/>
                        </a:rPr>
                        <a:t>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Update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600" dirty="0">
                          <a:effectLst/>
                        </a:rPr>
                        <a:t>-</a:t>
                      </a: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875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</a:t>
                      </a:r>
                      <a:r>
                        <a:rPr lang="hi-IN" sz="1600">
                          <a:effectLst/>
                        </a:rPr>
                        <a:t>=</a:t>
                      </a:r>
                      <a:r>
                        <a:rPr lang="en-US" sz="1600">
                          <a:effectLst/>
                        </a:rPr>
                        <a:t>c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600">
                          <a:effectLst/>
                        </a:rPr>
                        <a:t>-</a:t>
                      </a: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r>
                        <a:rPr lang="hi-IN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875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25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600">
                          <a:effectLst/>
                        </a:rPr>
                        <a:t>-</a:t>
                      </a:r>
                      <a:r>
                        <a:rPr lang="en-US" sz="1600">
                          <a:effectLst/>
                        </a:rPr>
                        <a:t>0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29688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</a:t>
                      </a:r>
                      <a:r>
                        <a:rPr lang="hi-IN" sz="1600">
                          <a:effectLst/>
                        </a:rPr>
                        <a:t>=</a:t>
                      </a:r>
                      <a:r>
                        <a:rPr lang="en-US" sz="1600">
                          <a:effectLst/>
                        </a:rPr>
                        <a:t>c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9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r>
                        <a:rPr lang="hi-IN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25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600">
                          <a:effectLst/>
                        </a:rPr>
                        <a:t>-</a:t>
                      </a:r>
                      <a:r>
                        <a:rPr lang="en-US" sz="1600">
                          <a:effectLst/>
                        </a:rPr>
                        <a:t>0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29688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r>
                        <a:rPr lang="hi-IN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875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375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22461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</a:t>
                      </a:r>
                      <a:r>
                        <a:rPr lang="hi-IN" sz="1600">
                          <a:effectLst/>
                        </a:rPr>
                        <a:t>=</a:t>
                      </a:r>
                      <a:r>
                        <a:rPr lang="en-US" sz="1600">
                          <a:effectLst/>
                        </a:rPr>
                        <a:t>c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9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25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600">
                          <a:effectLst/>
                        </a:rPr>
                        <a:t>-</a:t>
                      </a:r>
                      <a:r>
                        <a:rPr lang="en-US" sz="1600">
                          <a:effectLst/>
                        </a:rPr>
                        <a:t>0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29688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375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r>
                        <a:rPr lang="hi-IN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22461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r>
                        <a:rPr lang="hi-IN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3125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600">
                          <a:effectLst/>
                        </a:rPr>
                        <a:t>-</a:t>
                      </a:r>
                      <a:r>
                        <a:rPr lang="en-US" sz="1600">
                          <a:effectLst/>
                        </a:rPr>
                        <a:t>0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05151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</a:t>
                      </a:r>
                      <a:r>
                        <a:rPr lang="hi-IN" sz="1600">
                          <a:effectLst/>
                        </a:rPr>
                        <a:t>=</a:t>
                      </a:r>
                      <a:r>
                        <a:rPr lang="en-US" sz="1600">
                          <a:effectLst/>
                        </a:rPr>
                        <a:t>c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9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3125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600">
                          <a:effectLst/>
                        </a:rPr>
                        <a:t>-</a:t>
                      </a:r>
                      <a:r>
                        <a:rPr lang="en-US" sz="1600">
                          <a:effectLst/>
                        </a:rPr>
                        <a:t>0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05151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375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r>
                        <a:rPr lang="hi-IN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22461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34375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r>
                        <a:rPr lang="hi-IN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08261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</a:t>
                      </a:r>
                      <a:r>
                        <a:rPr lang="hi-IN" sz="1600" dirty="0">
                          <a:effectLst/>
                        </a:rPr>
                        <a:t>=</a:t>
                      </a:r>
                      <a:r>
                        <a:rPr lang="en-US" sz="1600" dirty="0">
                          <a:effectLst/>
                        </a:rPr>
                        <a:t>c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28650" y="3135313"/>
          <a:ext cx="7886696" cy="1741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5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87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3125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000">
                          <a:effectLst/>
                        </a:rPr>
                        <a:t>-</a:t>
                      </a:r>
                      <a:r>
                        <a:rPr lang="en-US" sz="1000">
                          <a:effectLst/>
                        </a:rPr>
                        <a:t>0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05151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34375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08261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32812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01458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</a:t>
                      </a:r>
                      <a:r>
                        <a:rPr lang="hi-IN" sz="1000">
                          <a:effectLst/>
                        </a:rPr>
                        <a:t>=</a:t>
                      </a:r>
                      <a:r>
                        <a:rPr lang="en-US" sz="1000">
                          <a:effectLst/>
                        </a:rPr>
                        <a:t>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7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3125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000">
                          <a:effectLst/>
                        </a:rPr>
                        <a:t>-</a:t>
                      </a:r>
                      <a:r>
                        <a:rPr lang="en-US" sz="1000">
                          <a:effectLst/>
                        </a:rPr>
                        <a:t>0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05151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32812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01458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32031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000">
                          <a:effectLst/>
                        </a:rPr>
                        <a:t>-</a:t>
                      </a:r>
                      <a:r>
                        <a:rPr lang="en-US" sz="1000">
                          <a:effectLst/>
                        </a:rPr>
                        <a:t>0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01871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</a:t>
                      </a:r>
                      <a:r>
                        <a:rPr lang="hi-IN" sz="1000">
                          <a:effectLst/>
                        </a:rPr>
                        <a:t>=</a:t>
                      </a:r>
                      <a:r>
                        <a:rPr lang="en-US" sz="1000">
                          <a:effectLst/>
                        </a:rPr>
                        <a:t>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7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32031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000">
                          <a:effectLst/>
                        </a:rPr>
                        <a:t>-</a:t>
                      </a:r>
                      <a:r>
                        <a:rPr lang="en-US" sz="1000">
                          <a:effectLst/>
                        </a:rPr>
                        <a:t>0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01871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32812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01458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32422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000">
                          <a:effectLst/>
                        </a:rPr>
                        <a:t>-</a:t>
                      </a:r>
                      <a:r>
                        <a:rPr lang="en-US" sz="1000">
                          <a:effectLst/>
                        </a:rPr>
                        <a:t>0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00213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</a:t>
                      </a:r>
                      <a:r>
                        <a:rPr lang="hi-IN" sz="1000">
                          <a:effectLst/>
                        </a:rPr>
                        <a:t>=</a:t>
                      </a:r>
                      <a:r>
                        <a:rPr lang="en-US" sz="1000">
                          <a:effectLst/>
                        </a:rPr>
                        <a:t>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7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32422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000">
                          <a:effectLst/>
                        </a:rPr>
                        <a:t>-</a:t>
                      </a:r>
                      <a:r>
                        <a:rPr lang="en-US" sz="1000">
                          <a:effectLst/>
                        </a:rPr>
                        <a:t>0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00213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32812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01458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32617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00621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</a:t>
                      </a:r>
                      <a:r>
                        <a:rPr lang="hi-IN" sz="1000">
                          <a:effectLst/>
                        </a:rPr>
                        <a:t>=</a:t>
                      </a:r>
                      <a:r>
                        <a:rPr lang="en-US" sz="1000">
                          <a:effectLst/>
                        </a:rPr>
                        <a:t>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7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32422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000">
                          <a:effectLst/>
                        </a:rPr>
                        <a:t>-</a:t>
                      </a:r>
                      <a:r>
                        <a:rPr lang="en-US" sz="1000">
                          <a:effectLst/>
                        </a:rPr>
                        <a:t>0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00213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32617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00621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3252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00204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</a:t>
                      </a:r>
                      <a:r>
                        <a:rPr lang="hi-IN" sz="1000">
                          <a:effectLst/>
                        </a:rPr>
                        <a:t>=</a:t>
                      </a:r>
                      <a:r>
                        <a:rPr lang="en-US" sz="1000">
                          <a:effectLst/>
                        </a:rPr>
                        <a:t>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7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32422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000">
                          <a:effectLst/>
                        </a:rPr>
                        <a:t>-</a:t>
                      </a:r>
                      <a:r>
                        <a:rPr lang="en-US" sz="1000">
                          <a:effectLst/>
                        </a:rPr>
                        <a:t>0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00213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3252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00204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32471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000">
                          <a:effectLst/>
                        </a:rPr>
                        <a:t>-</a:t>
                      </a:r>
                      <a:r>
                        <a:rPr lang="en-US" sz="1000">
                          <a:effectLst/>
                        </a:rPr>
                        <a:t>0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00005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</a:t>
                      </a:r>
                      <a:r>
                        <a:rPr lang="hi-IN" sz="1000">
                          <a:effectLst/>
                        </a:rPr>
                        <a:t>=</a:t>
                      </a:r>
                      <a:r>
                        <a:rPr lang="en-US" sz="1000">
                          <a:effectLst/>
                        </a:rPr>
                        <a:t>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7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28650" y="3135313"/>
          <a:ext cx="7886696" cy="1741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5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87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3125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000">
                          <a:effectLst/>
                        </a:rPr>
                        <a:t>-</a:t>
                      </a:r>
                      <a:r>
                        <a:rPr lang="en-US" sz="1000">
                          <a:effectLst/>
                        </a:rPr>
                        <a:t>0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05151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34375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08261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32812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01458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</a:t>
                      </a:r>
                      <a:r>
                        <a:rPr lang="hi-IN" sz="1000">
                          <a:effectLst/>
                        </a:rPr>
                        <a:t>=</a:t>
                      </a:r>
                      <a:r>
                        <a:rPr lang="en-US" sz="1000">
                          <a:effectLst/>
                        </a:rPr>
                        <a:t>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7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3125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000">
                          <a:effectLst/>
                        </a:rPr>
                        <a:t>-</a:t>
                      </a:r>
                      <a:r>
                        <a:rPr lang="en-US" sz="1000">
                          <a:effectLst/>
                        </a:rPr>
                        <a:t>0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05151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32812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01458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32031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000">
                          <a:effectLst/>
                        </a:rPr>
                        <a:t>-</a:t>
                      </a:r>
                      <a:r>
                        <a:rPr lang="en-US" sz="1000">
                          <a:effectLst/>
                        </a:rPr>
                        <a:t>0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01871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</a:t>
                      </a:r>
                      <a:r>
                        <a:rPr lang="hi-IN" sz="1000">
                          <a:effectLst/>
                        </a:rPr>
                        <a:t>=</a:t>
                      </a:r>
                      <a:r>
                        <a:rPr lang="en-US" sz="1000">
                          <a:effectLst/>
                        </a:rPr>
                        <a:t>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7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32031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000">
                          <a:effectLst/>
                        </a:rPr>
                        <a:t>-</a:t>
                      </a:r>
                      <a:r>
                        <a:rPr lang="en-US" sz="1000">
                          <a:effectLst/>
                        </a:rPr>
                        <a:t>0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01871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32812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01458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32422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000">
                          <a:effectLst/>
                        </a:rPr>
                        <a:t>-</a:t>
                      </a:r>
                      <a:r>
                        <a:rPr lang="en-US" sz="1000">
                          <a:effectLst/>
                        </a:rPr>
                        <a:t>0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00213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</a:t>
                      </a:r>
                      <a:r>
                        <a:rPr lang="hi-IN" sz="1000">
                          <a:effectLst/>
                        </a:rPr>
                        <a:t>=</a:t>
                      </a:r>
                      <a:r>
                        <a:rPr lang="en-US" sz="1000">
                          <a:effectLst/>
                        </a:rPr>
                        <a:t>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7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32422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000">
                          <a:effectLst/>
                        </a:rPr>
                        <a:t>-</a:t>
                      </a:r>
                      <a:r>
                        <a:rPr lang="en-US" sz="1000">
                          <a:effectLst/>
                        </a:rPr>
                        <a:t>0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00213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32812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01458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32617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00621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</a:t>
                      </a:r>
                      <a:r>
                        <a:rPr lang="hi-IN" sz="1000">
                          <a:effectLst/>
                        </a:rPr>
                        <a:t>=</a:t>
                      </a:r>
                      <a:r>
                        <a:rPr lang="en-US" sz="1000">
                          <a:effectLst/>
                        </a:rPr>
                        <a:t>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7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32422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000">
                          <a:effectLst/>
                        </a:rPr>
                        <a:t>-</a:t>
                      </a:r>
                      <a:r>
                        <a:rPr lang="en-US" sz="1000">
                          <a:effectLst/>
                        </a:rPr>
                        <a:t>0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00213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32617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00621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3252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00204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</a:t>
                      </a:r>
                      <a:r>
                        <a:rPr lang="hi-IN" sz="1000">
                          <a:effectLst/>
                        </a:rPr>
                        <a:t>=</a:t>
                      </a:r>
                      <a:r>
                        <a:rPr lang="en-US" sz="1000">
                          <a:effectLst/>
                        </a:rPr>
                        <a:t>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7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32422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000">
                          <a:effectLst/>
                        </a:rPr>
                        <a:t>-</a:t>
                      </a:r>
                      <a:r>
                        <a:rPr lang="en-US" sz="1000">
                          <a:effectLst/>
                        </a:rPr>
                        <a:t>0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00213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3252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00204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32471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000">
                          <a:effectLst/>
                        </a:rPr>
                        <a:t>-</a:t>
                      </a:r>
                      <a:r>
                        <a:rPr lang="en-US" sz="1000">
                          <a:effectLst/>
                        </a:rPr>
                        <a:t>0</a:t>
                      </a:r>
                      <a:r>
                        <a:rPr lang="hi-IN" sz="1000">
                          <a:effectLst/>
                        </a:rPr>
                        <a:t>.</a:t>
                      </a:r>
                      <a:r>
                        <a:rPr lang="en-US" sz="1000">
                          <a:effectLst/>
                        </a:rPr>
                        <a:t>00005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</a:t>
                      </a:r>
                      <a:r>
                        <a:rPr lang="hi-IN" sz="1000">
                          <a:effectLst/>
                        </a:rPr>
                        <a:t>=</a:t>
                      </a:r>
                      <a:r>
                        <a:rPr lang="en-US" sz="1000">
                          <a:effectLst/>
                        </a:rPr>
                        <a:t>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7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4" marB="38104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28650" y="152400"/>
          <a:ext cx="7886696" cy="5748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5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58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r>
                        <a:rPr lang="hi-IN" sz="1800">
                          <a:effectLst/>
                        </a:rPr>
                        <a:t>.</a:t>
                      </a:r>
                      <a:r>
                        <a:rPr lang="en-US" sz="1800">
                          <a:effectLst/>
                        </a:rPr>
                        <a:t>3125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800">
                          <a:effectLst/>
                        </a:rPr>
                        <a:t>-</a:t>
                      </a:r>
                      <a:r>
                        <a:rPr lang="en-US" sz="1800">
                          <a:effectLst/>
                        </a:rPr>
                        <a:t>0</a:t>
                      </a:r>
                      <a:r>
                        <a:rPr lang="hi-IN" sz="1800">
                          <a:effectLst/>
                        </a:rPr>
                        <a:t>.</a:t>
                      </a:r>
                      <a:r>
                        <a:rPr lang="en-US" sz="1800">
                          <a:effectLst/>
                        </a:rPr>
                        <a:t>05151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r>
                        <a:rPr lang="hi-IN" sz="1800">
                          <a:effectLst/>
                        </a:rPr>
                        <a:t>.</a:t>
                      </a:r>
                      <a:r>
                        <a:rPr lang="en-US" sz="1800">
                          <a:effectLst/>
                        </a:rPr>
                        <a:t>34375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r>
                        <a:rPr lang="hi-IN" sz="1800">
                          <a:effectLst/>
                        </a:rPr>
                        <a:t>.</a:t>
                      </a:r>
                      <a:r>
                        <a:rPr lang="en-US" sz="1800">
                          <a:effectLst/>
                        </a:rPr>
                        <a:t>08261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r>
                        <a:rPr lang="hi-IN" sz="1800" b="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</a:rPr>
                        <a:t>32812</a:t>
                      </a:r>
                      <a:endParaRPr lang="en-US" sz="18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r>
                        <a:rPr lang="hi-IN" sz="1800">
                          <a:effectLst/>
                        </a:rPr>
                        <a:t>.</a:t>
                      </a:r>
                      <a:r>
                        <a:rPr lang="en-US" sz="1800">
                          <a:effectLst/>
                        </a:rPr>
                        <a:t>01458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</a:t>
                      </a:r>
                      <a:r>
                        <a:rPr lang="hi-IN" sz="1800">
                          <a:effectLst/>
                        </a:rPr>
                        <a:t>=</a:t>
                      </a:r>
                      <a:r>
                        <a:rPr lang="en-US" sz="1800">
                          <a:effectLst/>
                        </a:rPr>
                        <a:t>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8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r>
                        <a:rPr lang="hi-IN" sz="1800" dirty="0">
                          <a:effectLst/>
                        </a:rPr>
                        <a:t>.</a:t>
                      </a:r>
                      <a:r>
                        <a:rPr lang="en-US" sz="1800" dirty="0">
                          <a:effectLst/>
                        </a:rPr>
                        <a:t>3125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800" dirty="0">
                          <a:effectLst/>
                        </a:rPr>
                        <a:t>-</a:t>
                      </a:r>
                      <a:r>
                        <a:rPr lang="en-US" sz="1800" dirty="0">
                          <a:effectLst/>
                        </a:rPr>
                        <a:t>0</a:t>
                      </a:r>
                      <a:r>
                        <a:rPr lang="hi-IN" sz="1800" dirty="0">
                          <a:effectLst/>
                        </a:rPr>
                        <a:t>.</a:t>
                      </a:r>
                      <a:r>
                        <a:rPr lang="en-US" sz="1800" dirty="0">
                          <a:effectLst/>
                        </a:rPr>
                        <a:t>05151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r>
                        <a:rPr lang="hi-IN" sz="1800">
                          <a:effectLst/>
                        </a:rPr>
                        <a:t>.</a:t>
                      </a:r>
                      <a:r>
                        <a:rPr lang="en-US" sz="1800">
                          <a:effectLst/>
                        </a:rPr>
                        <a:t>32812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r>
                        <a:rPr lang="hi-IN" sz="1800">
                          <a:effectLst/>
                        </a:rPr>
                        <a:t>.</a:t>
                      </a:r>
                      <a:r>
                        <a:rPr lang="en-US" sz="1800">
                          <a:effectLst/>
                        </a:rPr>
                        <a:t>01458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r>
                        <a:rPr lang="hi-IN" sz="1800" dirty="0">
                          <a:effectLst/>
                        </a:rPr>
                        <a:t>.</a:t>
                      </a:r>
                      <a:r>
                        <a:rPr lang="en-US" sz="1800" dirty="0">
                          <a:effectLst/>
                        </a:rPr>
                        <a:t>32031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800">
                          <a:effectLst/>
                        </a:rPr>
                        <a:t>-</a:t>
                      </a:r>
                      <a:r>
                        <a:rPr lang="en-US" sz="1800">
                          <a:effectLst/>
                        </a:rPr>
                        <a:t>0</a:t>
                      </a:r>
                      <a:r>
                        <a:rPr lang="hi-IN" sz="1800">
                          <a:effectLst/>
                        </a:rPr>
                        <a:t>.</a:t>
                      </a:r>
                      <a:r>
                        <a:rPr lang="en-US" sz="1800">
                          <a:effectLst/>
                        </a:rPr>
                        <a:t>01871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</a:t>
                      </a:r>
                      <a:r>
                        <a:rPr lang="hi-IN" sz="1800">
                          <a:effectLst/>
                        </a:rPr>
                        <a:t>=</a:t>
                      </a:r>
                      <a:r>
                        <a:rPr lang="en-US" sz="1800">
                          <a:effectLst/>
                        </a:rPr>
                        <a:t>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8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r>
                        <a:rPr lang="hi-IN" sz="1800" dirty="0">
                          <a:effectLst/>
                        </a:rPr>
                        <a:t>.</a:t>
                      </a:r>
                      <a:r>
                        <a:rPr lang="en-US" sz="1800" dirty="0">
                          <a:effectLst/>
                        </a:rPr>
                        <a:t>32031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800" dirty="0">
                          <a:effectLst/>
                        </a:rPr>
                        <a:t>-</a:t>
                      </a:r>
                      <a:r>
                        <a:rPr lang="en-US" sz="1800" dirty="0">
                          <a:effectLst/>
                        </a:rPr>
                        <a:t>0</a:t>
                      </a:r>
                      <a:r>
                        <a:rPr lang="hi-IN" sz="1800" dirty="0">
                          <a:effectLst/>
                        </a:rPr>
                        <a:t>.</a:t>
                      </a:r>
                      <a:r>
                        <a:rPr lang="en-US" sz="1800" dirty="0">
                          <a:effectLst/>
                        </a:rPr>
                        <a:t>01871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r>
                        <a:rPr lang="hi-IN" sz="1800" dirty="0">
                          <a:effectLst/>
                        </a:rPr>
                        <a:t>.</a:t>
                      </a:r>
                      <a:r>
                        <a:rPr lang="en-US" sz="1800" dirty="0">
                          <a:effectLst/>
                        </a:rPr>
                        <a:t>32812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r>
                        <a:rPr lang="hi-IN" sz="1800">
                          <a:effectLst/>
                        </a:rPr>
                        <a:t>.</a:t>
                      </a:r>
                      <a:r>
                        <a:rPr lang="en-US" sz="1800">
                          <a:effectLst/>
                        </a:rPr>
                        <a:t>01458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r>
                        <a:rPr lang="hi-IN" sz="1800">
                          <a:effectLst/>
                        </a:rPr>
                        <a:t>.</a:t>
                      </a:r>
                      <a:r>
                        <a:rPr lang="en-US" sz="1800">
                          <a:effectLst/>
                        </a:rPr>
                        <a:t>32422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800">
                          <a:effectLst/>
                        </a:rPr>
                        <a:t>-</a:t>
                      </a:r>
                      <a:r>
                        <a:rPr lang="en-US" sz="1800">
                          <a:effectLst/>
                        </a:rPr>
                        <a:t>0</a:t>
                      </a:r>
                      <a:r>
                        <a:rPr lang="hi-IN" sz="1800">
                          <a:effectLst/>
                        </a:rPr>
                        <a:t>.</a:t>
                      </a:r>
                      <a:r>
                        <a:rPr lang="en-US" sz="1800">
                          <a:effectLst/>
                        </a:rPr>
                        <a:t>00213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</a:t>
                      </a:r>
                      <a:r>
                        <a:rPr lang="hi-IN" sz="1800">
                          <a:effectLst/>
                        </a:rPr>
                        <a:t>=</a:t>
                      </a:r>
                      <a:r>
                        <a:rPr lang="en-US" sz="1800">
                          <a:effectLst/>
                        </a:rPr>
                        <a:t>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8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r>
                        <a:rPr lang="hi-IN" sz="1800">
                          <a:effectLst/>
                        </a:rPr>
                        <a:t>.</a:t>
                      </a:r>
                      <a:r>
                        <a:rPr lang="en-US" sz="1800">
                          <a:effectLst/>
                        </a:rPr>
                        <a:t>32422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800">
                          <a:effectLst/>
                        </a:rPr>
                        <a:t>-</a:t>
                      </a:r>
                      <a:r>
                        <a:rPr lang="en-US" sz="1800">
                          <a:effectLst/>
                        </a:rPr>
                        <a:t>0</a:t>
                      </a:r>
                      <a:r>
                        <a:rPr lang="hi-IN" sz="1800">
                          <a:effectLst/>
                        </a:rPr>
                        <a:t>.</a:t>
                      </a:r>
                      <a:r>
                        <a:rPr lang="en-US" sz="1800">
                          <a:effectLst/>
                        </a:rPr>
                        <a:t>00213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r>
                        <a:rPr lang="hi-IN" sz="1800" dirty="0">
                          <a:effectLst/>
                        </a:rPr>
                        <a:t>.</a:t>
                      </a:r>
                      <a:r>
                        <a:rPr lang="en-US" sz="1800" dirty="0">
                          <a:effectLst/>
                        </a:rPr>
                        <a:t>32812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r>
                        <a:rPr lang="hi-IN" sz="1800" dirty="0">
                          <a:effectLst/>
                        </a:rPr>
                        <a:t>.</a:t>
                      </a:r>
                      <a:r>
                        <a:rPr lang="en-US" sz="1800" dirty="0">
                          <a:effectLst/>
                        </a:rPr>
                        <a:t>01458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r>
                        <a:rPr lang="hi-IN" sz="1800">
                          <a:effectLst/>
                        </a:rPr>
                        <a:t>.</a:t>
                      </a:r>
                      <a:r>
                        <a:rPr lang="en-US" sz="1800">
                          <a:effectLst/>
                        </a:rPr>
                        <a:t>32617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r>
                        <a:rPr lang="hi-IN" sz="1800">
                          <a:effectLst/>
                        </a:rPr>
                        <a:t>.</a:t>
                      </a:r>
                      <a:r>
                        <a:rPr lang="en-US" sz="1800">
                          <a:effectLst/>
                        </a:rPr>
                        <a:t>00621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</a:t>
                      </a:r>
                      <a:r>
                        <a:rPr lang="hi-IN" sz="1800">
                          <a:effectLst/>
                        </a:rPr>
                        <a:t>=</a:t>
                      </a:r>
                      <a:r>
                        <a:rPr lang="en-US" sz="1800">
                          <a:effectLst/>
                        </a:rPr>
                        <a:t>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8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r>
                        <a:rPr lang="hi-IN" sz="1800">
                          <a:effectLst/>
                        </a:rPr>
                        <a:t>.</a:t>
                      </a:r>
                      <a:r>
                        <a:rPr lang="en-US" sz="1800">
                          <a:effectLst/>
                        </a:rPr>
                        <a:t>32422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800">
                          <a:effectLst/>
                        </a:rPr>
                        <a:t>-</a:t>
                      </a:r>
                      <a:r>
                        <a:rPr lang="en-US" sz="1800">
                          <a:effectLst/>
                        </a:rPr>
                        <a:t>0</a:t>
                      </a:r>
                      <a:r>
                        <a:rPr lang="hi-IN" sz="1800">
                          <a:effectLst/>
                        </a:rPr>
                        <a:t>.</a:t>
                      </a:r>
                      <a:r>
                        <a:rPr lang="en-US" sz="1800">
                          <a:effectLst/>
                        </a:rPr>
                        <a:t>00213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r>
                        <a:rPr lang="hi-IN" sz="1800" dirty="0">
                          <a:effectLst/>
                        </a:rPr>
                        <a:t>.</a:t>
                      </a:r>
                      <a:r>
                        <a:rPr lang="en-US" sz="1800" dirty="0">
                          <a:effectLst/>
                        </a:rPr>
                        <a:t>32617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r>
                        <a:rPr lang="hi-IN" sz="1800" dirty="0">
                          <a:effectLst/>
                        </a:rPr>
                        <a:t>.</a:t>
                      </a:r>
                      <a:r>
                        <a:rPr lang="en-US" sz="1800" dirty="0">
                          <a:effectLst/>
                        </a:rPr>
                        <a:t>00621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r>
                        <a:rPr lang="hi-IN" sz="1800" dirty="0">
                          <a:effectLst/>
                        </a:rPr>
                        <a:t>.</a:t>
                      </a:r>
                      <a:r>
                        <a:rPr lang="en-US" sz="1800" dirty="0">
                          <a:effectLst/>
                        </a:rPr>
                        <a:t>3252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r>
                        <a:rPr lang="hi-IN" sz="1800" dirty="0">
                          <a:effectLst/>
                        </a:rPr>
                        <a:t>.</a:t>
                      </a:r>
                      <a:r>
                        <a:rPr lang="en-US" sz="1800" dirty="0">
                          <a:effectLst/>
                        </a:rPr>
                        <a:t>00204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</a:t>
                      </a:r>
                      <a:r>
                        <a:rPr lang="hi-IN" sz="1800">
                          <a:effectLst/>
                        </a:rPr>
                        <a:t>=</a:t>
                      </a:r>
                      <a:r>
                        <a:rPr lang="en-US" sz="1800">
                          <a:effectLst/>
                        </a:rPr>
                        <a:t>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8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r>
                        <a:rPr lang="hi-IN" sz="1800">
                          <a:effectLst/>
                        </a:rPr>
                        <a:t>.</a:t>
                      </a:r>
                      <a:r>
                        <a:rPr lang="en-US" sz="1800">
                          <a:effectLst/>
                        </a:rPr>
                        <a:t>32422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800">
                          <a:effectLst/>
                        </a:rPr>
                        <a:t>-</a:t>
                      </a:r>
                      <a:r>
                        <a:rPr lang="en-US" sz="1800">
                          <a:effectLst/>
                        </a:rPr>
                        <a:t>0</a:t>
                      </a:r>
                      <a:r>
                        <a:rPr lang="hi-IN" sz="1800">
                          <a:effectLst/>
                        </a:rPr>
                        <a:t>.</a:t>
                      </a:r>
                      <a:r>
                        <a:rPr lang="en-US" sz="1800">
                          <a:effectLst/>
                        </a:rPr>
                        <a:t>00213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r>
                        <a:rPr lang="hi-IN" sz="1800">
                          <a:effectLst/>
                        </a:rPr>
                        <a:t>.</a:t>
                      </a:r>
                      <a:r>
                        <a:rPr lang="en-US" sz="1800">
                          <a:effectLst/>
                        </a:rPr>
                        <a:t>3252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r>
                        <a:rPr lang="hi-IN" sz="1800">
                          <a:effectLst/>
                        </a:rPr>
                        <a:t>.</a:t>
                      </a:r>
                      <a:r>
                        <a:rPr lang="en-US" sz="1800">
                          <a:effectLst/>
                        </a:rPr>
                        <a:t>00204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r>
                        <a:rPr lang="hi-IN" sz="1800" dirty="0">
                          <a:effectLst/>
                        </a:rPr>
                        <a:t>.</a:t>
                      </a:r>
                      <a:r>
                        <a:rPr lang="en-US" sz="1800" dirty="0">
                          <a:effectLst/>
                        </a:rPr>
                        <a:t>32471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800" dirty="0">
                          <a:effectLst/>
                        </a:rPr>
                        <a:t>-</a:t>
                      </a:r>
                      <a:r>
                        <a:rPr lang="en-US" sz="1800" dirty="0">
                          <a:effectLst/>
                        </a:rPr>
                        <a:t>0</a:t>
                      </a:r>
                      <a:r>
                        <a:rPr lang="hi-IN" sz="1800" dirty="0">
                          <a:effectLst/>
                        </a:rPr>
                        <a:t>.</a:t>
                      </a:r>
                      <a:r>
                        <a:rPr lang="en-US" sz="1800" dirty="0">
                          <a:effectLst/>
                        </a:rPr>
                        <a:t>00005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</a:t>
                      </a:r>
                      <a:r>
                        <a:rPr lang="hi-IN" sz="1800" dirty="0">
                          <a:effectLst/>
                        </a:rPr>
                        <a:t>=</a:t>
                      </a:r>
                      <a:r>
                        <a:rPr lang="en-US" sz="1800" dirty="0">
                          <a:effectLst/>
                        </a:rPr>
                        <a:t>c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5" marB="3810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8583" name="Rectangle 6"/>
          <p:cNvSpPr>
            <a:spLocks noChangeArrowheads="1"/>
          </p:cNvSpPr>
          <p:nvPr/>
        </p:nvSpPr>
        <p:spPr bwMode="auto">
          <a:xfrm>
            <a:off x="762000" y="5791200"/>
            <a:ext cx="7753350" cy="127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7000"/>
              </a:lnSpc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  <a:t>approximate root of the equation </a:t>
            </a:r>
            <a:r>
              <a:rPr lang="en-US" altLang="en-US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charset="0"/>
              </a:rPr>
              <a:t>x^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charset="0"/>
              </a:rPr>
              <a:t>3</a:t>
            </a:r>
            <a:r>
              <a:rPr lang="hi-IN" altLang="en-US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altLang="en-US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charset="0"/>
              </a:rPr>
              <a:t>x</a:t>
            </a:r>
            <a:r>
              <a:rPr lang="hi-IN" altLang="en-US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charset="0"/>
              </a:rPr>
              <a:t>1 </a:t>
            </a:r>
            <a:r>
              <a:rPr lang="hi-IN" altLang="en-US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charset="0"/>
              </a:rPr>
              <a:t> 0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  <a:t> using Bisection method is 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charset="0"/>
              </a:rPr>
              <a:t>1</a:t>
            </a:r>
            <a:r>
              <a:rPr lang="hi-IN" altLang="en-US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charset="0"/>
              </a:rPr>
              <a:t>32471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  <a:t/>
            </a:r>
            <a:b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</a:br>
            <a:endParaRPr lang="en-US" altLang="en-US">
              <a:ea typeface="Calibri" panose="020F0502020204030204" pitchFamily="34" charset="0"/>
              <a:cs typeface="Mang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9751A56-F81E-4B2F-8029-975FB1C07F14}" type="slidenum">
              <a:rPr lang="en-US" altLang="en-US" sz="1200">
                <a:solidFill>
                  <a:srgbClr val="898989"/>
                </a:solidFill>
              </a:rPr>
              <a:pPr/>
              <a:t>13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2286000" y="2195513"/>
            <a:ext cx="45720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en-US" altLang="en-US" sz="32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  <a:t> Example</a:t>
            </a:r>
            <a:r>
              <a:rPr lang="hi-IN" altLang="en-US" sz="32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en-US" altLang="en-US" sz="32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  <a:t>2</a:t>
            </a:r>
            <a:endParaRPr lang="en-US" altLang="en-US" sz="3200" b="1">
              <a:solidFill>
                <a:srgbClr val="1F4D78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Mangal" charset="0"/>
            </a:endParaRPr>
          </a:p>
          <a:p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Mangal" charset="0"/>
              </a:rPr>
              <a:t/>
            </a:r>
            <a:b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Mangal" charset="0"/>
              </a:rPr>
            </a:b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Mangal" charset="0"/>
              </a:rPr>
              <a:t/>
            </a:r>
            <a:b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Mangal" charset="0"/>
              </a:rPr>
            </a:b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Mangal" charset="0"/>
              </a:rPr>
              <a:t>2</a:t>
            </a:r>
            <a:r>
              <a:rPr lang="hi-IN" altLang="en-US" b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Mangal" charset="0"/>
              </a:rPr>
              <a:t>Find a root of an equation </a:t>
            </a:r>
            <a:r>
              <a:rPr lang="en-US" altLang="en-US" b="1" i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charset="0"/>
              </a:rPr>
              <a:t>f</a:t>
            </a:r>
            <a:r>
              <a:rPr lang="hi-IN" altLang="en-US" b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(</a:t>
            </a:r>
            <a:r>
              <a:rPr lang="en-US" altLang="en-US" b="1" i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charset="0"/>
              </a:rPr>
              <a:t>x</a:t>
            </a:r>
            <a:r>
              <a:rPr lang="hi-IN" altLang="en-US" b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)=</a:t>
            </a:r>
            <a:r>
              <a:rPr lang="en-US" altLang="en-US" b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charset="0"/>
              </a:rPr>
              <a:t>2</a:t>
            </a:r>
            <a:r>
              <a:rPr lang="en-US" altLang="en-US" b="1" i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charset="0"/>
              </a:rPr>
              <a:t>x^</a:t>
            </a:r>
            <a:r>
              <a:rPr lang="en-US" altLang="en-US" sz="1800" b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charset="0"/>
              </a:rPr>
              <a:t>3</a:t>
            </a:r>
            <a:r>
              <a:rPr lang="hi-IN" altLang="en-US" b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-</a:t>
            </a:r>
            <a:r>
              <a:rPr lang="en-US" altLang="en-US" b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charset="0"/>
              </a:rPr>
              <a:t>2</a:t>
            </a:r>
            <a:r>
              <a:rPr lang="en-US" altLang="en-US" b="1" i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charset="0"/>
              </a:rPr>
              <a:t>x</a:t>
            </a:r>
            <a:r>
              <a:rPr lang="hi-IN" altLang="en-US" b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-</a:t>
            </a:r>
            <a:r>
              <a:rPr lang="en-US" altLang="en-US" b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charset="0"/>
              </a:rPr>
              <a:t>5=0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Mangal" charset="0"/>
              </a:rPr>
              <a:t> using Bisection method by performing 10 iterations.</a:t>
            </a:r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28650" y="982663"/>
          <a:ext cx="7886696" cy="54467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5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80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</a:t>
                      </a:r>
                      <a:r>
                        <a:rPr lang="hi-IN" sz="1600">
                          <a:effectLst/>
                        </a:rPr>
                        <a:t>(</a:t>
                      </a:r>
                      <a:r>
                        <a:rPr lang="en-US" sz="1600">
                          <a:effectLst/>
                        </a:rPr>
                        <a:t>a</a:t>
                      </a:r>
                      <a:r>
                        <a:rPr lang="hi-IN" sz="1600">
                          <a:effectLst/>
                        </a:rPr>
                        <a:t>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</a:t>
                      </a:r>
                      <a:r>
                        <a:rPr lang="hi-IN" sz="1600">
                          <a:effectLst/>
                        </a:rPr>
                        <a:t>(</a:t>
                      </a:r>
                      <a:r>
                        <a:rPr lang="en-US" sz="1600">
                          <a:effectLst/>
                        </a:rPr>
                        <a:t>b</a:t>
                      </a:r>
                      <a:r>
                        <a:rPr lang="hi-IN" sz="1600">
                          <a:effectLst/>
                        </a:rPr>
                        <a:t>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C </a:t>
                      </a:r>
                      <a:r>
                        <a:rPr lang="hi-IN" sz="1600" dirty="0" smtClean="0">
                          <a:effectLst/>
                        </a:rPr>
                        <a:t>=</a:t>
                      </a:r>
                      <a:r>
                        <a:rPr lang="en-US" sz="1600" dirty="0" smtClean="0">
                          <a:effectLst/>
                        </a:rPr>
                        <a:t>(a</a:t>
                      </a:r>
                      <a:r>
                        <a:rPr lang="hi-IN" sz="1600" dirty="0">
                          <a:effectLst/>
                        </a:rPr>
                        <a:t>+</a:t>
                      </a:r>
                      <a:r>
                        <a:rPr lang="en-US" sz="1600" dirty="0" smtClean="0">
                          <a:effectLst/>
                        </a:rPr>
                        <a:t>b)/2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</a:t>
                      </a:r>
                      <a:r>
                        <a:rPr lang="hi-IN" sz="1600">
                          <a:effectLst/>
                        </a:rPr>
                        <a:t>(</a:t>
                      </a:r>
                      <a:r>
                        <a:rPr lang="en-US" sz="1600">
                          <a:effectLst/>
                        </a:rPr>
                        <a:t>c</a:t>
                      </a:r>
                      <a:r>
                        <a:rPr lang="hi-IN" sz="1600">
                          <a:effectLst/>
                        </a:rPr>
                        <a:t>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Update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8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600">
                          <a:effectLst/>
                        </a:rPr>
                        <a:t>-</a:t>
                      </a: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600">
                          <a:effectLst/>
                        </a:rPr>
                        <a:t>-</a:t>
                      </a:r>
                      <a:r>
                        <a:rPr lang="en-US" sz="1600">
                          <a:effectLst/>
                        </a:rPr>
                        <a:t>1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25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</a:t>
                      </a:r>
                      <a:r>
                        <a:rPr lang="hi-IN" sz="1600">
                          <a:effectLst/>
                        </a:rPr>
                        <a:t>=</a:t>
                      </a:r>
                      <a:r>
                        <a:rPr lang="en-US" sz="1600">
                          <a:effectLst/>
                        </a:rPr>
                        <a:t>c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8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600">
                          <a:effectLst/>
                        </a:rPr>
                        <a:t>-</a:t>
                      </a:r>
                      <a:r>
                        <a:rPr lang="en-US" sz="1600">
                          <a:effectLst/>
                        </a:rPr>
                        <a:t>1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25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75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21875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</a:t>
                      </a:r>
                      <a:r>
                        <a:rPr lang="hi-IN" sz="1600">
                          <a:effectLst/>
                        </a:rPr>
                        <a:t>=</a:t>
                      </a:r>
                      <a:r>
                        <a:rPr lang="en-US" sz="1600">
                          <a:effectLst/>
                        </a:rPr>
                        <a:t>c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8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600">
                          <a:effectLst/>
                        </a:rPr>
                        <a:t>-</a:t>
                      </a:r>
                      <a:r>
                        <a:rPr lang="en-US" sz="1600">
                          <a:effectLst/>
                        </a:rPr>
                        <a:t>1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25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75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21875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625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33203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</a:t>
                      </a:r>
                      <a:r>
                        <a:rPr lang="hi-IN" sz="1600">
                          <a:effectLst/>
                        </a:rPr>
                        <a:t>=</a:t>
                      </a:r>
                      <a:r>
                        <a:rPr lang="en-US" sz="1600">
                          <a:effectLst/>
                        </a:rPr>
                        <a:t>c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8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600">
                          <a:effectLst/>
                        </a:rPr>
                        <a:t>-</a:t>
                      </a:r>
                      <a:r>
                        <a:rPr lang="en-US" sz="1600">
                          <a:effectLst/>
                        </a:rPr>
                        <a:t>1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25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625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33203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5625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600">
                          <a:effectLst/>
                        </a:rPr>
                        <a:t>-</a:t>
                      </a:r>
                      <a:r>
                        <a:rPr lang="en-US" sz="1600">
                          <a:effectLst/>
                        </a:rPr>
                        <a:t>0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49561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</a:t>
                      </a:r>
                      <a:r>
                        <a:rPr lang="hi-IN" sz="1600">
                          <a:effectLst/>
                        </a:rPr>
                        <a:t>=</a:t>
                      </a:r>
                      <a:r>
                        <a:rPr lang="en-US" sz="1600">
                          <a:effectLst/>
                        </a:rPr>
                        <a:t>c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8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5625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600" dirty="0">
                          <a:effectLst/>
                        </a:rPr>
                        <a:t>-</a:t>
                      </a:r>
                      <a:r>
                        <a:rPr lang="en-US" sz="1600" dirty="0">
                          <a:effectLst/>
                        </a:rPr>
                        <a:t>0</a:t>
                      </a:r>
                      <a:r>
                        <a:rPr lang="hi-IN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49561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625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33203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59375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600">
                          <a:effectLst/>
                        </a:rPr>
                        <a:t>-</a:t>
                      </a:r>
                      <a:r>
                        <a:rPr lang="en-US" sz="1600">
                          <a:effectLst/>
                        </a:rPr>
                        <a:t>0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09113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</a:t>
                      </a:r>
                      <a:r>
                        <a:rPr lang="hi-IN" sz="1600">
                          <a:effectLst/>
                        </a:rPr>
                        <a:t>=</a:t>
                      </a:r>
                      <a:r>
                        <a:rPr lang="en-US" sz="1600">
                          <a:effectLst/>
                        </a:rPr>
                        <a:t>c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8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59375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600">
                          <a:effectLst/>
                        </a:rPr>
                        <a:t>-</a:t>
                      </a:r>
                      <a:r>
                        <a:rPr lang="en-US" sz="1600">
                          <a:effectLst/>
                        </a:rPr>
                        <a:t>0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09113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r>
                        <a:rPr lang="hi-IN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625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33203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60938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1181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</a:t>
                      </a:r>
                      <a:r>
                        <a:rPr lang="hi-IN" sz="1600">
                          <a:effectLst/>
                        </a:rPr>
                        <a:t>=</a:t>
                      </a:r>
                      <a:r>
                        <a:rPr lang="en-US" sz="1600">
                          <a:effectLst/>
                        </a:rPr>
                        <a:t>c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8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59375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600">
                          <a:effectLst/>
                        </a:rPr>
                        <a:t>-</a:t>
                      </a:r>
                      <a:r>
                        <a:rPr lang="en-US" sz="1600">
                          <a:effectLst/>
                        </a:rPr>
                        <a:t>0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09113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r>
                        <a:rPr lang="hi-IN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60938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r>
                        <a:rPr lang="hi-IN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1181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60156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0129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</a:t>
                      </a:r>
                      <a:r>
                        <a:rPr lang="hi-IN" sz="1600">
                          <a:effectLst/>
                        </a:rPr>
                        <a:t>=</a:t>
                      </a:r>
                      <a:r>
                        <a:rPr lang="en-US" sz="1600">
                          <a:effectLst/>
                        </a:rPr>
                        <a:t>c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48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59375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600">
                          <a:effectLst/>
                        </a:rPr>
                        <a:t>-</a:t>
                      </a:r>
                      <a:r>
                        <a:rPr lang="en-US" sz="1600">
                          <a:effectLst/>
                        </a:rPr>
                        <a:t>0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09113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60156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r>
                        <a:rPr lang="hi-IN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0129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59766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600">
                          <a:effectLst/>
                        </a:rPr>
                        <a:t>-</a:t>
                      </a:r>
                      <a:r>
                        <a:rPr lang="en-US" sz="1600">
                          <a:effectLst/>
                        </a:rPr>
                        <a:t>0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03926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</a:t>
                      </a:r>
                      <a:r>
                        <a:rPr lang="hi-IN" sz="1600">
                          <a:effectLst/>
                        </a:rPr>
                        <a:t>=</a:t>
                      </a:r>
                      <a:r>
                        <a:rPr lang="en-US" sz="1600">
                          <a:effectLst/>
                        </a:rPr>
                        <a:t>c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48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59766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600">
                          <a:effectLst/>
                        </a:rPr>
                        <a:t>-</a:t>
                      </a:r>
                      <a:r>
                        <a:rPr lang="en-US" sz="1600">
                          <a:effectLst/>
                        </a:rPr>
                        <a:t>0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03926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60156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r>
                        <a:rPr lang="hi-IN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0129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59961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600">
                          <a:effectLst/>
                        </a:rPr>
                        <a:t>-</a:t>
                      </a:r>
                      <a:r>
                        <a:rPr lang="en-US" sz="1600">
                          <a:effectLst/>
                        </a:rPr>
                        <a:t>0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01322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</a:t>
                      </a:r>
                      <a:r>
                        <a:rPr lang="hi-IN" sz="1600">
                          <a:effectLst/>
                        </a:rPr>
                        <a:t>=</a:t>
                      </a:r>
                      <a:r>
                        <a:rPr lang="en-US" sz="1600">
                          <a:effectLst/>
                        </a:rPr>
                        <a:t>c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48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59961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600">
                          <a:effectLst/>
                        </a:rPr>
                        <a:t>-</a:t>
                      </a:r>
                      <a:r>
                        <a:rPr lang="en-US" sz="1600">
                          <a:effectLst/>
                        </a:rPr>
                        <a:t>0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01322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60156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0129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r>
                        <a:rPr lang="hi-IN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60059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600" dirty="0">
                          <a:effectLst/>
                        </a:rPr>
                        <a:t>-</a:t>
                      </a:r>
                      <a:r>
                        <a:rPr lang="en-US" sz="1600" dirty="0">
                          <a:effectLst/>
                        </a:rPr>
                        <a:t>0</a:t>
                      </a:r>
                      <a:r>
                        <a:rPr lang="hi-IN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00017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</a:t>
                      </a:r>
                      <a:r>
                        <a:rPr lang="hi-IN" sz="1600" dirty="0">
                          <a:effectLst/>
                        </a:rPr>
                        <a:t>=</a:t>
                      </a:r>
                      <a:r>
                        <a:rPr lang="en-US" sz="1600" dirty="0">
                          <a:effectLst/>
                        </a:rPr>
                        <a:t>c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097" marB="38097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0528" name="Rectangle 1"/>
          <p:cNvSpPr>
            <a:spLocks noChangeArrowheads="1"/>
          </p:cNvSpPr>
          <p:nvPr/>
        </p:nvSpPr>
        <p:spPr bwMode="auto">
          <a:xfrm>
            <a:off x="628650" y="2422525"/>
            <a:ext cx="18415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0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altLang="en-US" sz="10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10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altLang="en-US" sz="10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US" altLang="en-US" sz="8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altLang="en-US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0529" name="Rectangle 5"/>
          <p:cNvSpPr>
            <a:spLocks noChangeArrowheads="1"/>
          </p:cNvSpPr>
          <p:nvPr/>
        </p:nvSpPr>
        <p:spPr bwMode="auto">
          <a:xfrm>
            <a:off x="533400" y="158750"/>
            <a:ext cx="8305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Approximate root of the equation</a:t>
            </a:r>
            <a:r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charset="0"/>
              </a:rPr>
              <a:t>2</a:t>
            </a:r>
            <a:r>
              <a:rPr lang="en-US" altLang="en-US" i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charset="0"/>
              </a:rPr>
              <a:t>x^</a:t>
            </a:r>
            <a:r>
              <a:rPr lang="en-US" altLang="en-US" sz="18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charset="0"/>
              </a:rPr>
              <a:t>3</a:t>
            </a:r>
            <a:r>
              <a:rPr lang="hi-IN" altLang="en-US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charset="0"/>
              </a:rPr>
              <a:t>2</a:t>
            </a:r>
            <a:r>
              <a:rPr lang="en-US" altLang="en-US" i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charset="0"/>
              </a:rPr>
              <a:t>x</a:t>
            </a:r>
            <a:r>
              <a:rPr lang="hi-IN" altLang="en-US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charset="0"/>
              </a:rPr>
              <a:t>5</a:t>
            </a:r>
            <a:r>
              <a:rPr lang="hi-IN" altLang="en-US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charset="0"/>
              </a:rPr>
              <a:t>0</a:t>
            </a:r>
            <a:r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using Bisection mehtod is</a:t>
            </a:r>
            <a:r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charset="0"/>
              </a:rPr>
              <a:t>1</a:t>
            </a:r>
            <a:r>
              <a:rPr lang="hi-IN" altLang="en-US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charset="0"/>
              </a:rPr>
              <a:t>60059</a:t>
            </a:r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69EF90B-B0F7-43BA-A35A-5E0F3B99AFA1}" type="slidenum">
              <a:rPr lang="en-US" altLang="en-US" sz="1200">
                <a:solidFill>
                  <a:srgbClr val="898989"/>
                </a:solidFill>
              </a:rPr>
              <a:pPr/>
              <a:t>15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61443" name="Picture 2" descr="exp1.jpg for (cos[x])-(x * exp[x]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1562100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609600" y="280988"/>
            <a:ext cx="8534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1. Find the root of </a:t>
            </a:r>
            <a:r>
              <a:rPr lang="en-US" altLang="en-US">
                <a:solidFill>
                  <a:schemeClr val="accent1"/>
                </a:solidFill>
                <a:latin typeface="Times New Roman" panose="02020603050405020304" pitchFamily="18" charset="0"/>
              </a:rPr>
              <a:t>cos(x) – x*exp(x) = 0,where exp(x) means e^x 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using Bisection method.</a:t>
            </a:r>
            <a:endParaRPr lang="en-US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66800" y="1112838"/>
          <a:ext cx="6934200" cy="4867272"/>
        </p:xfrm>
        <a:graphic>
          <a:graphicData uri="http://schemas.openxmlformats.org/drawingml/2006/table">
            <a:tbl>
              <a:tblPr/>
              <a:tblGrid>
                <a:gridCol w="1325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2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2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2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2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77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Iteration </a:t>
                      </a:r>
                      <a:r>
                        <a:rPr lang="en-US" sz="1600" dirty="0"/>
                        <a:t/>
                      </a:r>
                      <a:br>
                        <a:rPr lang="en-US" sz="1600" dirty="0"/>
                      </a:br>
                      <a:r>
                        <a:rPr lang="en-US" sz="1600" dirty="0"/>
                        <a:t>No.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b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 </a:t>
                      </a:r>
                      <a:r>
                        <a:rPr lang="en-US" sz="1600" dirty="0" smtClean="0"/>
                        <a:t>=( a + b)/2</a:t>
                      </a:r>
                      <a:endParaRPr lang="en-US" sz="1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f(a) * f(c)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54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0.5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0.053 (+ve)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54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0.75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-0.046 (-ve)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54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0.75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0.625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-0.357 (-ve)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8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0.625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0.562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-7.52 * 10</a:t>
                      </a:r>
                      <a:r>
                        <a:rPr lang="en-US" sz="1600" baseline="30000"/>
                        <a:t>-3</a:t>
                      </a:r>
                      <a:r>
                        <a:rPr lang="en-US" sz="1600"/>
                        <a:t>(-ve)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7421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0.562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0.531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-2.168 * 10</a:t>
                      </a:r>
                      <a:r>
                        <a:rPr lang="en-US" sz="1600" baseline="30000"/>
                        <a:t>-3</a:t>
                      </a:r>
                      <a:r>
                        <a:rPr lang="en-US" sz="1600"/>
                        <a:t> (-ve)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717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0.5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0.531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0.516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3.648 * 10</a:t>
                      </a:r>
                      <a:r>
                        <a:rPr lang="en-US" sz="1600" baseline="30000"/>
                        <a:t>-4</a:t>
                      </a:r>
                      <a:r>
                        <a:rPr lang="en-US" sz="1600"/>
                        <a:t> (+ve)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7717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7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0.516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0.531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0.524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-9.371 * 10</a:t>
                      </a:r>
                      <a:r>
                        <a:rPr lang="en-US" sz="1600" baseline="30000"/>
                        <a:t>-5</a:t>
                      </a:r>
                      <a:r>
                        <a:rPr lang="en-US" sz="1600"/>
                        <a:t>(-ve)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7717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8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0.516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0.524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0.520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-3.649 * 10</a:t>
                      </a:r>
                      <a:r>
                        <a:rPr lang="en-US" sz="1600" baseline="30000" dirty="0"/>
                        <a:t>-5</a:t>
                      </a:r>
                      <a:r>
                        <a:rPr lang="en-US" sz="1600" dirty="0"/>
                        <a:t>(-</a:t>
                      </a:r>
                      <a:r>
                        <a:rPr lang="en-US" sz="1600" dirty="0" err="1"/>
                        <a:t>ve</a:t>
                      </a:r>
                      <a:r>
                        <a:rPr lang="en-US" sz="1600" dirty="0"/>
                        <a:t>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7717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0.516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0.520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0.518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-3.941 * 10</a:t>
                      </a:r>
                      <a:r>
                        <a:rPr lang="en-US" sz="1600" baseline="30000" dirty="0"/>
                        <a:t>-6</a:t>
                      </a:r>
                      <a:r>
                        <a:rPr lang="en-US" sz="1600" dirty="0"/>
                        <a:t>(-</a:t>
                      </a:r>
                      <a:r>
                        <a:rPr lang="en-US" sz="1600" dirty="0" err="1"/>
                        <a:t>ve</a:t>
                      </a:r>
                      <a:r>
                        <a:rPr lang="en-US" sz="1600" dirty="0"/>
                        <a:t>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7817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0.516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0.518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894400"/>
                          </a:solidFill>
                        </a:rPr>
                        <a:t>0.517</a:t>
                      </a:r>
                      <a:r>
                        <a:rPr lang="en-US" sz="1600" dirty="0">
                          <a:solidFill>
                            <a:srgbClr val="894400"/>
                          </a:solidFill>
                        </a:rPr>
                        <a:t>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1.229 * 10</a:t>
                      </a:r>
                      <a:r>
                        <a:rPr lang="en-US" sz="1600" baseline="30000" dirty="0"/>
                        <a:t>-5</a:t>
                      </a:r>
                      <a:r>
                        <a:rPr lang="en-US" sz="1600" dirty="0"/>
                        <a:t>(+</a:t>
                      </a:r>
                      <a:r>
                        <a:rPr lang="en-US" sz="1600" dirty="0" err="1"/>
                        <a:t>ve</a:t>
                      </a:r>
                      <a:r>
                        <a:rPr lang="en-US" sz="1600" dirty="0"/>
                        <a:t>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1501" name="Rectangle 6"/>
          <p:cNvSpPr>
            <a:spLocks noChangeArrowheads="1"/>
          </p:cNvSpPr>
          <p:nvPr/>
        </p:nvSpPr>
        <p:spPr bwMode="auto">
          <a:xfrm>
            <a:off x="1657350" y="5915025"/>
            <a:ext cx="61912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So one of the roots of cos(x) - x * exp(x) = 0 is approximately 0.517</a:t>
            </a:r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D37C6A4-A43A-4ECD-B11D-D2FC60DA8B6C}" type="slidenum">
              <a:rPr lang="en-US" altLang="en-US" sz="1200">
                <a:solidFill>
                  <a:srgbClr val="898989"/>
                </a:solidFill>
              </a:rPr>
              <a:pPr/>
              <a:t>16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533400" y="304800"/>
            <a:ext cx="4051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2. Find the root of  </a:t>
            </a: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-x-10 = 0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1066800"/>
          <a:ext cx="7239000" cy="1920876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8821">
                <a:tc>
                  <a:txBody>
                    <a:bodyPr/>
                    <a:lstStyle/>
                    <a:p>
                      <a:r>
                        <a:rPr lang="en-US" sz="1800"/>
                        <a:t>Iteration </a:t>
                      </a:r>
                      <a:br>
                        <a:rPr lang="en-US" sz="1800"/>
                      </a:br>
                      <a:r>
                        <a:rPr lang="en-US" sz="1800"/>
                        <a:t>No.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a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b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c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f(a) * f(c)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411">
                <a:tc>
                  <a:txBody>
                    <a:bodyPr/>
                    <a:lstStyle/>
                    <a:p>
                      <a:r>
                        <a:rPr lang="en-US" sz="1800"/>
                        <a:t>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1.5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1.75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15.264 (+ve)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411">
                <a:tc>
                  <a:txBody>
                    <a:bodyPr/>
                    <a:lstStyle/>
                    <a:p>
                      <a:r>
                        <a:rPr lang="en-US" sz="1800"/>
                        <a:t>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1.75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1.875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-1.149 (-ve)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411">
                <a:tc>
                  <a:txBody>
                    <a:bodyPr/>
                    <a:lstStyle/>
                    <a:p>
                      <a:r>
                        <a:rPr lang="en-US" sz="1800"/>
                        <a:t>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1.75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1.875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1.812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2.419 (+ve)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411">
                <a:tc>
                  <a:txBody>
                    <a:bodyPr/>
                    <a:lstStyle/>
                    <a:p>
                      <a:r>
                        <a:rPr lang="en-US" sz="1800"/>
                        <a:t>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1.812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1.875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1.844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0.303 (-ve)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411">
                <a:tc>
                  <a:txBody>
                    <a:bodyPr/>
                    <a:lstStyle/>
                    <a:p>
                      <a:r>
                        <a:rPr lang="en-US" sz="1800"/>
                        <a:t>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1.844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1.875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/>
                        <a:t>1.86</a:t>
                      </a:r>
                      <a:r>
                        <a:rPr lang="en-US" sz="1800"/>
                        <a:t>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-0.027 (-</a:t>
                      </a:r>
                      <a:r>
                        <a:rPr lang="en-US" sz="1800" dirty="0" err="1"/>
                        <a:t>ve</a:t>
                      </a:r>
                      <a:r>
                        <a:rPr lang="en-US" sz="1800" dirty="0"/>
                        <a:t>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2499" name="Rectangle 5"/>
          <p:cNvSpPr>
            <a:spLocks noChangeArrowheads="1"/>
          </p:cNvSpPr>
          <p:nvPr/>
        </p:nvSpPr>
        <p:spPr bwMode="auto">
          <a:xfrm>
            <a:off x="838200" y="3425825"/>
            <a:ext cx="6019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So one of the roots of x</a:t>
            </a:r>
            <a:r>
              <a:rPr lang="en-US" altLang="en-US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-x-10 = 0 is approximately 1.86. </a:t>
            </a:r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0EB8891-E9B4-49C8-8358-35EC4749B88E}" type="slidenum">
              <a:rPr lang="en-US" altLang="en-US" sz="1200">
                <a:solidFill>
                  <a:srgbClr val="898989"/>
                </a:solidFill>
              </a:rPr>
              <a:pPr/>
              <a:t>17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762000" y="381000"/>
            <a:ext cx="4460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3. 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Find the root of  </a:t>
            </a: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</a:rPr>
              <a:t>x - exp(-x) = 0</a:t>
            </a:r>
            <a:r>
              <a:rPr lang="en-US" altLang="en-US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990600"/>
          <a:ext cx="8153400" cy="4521200"/>
        </p:xfrm>
        <a:graphic>
          <a:graphicData uri="http://schemas.openxmlformats.org/drawingml/2006/table">
            <a:tbl>
              <a:tblPr/>
              <a:tblGrid>
                <a:gridCol w="163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Iteration </a:t>
                      </a:r>
                      <a:r>
                        <a:rPr lang="en-US" sz="1800" dirty="0"/>
                        <a:t/>
                      </a:r>
                      <a:br>
                        <a:rPr lang="en-US" sz="1800" dirty="0"/>
                      </a:br>
                      <a:r>
                        <a:rPr lang="en-US" sz="1800" dirty="0"/>
                        <a:t>No.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a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b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c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f(a) * f(c)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338">
                <a:tc>
                  <a:txBody>
                    <a:bodyPr/>
                    <a:lstStyle/>
                    <a:p>
                      <a:r>
                        <a:rPr lang="en-US" sz="1800"/>
                        <a:t>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0.107 (+ve)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338">
                <a:tc>
                  <a:txBody>
                    <a:bodyPr/>
                    <a:lstStyle/>
                    <a:p>
                      <a:r>
                        <a:rPr lang="en-US" sz="1800"/>
                        <a:t>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0.5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0.75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-0.03 (-ve)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7509">
                <a:tc>
                  <a:txBody>
                    <a:bodyPr/>
                    <a:lstStyle/>
                    <a:p>
                      <a:r>
                        <a:rPr lang="en-US" sz="1800" dirty="0"/>
                        <a:t>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0.5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0.75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0.625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-9.56*10</a:t>
                      </a:r>
                      <a:r>
                        <a:rPr lang="en-US" sz="1800" baseline="30000"/>
                        <a:t>-3</a:t>
                      </a:r>
                      <a:r>
                        <a:rPr lang="en-US" sz="1800"/>
                        <a:t> (-ve)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7509">
                <a:tc>
                  <a:txBody>
                    <a:bodyPr/>
                    <a:lstStyle/>
                    <a:p>
                      <a:r>
                        <a:rPr lang="en-US" sz="1800"/>
                        <a:t>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0.625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0.562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7.758 *10</a:t>
                      </a:r>
                      <a:r>
                        <a:rPr lang="en-US" sz="1800" baseline="30000"/>
                        <a:t>-4</a:t>
                      </a:r>
                      <a:r>
                        <a:rPr lang="en-US" sz="1800"/>
                        <a:t>(+ve)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7509">
                <a:tc>
                  <a:txBody>
                    <a:bodyPr/>
                    <a:lstStyle/>
                    <a:p>
                      <a:r>
                        <a:rPr lang="en-US" sz="1800"/>
                        <a:t>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0.562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0.625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0.593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-3.317*10</a:t>
                      </a:r>
                      <a:r>
                        <a:rPr lang="en-US" sz="1800" baseline="30000"/>
                        <a:t>-4</a:t>
                      </a:r>
                      <a:r>
                        <a:rPr lang="en-US" sz="1800"/>
                        <a:t> (-ve)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7509">
                <a:tc>
                  <a:txBody>
                    <a:bodyPr/>
                    <a:lstStyle/>
                    <a:p>
                      <a:r>
                        <a:rPr lang="en-US" sz="1800"/>
                        <a:t>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0.562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0.593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0.577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-1.307*10</a:t>
                      </a:r>
                      <a:r>
                        <a:rPr lang="en-US" sz="1800" baseline="30000"/>
                        <a:t>-4 </a:t>
                      </a:r>
                      <a:r>
                        <a:rPr lang="en-US" sz="1800"/>
                        <a:t>(-ve)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7509">
                <a:tc>
                  <a:txBody>
                    <a:bodyPr/>
                    <a:lstStyle/>
                    <a:p>
                      <a:r>
                        <a:rPr lang="en-US" sz="1800"/>
                        <a:t>7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0.562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0.577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0.569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-2.978*10</a:t>
                      </a:r>
                      <a:r>
                        <a:rPr lang="en-US" sz="1800" baseline="30000"/>
                        <a:t>-5 </a:t>
                      </a:r>
                      <a:r>
                        <a:rPr lang="en-US" sz="1800"/>
                        <a:t>(-ve)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8338">
                <a:tc>
                  <a:txBody>
                    <a:bodyPr/>
                    <a:lstStyle/>
                    <a:p>
                      <a:r>
                        <a:rPr lang="en-US" sz="1800"/>
                        <a:t>8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0.562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0.569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/>
                        <a:t>0.565</a:t>
                      </a:r>
                      <a:r>
                        <a:rPr lang="en-US" sz="1800"/>
                        <a:t>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2.078*10</a:t>
                      </a:r>
                      <a:r>
                        <a:rPr lang="en-US" sz="1800" baseline="30000" dirty="0"/>
                        <a:t>-5</a:t>
                      </a:r>
                      <a:r>
                        <a:rPr lang="en-US" sz="1800" dirty="0"/>
                        <a:t> (+</a:t>
                      </a:r>
                      <a:r>
                        <a:rPr lang="en-US" sz="1800" dirty="0" err="1"/>
                        <a:t>ve</a:t>
                      </a:r>
                      <a:r>
                        <a:rPr lang="en-US" sz="1800" dirty="0"/>
                        <a:t>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3538" name="Rectangle 5"/>
          <p:cNvSpPr>
            <a:spLocks noChangeArrowheads="1"/>
          </p:cNvSpPr>
          <p:nvPr/>
        </p:nvSpPr>
        <p:spPr bwMode="auto">
          <a:xfrm>
            <a:off x="1873250" y="5708650"/>
            <a:ext cx="64325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So one of the roots of   x - exp(-x) = 0 is approximately 0.565.</a:t>
            </a:r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F0E76D9-B717-4D8C-B33A-4FBA6220A922}" type="slidenum">
              <a:rPr lang="en-US" altLang="en-US" sz="1200">
                <a:solidFill>
                  <a:srgbClr val="898989"/>
                </a:solidFill>
              </a:rPr>
              <a:pPr/>
              <a:t>18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381000" y="228600"/>
            <a:ext cx="586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b="1"/>
              <a:t>4. </a:t>
            </a:r>
            <a:r>
              <a:rPr lang="en-US" altLang="en-US"/>
              <a:t>Find the root of  </a:t>
            </a:r>
            <a:r>
              <a:rPr lang="en-US" altLang="en-US" b="1"/>
              <a:t>exp(-x)=3log(x)</a:t>
            </a:r>
            <a:r>
              <a:rPr lang="en-US" altLang="en-US"/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1295400"/>
          <a:ext cx="7467600" cy="2979738"/>
        </p:xfrm>
        <a:graphic>
          <a:graphicData uri="http://schemas.openxmlformats.org/drawingml/2006/table">
            <a:tbl>
              <a:tblPr/>
              <a:tblGrid>
                <a:gridCol w="1493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354">
                <a:tc>
                  <a:txBody>
                    <a:bodyPr/>
                    <a:lstStyle/>
                    <a:p>
                      <a:r>
                        <a:rPr lang="en-US" sz="1800"/>
                        <a:t>Iteration </a:t>
                      </a:r>
                      <a:br>
                        <a:rPr lang="en-US" sz="1800"/>
                      </a:br>
                      <a:r>
                        <a:rPr lang="en-US" sz="1800"/>
                        <a:t>No.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a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b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c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f(a) * f(c)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677">
                <a:tc>
                  <a:txBody>
                    <a:bodyPr/>
                    <a:lstStyle/>
                    <a:p>
                      <a:r>
                        <a:rPr lang="en-US" sz="1800"/>
                        <a:t>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1.5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0.555 (+ve)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1354">
                <a:tc>
                  <a:txBody>
                    <a:bodyPr/>
                    <a:lstStyle/>
                    <a:p>
                      <a:r>
                        <a:rPr lang="en-US" sz="1800"/>
                        <a:t>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1.5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1.25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-1.554*10</a:t>
                      </a:r>
                      <a:r>
                        <a:rPr lang="en-US" sz="1800" baseline="30000"/>
                        <a:t>-3</a:t>
                      </a:r>
                      <a:r>
                        <a:rPr lang="en-US" sz="1800"/>
                        <a:t> (-ve)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677">
                <a:tc>
                  <a:txBody>
                    <a:bodyPr/>
                    <a:lstStyle/>
                    <a:p>
                      <a:r>
                        <a:rPr lang="en-US" sz="1800"/>
                        <a:t>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1.25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1.125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0.063 (+ve)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677">
                <a:tc>
                  <a:txBody>
                    <a:bodyPr/>
                    <a:lstStyle/>
                    <a:p>
                      <a:r>
                        <a:rPr lang="en-US" sz="1800"/>
                        <a:t>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1.125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1.25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/>
                        <a:t>1.187</a:t>
                      </a:r>
                      <a:r>
                        <a:rPr lang="en-US" sz="1800"/>
                        <a:t>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0.014 (+</a:t>
                      </a:r>
                      <a:r>
                        <a:rPr lang="en-US" sz="1800" dirty="0" err="1"/>
                        <a:t>ve</a:t>
                      </a:r>
                      <a:r>
                        <a:rPr lang="en-US" sz="1800" dirty="0"/>
                        <a:t>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4542" name="Rectangle 5"/>
          <p:cNvSpPr>
            <a:spLocks noChangeArrowheads="1"/>
          </p:cNvSpPr>
          <p:nvPr/>
        </p:nvSpPr>
        <p:spPr bwMode="auto">
          <a:xfrm>
            <a:off x="2209800" y="4572000"/>
            <a:ext cx="6096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So one of the roots of exp(-x)=3log(x) is approximately 1.187.</a:t>
            </a:r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DD615A9-1FC6-4298-80E6-BD72B6EBB551}" type="slidenum">
              <a:rPr lang="en-US" altLang="en-US" sz="1200">
                <a:solidFill>
                  <a:srgbClr val="898989"/>
                </a:solidFill>
              </a:rPr>
              <a:pPr/>
              <a:t>19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65539" name="Picture 4" descr="Fig05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4613" y="1981200"/>
            <a:ext cx="3702050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0" name="TextBox 4"/>
          <p:cNvSpPr txBox="1">
            <a:spLocks noChangeArrowheads="1"/>
          </p:cNvSpPr>
          <p:nvPr/>
        </p:nvSpPr>
        <p:spPr bwMode="auto">
          <a:xfrm>
            <a:off x="457200" y="914400"/>
            <a:ext cx="39624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/>
              <a:t>A better approximation to c can be obtained by taking the straight line L joining the points (a,f(a)) and (b,f(b)) intersecting the x-axis. To obtain the value of c we can equate the two expressions of the slope m of the line L.  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09600" y="4459288"/>
          <a:ext cx="2667000" cy="549275"/>
        </p:xfrm>
        <a:graphic>
          <a:graphicData uri="http://schemas.openxmlformats.org/drawingml/2006/table">
            <a:tbl>
              <a:tblPr/>
              <a:tblGrid>
                <a:gridCol w="88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r>
                        <a:rPr lang="en-US" sz="1800" u="sng" dirty="0" smtClean="0"/>
                        <a:t>f(b</a:t>
                      </a:r>
                      <a:r>
                        <a:rPr lang="en-US" sz="1800" u="sng" dirty="0"/>
                        <a:t>) - f(a)</a:t>
                      </a:r>
                      <a:endParaRPr lang="en-US" sz="1800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800"/>
                        <a:t> =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u="sng"/>
                        <a:t>0 - f(b)</a:t>
                      </a:r>
                      <a:endParaRPr lang="en-US" sz="18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r>
                        <a:rPr lang="en-US" sz="1800"/>
                        <a:t>   (b-a)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 (c-b)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5547" name="TextBox 3"/>
          <p:cNvSpPr txBox="1">
            <a:spLocks noChangeArrowheads="1"/>
          </p:cNvSpPr>
          <p:nvPr/>
        </p:nvSpPr>
        <p:spPr bwMode="auto">
          <a:xfrm>
            <a:off x="228600" y="457200"/>
            <a:ext cx="8628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/>
              <a:t>Method 2.               </a:t>
            </a:r>
            <a:r>
              <a:rPr lang="en-US" altLang="en-US">
                <a:solidFill>
                  <a:schemeClr val="accent1"/>
                </a:solidFill>
              </a:rPr>
              <a:t>Regula–Falsi Method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Transcendental functions</a:t>
            </a:r>
            <a:endParaRPr lang="en-US" altLang="en-US" smtClean="0"/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Trigonometric, </a:t>
            </a:r>
          </a:p>
          <a:p>
            <a:r>
              <a:rPr lang="en-US" altLang="en-US" smtClean="0"/>
              <a:t>Inverse Trigonometric,</a:t>
            </a:r>
          </a:p>
          <a:p>
            <a:r>
              <a:rPr lang="en-US" altLang="en-US" smtClean="0"/>
              <a:t>Logarithmic,</a:t>
            </a:r>
          </a:p>
          <a:p>
            <a:r>
              <a:rPr lang="en-US" altLang="en-US" smtClean="0"/>
              <a:t>Hyperbolic, </a:t>
            </a:r>
          </a:p>
          <a:p>
            <a:r>
              <a:rPr lang="en-US" altLang="en-US" smtClean="0"/>
              <a:t>Infinite series</a:t>
            </a:r>
          </a:p>
        </p:txBody>
      </p:sp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8610608-E667-492B-8160-29466B403E64}" type="slidenum">
              <a:rPr lang="en-US" altLang="en-US" sz="1200">
                <a:solidFill>
                  <a:srgbClr val="898989"/>
                </a:solidFill>
              </a:rPr>
              <a:pPr/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6048375" y="6262688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784DDCA-BECD-42A9-89C9-2FB8977C4880}" type="slidenum">
              <a:rPr lang="en-US" altLang="en-US" sz="1200">
                <a:solidFill>
                  <a:srgbClr val="898989"/>
                </a:solidFill>
              </a:rPr>
              <a:pPr/>
              <a:t>20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05000" y="2743200"/>
          <a:ext cx="2590800" cy="121920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C        =</a:t>
                      </a:r>
                      <a:r>
                        <a:rPr lang="en-US" dirty="0"/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a*f(b)-b*f(a</a:t>
                      </a:r>
                      <a:r>
                        <a:rPr lang="en-US" u="sng" dirty="0"/>
                        <a:t>)</a:t>
                      </a:r>
                      <a:endParaRPr lang="en-US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   </a:t>
                      </a:r>
                      <a:r>
                        <a:rPr lang="en-US" dirty="0" smtClean="0"/>
                        <a:t>f(b</a:t>
                      </a:r>
                      <a:r>
                        <a:rPr lang="en-US" dirty="0"/>
                        <a:t>) - f(a)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6567" name="Rectangle 1"/>
          <p:cNvSpPr>
            <a:spLocks noChangeArrowheads="1"/>
          </p:cNvSpPr>
          <p:nvPr/>
        </p:nvSpPr>
        <p:spPr bwMode="auto">
          <a:xfrm>
            <a:off x="1600200" y="1328738"/>
            <a:ext cx="4191000" cy="507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Algorithm - False Position Scheme</a:t>
            </a:r>
          </a:p>
          <a:p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 a function f (x) continuos on an interval [a,b] such that f (a) * f (b) &lt; 0</a:t>
            </a:r>
            <a:r>
              <a:rPr lang="en-US" altLang="en-US" sz="180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  <a:p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180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1800">
                <a:solidFill>
                  <a:srgbClr val="000000"/>
                </a:solidFill>
                <a:cs typeface="Times New Roman" panose="02020603050405020304" pitchFamily="18" charset="0"/>
              </a:rPr>
              <a:t>      </a:t>
            </a:r>
            <a:endParaRPr lang="en-US" altLang="en-US" sz="1800"/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457200" y="3746500"/>
            <a:ext cx="85344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/>
              <a:t>Now the next smaller interval which brackets the root can be obtained by checking</a:t>
            </a:r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f(a) * f(c) &lt; 0 then b = c </a:t>
            </a:r>
            <a:br>
              <a:rPr lang="en-US" altLang="en-US" sz="1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>
                <a:solidFill>
                  <a:srgbClr val="FF0000"/>
                </a:solidFill>
                <a:cs typeface="Times New Roman" panose="02020603050405020304" pitchFamily="18" charset="0"/>
              </a:rPr>
              <a:t>               </a:t>
            </a:r>
            <a:r>
              <a:rPr lang="en-US" altLang="en-US" sz="1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0 then a = c </a:t>
            </a:r>
            <a:br>
              <a:rPr lang="en-US" altLang="en-US" sz="1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>
                <a:solidFill>
                  <a:srgbClr val="FF0000"/>
                </a:solidFill>
                <a:cs typeface="Times New Roman" panose="02020603050405020304" pitchFamily="18" charset="0"/>
              </a:rPr>
              <a:t>                          </a:t>
            </a:r>
            <a:r>
              <a:rPr lang="en-US" altLang="en-US" sz="1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 then c is the root.</a:t>
            </a:r>
          </a:p>
          <a:p>
            <a:r>
              <a:rPr lang="en-US" altLang="en-US" b="1"/>
              <a:t>c</a:t>
            </a:r>
            <a:r>
              <a:rPr lang="en-US" altLang="en-US"/>
              <a:t> by the above expression is called Regula-Falsi method or False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7D1CF75-83F9-4FE3-8B48-55D88D54BA3F}" type="slidenum">
              <a:rPr lang="en-US" altLang="en-US" sz="1200">
                <a:solidFill>
                  <a:srgbClr val="898989"/>
                </a:solidFill>
              </a:rPr>
              <a:pPr/>
              <a:t>21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67587" name="Rectangle 1"/>
          <p:cNvSpPr>
            <a:spLocks noChangeArrowheads="1"/>
          </p:cNvSpPr>
          <p:nvPr/>
        </p:nvSpPr>
        <p:spPr bwMode="auto">
          <a:xfrm>
            <a:off x="533400" y="-2667000"/>
            <a:ext cx="68867338" cy="792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800"/>
              <a:t/>
            </a:r>
            <a:br>
              <a:rPr lang="en-US" altLang="en-US" sz="800"/>
            </a:br>
            <a:r>
              <a:rPr lang="en-US" altLang="en-US"/>
              <a:t> 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pPr algn="just"/>
            <a:endParaRPr lang="en-US" altLang="en-US"/>
          </a:p>
          <a:p>
            <a:endParaRPr lang="en-US" altLang="en-US"/>
          </a:p>
          <a:p>
            <a:pPr algn="just"/>
            <a:r>
              <a:rPr lang="en-US" altLang="en-US"/>
              <a:t>Question1 </a:t>
            </a:r>
            <a:r>
              <a:rPr lang="en-US" altLang="en-US" sz="9900"/>
              <a:t> </a:t>
            </a:r>
            <a:r>
              <a:rPr lang="en-US" altLang="en-US"/>
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800"/>
              <a:t/>
            </a:r>
            <a:br>
              <a:rPr lang="en-US" altLang="en-US" sz="800"/>
            </a:br>
            <a:r>
              <a:rPr lang="en-US" altLang="en-US"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a root of  3x + sin(x) - exp(x) = 0 using</a:t>
            </a:r>
          </a:p>
          <a:p>
            <a:r>
              <a:rPr lang="en-US" altLang="en-US"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 Falsi method.</a:t>
            </a:r>
            <a:r>
              <a:rPr lang="en-US" altLang="en-US" sz="1800" b="1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altLang="en-US" sz="1800"/>
          </a:p>
          <a:p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graph of this equation is given in the figure.</a:t>
            </a:r>
            <a:r>
              <a:rPr lang="en-US" altLang="en-US" sz="180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</a:p>
          <a:p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1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use DESMOS app.</a:t>
            </a:r>
          </a:p>
          <a:p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1800"/>
          </a:p>
          <a:p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this it's clear that there is a root</a:t>
            </a:r>
            <a:r>
              <a:rPr lang="en-US" altLang="en-US" sz="180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between 0</a:t>
            </a:r>
            <a:r>
              <a:rPr lang="en-US" altLang="en-US" sz="180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0.5 and also another</a:t>
            </a:r>
            <a:r>
              <a:rPr lang="en-US" altLang="en-US" sz="180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root</a:t>
            </a:r>
            <a:r>
              <a:rPr lang="en-US" altLang="en-US" sz="180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between 1.5</a:t>
            </a:r>
            <a:r>
              <a:rPr lang="en-US" altLang="en-US" sz="180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b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2.0. Now let us consider the function</a:t>
            </a:r>
            <a:r>
              <a:rPr lang="en-US" altLang="en-US" sz="180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 (x) in</a:t>
            </a:r>
            <a:r>
              <a:rPr lang="en-US" altLang="en-US" sz="180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b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interval [0, 0.5] where f (0) * f (0.5)</a:t>
            </a:r>
            <a:r>
              <a:rPr lang="en-US" altLang="en-US" sz="180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less</a:t>
            </a:r>
            <a:r>
              <a:rPr lang="en-US" altLang="en-US" sz="180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 </a:t>
            </a:r>
            <a:b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zero and use the regula-falsi scheme to obtain the </a:t>
            </a:r>
            <a:b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zero of f (x) = 0.</a:t>
            </a:r>
            <a:endParaRPr lang="en-US" altLang="en-US" sz="1800"/>
          </a:p>
        </p:txBody>
      </p:sp>
      <p:pic>
        <p:nvPicPr>
          <p:cNvPr id="67588" name="Picture 2" descr="exp0.jpg for 3x+sin[x]-exp[x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258888"/>
            <a:ext cx="226695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762000"/>
          <a:ext cx="7543800" cy="4495800"/>
        </p:xfrm>
        <a:graphic>
          <a:graphicData uri="http://schemas.openxmlformats.org/drawingml/2006/table">
            <a:tbl>
              <a:tblPr/>
              <a:tblGrid>
                <a:gridCol w="1691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66799">
                <a:tc>
                  <a:txBody>
                    <a:bodyPr/>
                    <a:lstStyle/>
                    <a:p>
                      <a:r>
                        <a:rPr lang="en-US" sz="1800" dirty="0"/>
                        <a:t>Iteration  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No.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a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b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f(a) * f(c)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US" sz="1800"/>
                        <a:t>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0.5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0.376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 1.38 (+ve)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US" sz="1800"/>
                        <a:t>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0.376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0.36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-0.102 (-</a:t>
                      </a:r>
                      <a:r>
                        <a:rPr lang="en-US" sz="1800" dirty="0" err="1"/>
                        <a:t>ve</a:t>
                      </a:r>
                      <a:r>
                        <a:rPr lang="en-US" sz="1800" dirty="0"/>
                        <a:t>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US" sz="1800"/>
                        <a:t>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0.376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0.36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/>
                        <a:t>0.36</a:t>
                      </a:r>
                      <a:r>
                        <a:rPr lang="en-US" sz="1800"/>
                        <a:t>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-0.085 (-</a:t>
                      </a:r>
                      <a:r>
                        <a:rPr lang="en-US" sz="1800" dirty="0" err="1"/>
                        <a:t>ve</a:t>
                      </a:r>
                      <a:r>
                        <a:rPr lang="en-US" sz="1800" dirty="0"/>
                        <a:t>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8631" name="Rectangle 1"/>
          <p:cNvSpPr>
            <a:spLocks noChangeArrowheads="1"/>
          </p:cNvSpPr>
          <p:nvPr/>
        </p:nvSpPr>
        <p:spPr bwMode="auto">
          <a:xfrm>
            <a:off x="2244725" y="29035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/>
              <a:t/>
            </a:r>
            <a:br>
              <a:rPr lang="en-US" altLang="en-US"/>
            </a:br>
            <a:endParaRPr lang="en-US" altLang="en-US"/>
          </a:p>
        </p:txBody>
      </p:sp>
      <p:sp>
        <p:nvSpPr>
          <p:cNvPr id="68632" name="Rectangle 6"/>
          <p:cNvSpPr>
            <a:spLocks noChangeArrowheads="1"/>
          </p:cNvSpPr>
          <p:nvPr/>
        </p:nvSpPr>
        <p:spPr bwMode="auto">
          <a:xfrm>
            <a:off x="679450" y="5283200"/>
            <a:ext cx="76263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So one of the roots of 3x + sin(x) - exp(x) = 0 is approximately </a:t>
            </a: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0.36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25D9DA1-621D-468E-9929-B777F36E68FB}" type="slidenum">
              <a:rPr lang="en-US" altLang="en-US" sz="1200">
                <a:solidFill>
                  <a:srgbClr val="898989"/>
                </a:solidFill>
              </a:rPr>
              <a:pPr/>
              <a:t>23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33400" y="207963"/>
            <a:ext cx="9144000" cy="1938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457200" indent="-457200">
              <a:buFontTx/>
              <a:buAutoNum type="arabicPeriod"/>
              <a:defRPr/>
            </a:pPr>
            <a:r>
              <a:rPr lang="en-US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the root of</a:t>
            </a:r>
            <a:r>
              <a:rPr lang="en-US" altLang="en-US" sz="2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 </a:t>
            </a:r>
            <a:r>
              <a:rPr lang="en-US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* cos[(x)/ (x-2)]=0</a:t>
            </a:r>
            <a:r>
              <a:rPr lang="en-US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Tx/>
              <a:buAutoNum type="arabicPeriod"/>
              <a:defRPr/>
            </a:pPr>
            <a:endParaRPr lang="en-US" altLang="en-US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en-US" sz="2000" dirty="0" smtClean="0"/>
          </a:p>
          <a:p>
            <a:pPr>
              <a:defRPr/>
            </a:pPr>
            <a:r>
              <a:rPr lang="en-US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graph of this equation is given in the figure.</a:t>
            </a:r>
            <a:r>
              <a:rPr lang="en-US" altLang="en-US" sz="2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  <a:r>
              <a:rPr lang="en-US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000" dirty="0" smtClean="0"/>
          </a:p>
          <a:p>
            <a:pPr>
              <a:defRPr/>
            </a:pPr>
            <a:r>
              <a:rPr lang="en-US" altLang="en-US" sz="2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  </a:t>
            </a:r>
            <a:r>
              <a:rPr lang="en-US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Let a = 1 and b = 1.5 </a:t>
            </a:r>
            <a:br>
              <a:rPr lang="en-US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  <a:r>
              <a:rPr lang="en-US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69636" name="Picture 2" descr="exp7.jpg for x*cos[(x)/(x-2)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762000"/>
            <a:ext cx="226695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98500" y="2362200"/>
          <a:ext cx="6781800" cy="2540000"/>
        </p:xfrm>
        <a:graphic>
          <a:graphicData uri="http://schemas.openxmlformats.org/drawingml/2006/table">
            <a:tbl>
              <a:tblPr/>
              <a:tblGrid>
                <a:gridCol w="1356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5000">
                <a:tc>
                  <a:txBody>
                    <a:bodyPr/>
                    <a:lstStyle/>
                    <a:p>
                      <a:r>
                        <a:rPr lang="en-US" sz="1800" dirty="0"/>
                        <a:t>Iteration 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No.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a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b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c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f(a) * f(c)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r>
                        <a:rPr lang="en-US" sz="1800" dirty="0"/>
                        <a:t>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1.5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1.133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0.159 (+ve)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r>
                        <a:rPr lang="en-US" sz="1800"/>
                        <a:t>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1.133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1.5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1.194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0.032 (+ve)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r>
                        <a:rPr lang="en-US" sz="1800"/>
                        <a:t>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1.194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1.5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1.214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3.192E-3 (+ve)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r>
                        <a:rPr lang="en-US" sz="1800"/>
                        <a:t>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1.214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1.5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1.22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2.586E-4(+ve)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r>
                        <a:rPr lang="en-US" sz="1800"/>
                        <a:t>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1.22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1.5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1.222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1.646E-5 (+ve)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r>
                        <a:rPr lang="en-US" sz="1800"/>
                        <a:t>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1.222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1.5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/>
                        <a:t>1.222</a:t>
                      </a:r>
                      <a:r>
                        <a:rPr lang="en-US" sz="1800"/>
                        <a:t>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3.811E-9(+</a:t>
                      </a:r>
                      <a:r>
                        <a:rPr lang="en-US" sz="1800" dirty="0" err="1"/>
                        <a:t>ve</a:t>
                      </a:r>
                      <a:r>
                        <a:rPr lang="en-US" sz="1800" dirty="0"/>
                        <a:t>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9673" name="Rectangle 6"/>
          <p:cNvSpPr>
            <a:spLocks noChangeArrowheads="1"/>
          </p:cNvSpPr>
          <p:nvPr/>
        </p:nvSpPr>
        <p:spPr bwMode="auto">
          <a:xfrm>
            <a:off x="1143000" y="5213350"/>
            <a:ext cx="63373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So one of the roots of </a:t>
            </a: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x * cos[(x)/ (x-2)]=0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is approximately </a:t>
            </a: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1.222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8A6D773-BE77-4451-96BD-55A23D568C66}" type="slidenum">
              <a:rPr lang="en-US" altLang="en-US" sz="1200">
                <a:solidFill>
                  <a:srgbClr val="898989"/>
                </a:solidFill>
              </a:rPr>
              <a:pPr/>
              <a:t>24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70659" name="Rectangle 1"/>
          <p:cNvSpPr>
            <a:spLocks noChangeArrowheads="1"/>
          </p:cNvSpPr>
          <p:nvPr/>
        </p:nvSpPr>
        <p:spPr bwMode="auto">
          <a:xfrm>
            <a:off x="304800" y="436563"/>
            <a:ext cx="533717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the root of</a:t>
            </a:r>
            <a:r>
              <a:rPr lang="en-US" altLang="en-US" sz="2000">
                <a:solidFill>
                  <a:srgbClr val="FF0000"/>
                </a:solidFill>
                <a:cs typeface="Times New Roman" panose="02020603050405020304" pitchFamily="18" charset="0"/>
              </a:rPr>
              <a:t> </a:t>
            </a: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0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(exp(-2x) - 1) / x</a:t>
            </a: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000">
              <a:solidFill>
                <a:srgbClr val="FF0000"/>
              </a:solidFill>
            </a:endParaRPr>
          </a:p>
          <a:p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graph of this equation is given in the figure.</a:t>
            </a:r>
            <a:r>
              <a:rPr lang="en-US" altLang="en-US" sz="200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000"/>
          </a:p>
          <a:p>
            <a:r>
              <a:rPr lang="en-US" altLang="en-US" sz="2000">
                <a:solidFill>
                  <a:srgbClr val="000000"/>
                </a:solidFill>
                <a:cs typeface="Times New Roman" panose="02020603050405020304" pitchFamily="18" charset="0"/>
              </a:rPr>
              <a:t>  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Let a = -0.5 and b = 0.5</a:t>
            </a:r>
            <a:r>
              <a:rPr lang="en-US" altLang="en-US" sz="200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0660" name="Picture 2" descr="exp8.jpg for x^2=(exp[-2x]-1)/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58800"/>
            <a:ext cx="226695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825625"/>
          <a:ext cx="6477000" cy="3584575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5985">
                <a:tc>
                  <a:txBody>
                    <a:bodyPr/>
                    <a:lstStyle/>
                    <a:p>
                      <a:r>
                        <a:rPr lang="en-US" sz="1600" dirty="0"/>
                        <a:t>Iteration 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No.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a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b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c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f(a) * f(c)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324">
                <a:tc>
                  <a:txBody>
                    <a:bodyPr/>
                    <a:lstStyle/>
                    <a:p>
                      <a:r>
                        <a:rPr lang="en-US" sz="1600"/>
                        <a:t>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-0.5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0.5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0.209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-0.646 (-ve)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324">
                <a:tc>
                  <a:txBody>
                    <a:bodyPr/>
                    <a:lstStyle/>
                    <a:p>
                      <a:r>
                        <a:rPr lang="en-US" sz="1600"/>
                        <a:t>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-0.5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0.208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0.0952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-0.3211 (-ve)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324">
                <a:tc>
                  <a:txBody>
                    <a:bodyPr/>
                    <a:lstStyle/>
                    <a:p>
                      <a:r>
                        <a:rPr lang="en-US" sz="1600"/>
                        <a:t>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-0.5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0.0952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0.0438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-0.1547 (-ve)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324">
                <a:tc>
                  <a:txBody>
                    <a:bodyPr/>
                    <a:lstStyle/>
                    <a:p>
                      <a:r>
                        <a:rPr lang="en-US" sz="1600"/>
                        <a:t>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-0.5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0.0438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0.0201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-0.0727 (-ve)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324">
                <a:tc>
                  <a:txBody>
                    <a:bodyPr/>
                    <a:lstStyle/>
                    <a:p>
                      <a:r>
                        <a:rPr lang="en-US" sz="1600"/>
                        <a:t>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-0.5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0.0201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9.212E-3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-0.0336 (-ve)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324">
                <a:tc>
                  <a:txBody>
                    <a:bodyPr/>
                    <a:lstStyle/>
                    <a:p>
                      <a:r>
                        <a:rPr lang="en-US" sz="1600"/>
                        <a:t>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-0.5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9.212E-3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4.218E-3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-0.015 (-ve)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324">
                <a:tc>
                  <a:txBody>
                    <a:bodyPr/>
                    <a:lstStyle/>
                    <a:p>
                      <a:r>
                        <a:rPr lang="en-US" sz="1600"/>
                        <a:t>7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-0.5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4.218E-3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1.931E-3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-7.1E-3 (-</a:t>
                      </a:r>
                      <a:r>
                        <a:rPr lang="en-US" sz="1600" dirty="0" err="1"/>
                        <a:t>ve</a:t>
                      </a:r>
                      <a:r>
                        <a:rPr lang="en-US" sz="1600" dirty="0"/>
                        <a:t>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324">
                <a:tc>
                  <a:txBody>
                    <a:bodyPr/>
                    <a:lstStyle/>
                    <a:p>
                      <a:r>
                        <a:rPr lang="en-US" sz="1600"/>
                        <a:t>8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-0.5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1.931E-3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8.83E-4</a:t>
                      </a:r>
                      <a:r>
                        <a:rPr lang="en-US" sz="1600"/>
                        <a:t>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-3.2E-3 (-</a:t>
                      </a:r>
                      <a:r>
                        <a:rPr lang="en-US" sz="1600" dirty="0" err="1"/>
                        <a:t>ve</a:t>
                      </a:r>
                      <a:r>
                        <a:rPr lang="en-US" sz="1600" dirty="0"/>
                        <a:t>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0707" name="Rectangle 5"/>
          <p:cNvSpPr>
            <a:spLocks noChangeArrowheads="1"/>
          </p:cNvSpPr>
          <p:nvPr/>
        </p:nvSpPr>
        <p:spPr bwMode="auto">
          <a:xfrm>
            <a:off x="742950" y="5410200"/>
            <a:ext cx="63436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So one of the roots of </a:t>
            </a: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 = (exp(-2x) - 1) / x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is approximately </a:t>
            </a: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8.83E-4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F4F87E8-EBC5-49C2-B955-1748F2C12DAB}" type="slidenum">
              <a:rPr lang="en-US" altLang="en-US" sz="1200">
                <a:solidFill>
                  <a:srgbClr val="898989"/>
                </a:solidFill>
              </a:rPr>
              <a:pPr/>
              <a:t>25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71683" name="Rectangle 1"/>
          <p:cNvSpPr>
            <a:spLocks noChangeArrowheads="1"/>
          </p:cNvSpPr>
          <p:nvPr/>
        </p:nvSpPr>
        <p:spPr bwMode="auto">
          <a:xfrm>
            <a:off x="762000" y="409575"/>
            <a:ext cx="477678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sz="1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the root of</a:t>
            </a:r>
            <a:r>
              <a:rPr lang="en-US" altLang="en-US" sz="1800">
                <a:solidFill>
                  <a:srgbClr val="FF0000"/>
                </a:solidFill>
                <a:cs typeface="Times New Roman" panose="02020603050405020304" pitchFamily="18" charset="0"/>
              </a:rPr>
              <a:t> </a:t>
            </a:r>
            <a:r>
              <a:rPr lang="en-US" altLang="en-US" sz="1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exp(x</a:t>
            </a:r>
            <a:r>
              <a:rPr lang="en-US" altLang="en-US" sz="18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-1)+10sin(2x)-5 = 0</a:t>
            </a:r>
            <a:r>
              <a:rPr lang="en-US" altLang="en-US" sz="1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1800">
              <a:solidFill>
                <a:srgbClr val="FF0000"/>
              </a:solidFill>
            </a:endParaRPr>
          </a:p>
          <a:p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graph of this equation is given in the figure.</a:t>
            </a:r>
            <a:r>
              <a:rPr lang="en-US" altLang="en-US" sz="180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1800"/>
          </a:p>
          <a:p>
            <a:r>
              <a:rPr lang="en-US" altLang="en-US" sz="1800">
                <a:solidFill>
                  <a:srgbClr val="000000"/>
                </a:solidFill>
                <a:cs typeface="Times New Roman" panose="02020603050405020304" pitchFamily="18" charset="0"/>
              </a:rPr>
              <a:t>  </a:t>
            </a: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Let a = 0 and b = 0.5</a:t>
            </a:r>
            <a:r>
              <a:rPr lang="en-US" altLang="en-US" sz="180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20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1684" name="Picture 2" descr="exp9.jpg for exp[x^2-1]+10sin2x-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609600"/>
            <a:ext cx="226695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2492375"/>
          <a:ext cx="7467600" cy="2536825"/>
        </p:xfrm>
        <a:graphic>
          <a:graphicData uri="http://schemas.openxmlformats.org/drawingml/2006/table">
            <a:tbl>
              <a:tblPr/>
              <a:tblGrid>
                <a:gridCol w="1493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45608">
                <a:tc>
                  <a:txBody>
                    <a:bodyPr/>
                    <a:lstStyle/>
                    <a:p>
                      <a:r>
                        <a:rPr lang="en-US" sz="1800" dirty="0"/>
                        <a:t>Iteration 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No.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b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c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f(a) * f(c)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804">
                <a:tc>
                  <a:txBody>
                    <a:bodyPr/>
                    <a:lstStyle/>
                    <a:p>
                      <a:r>
                        <a:rPr lang="en-US" sz="1800"/>
                        <a:t>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0.272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-2.637 (-ve)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804">
                <a:tc>
                  <a:txBody>
                    <a:bodyPr/>
                    <a:lstStyle/>
                    <a:p>
                      <a:r>
                        <a:rPr lang="en-US" sz="1800"/>
                        <a:t>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0.272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0.242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-0.210 (-ve)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804">
                <a:tc>
                  <a:txBody>
                    <a:bodyPr/>
                    <a:lstStyle/>
                    <a:p>
                      <a:r>
                        <a:rPr lang="en-US" sz="1800"/>
                        <a:t>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0.242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0.24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-0.014 (-ve)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804">
                <a:tc>
                  <a:txBody>
                    <a:bodyPr/>
                    <a:lstStyle/>
                    <a:p>
                      <a:r>
                        <a:rPr lang="en-US" sz="1800"/>
                        <a:t>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0.24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0.24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-2.51E-3(-</a:t>
                      </a:r>
                      <a:r>
                        <a:rPr lang="en-US" sz="1800" dirty="0" err="1"/>
                        <a:t>ve</a:t>
                      </a:r>
                      <a:r>
                        <a:rPr lang="en-US" sz="1800" dirty="0"/>
                        <a:t>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47675" y="5656263"/>
          <a:ext cx="7886700" cy="274637"/>
        </p:xfrm>
        <a:graphic>
          <a:graphicData uri="http://schemas.openxmlformats.org/drawingml/2006/table">
            <a:tbl>
              <a:tblPr/>
              <a:tblGrid>
                <a:gridCol w="788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637">
                <a:tc>
                  <a:txBody>
                    <a:bodyPr/>
                    <a:lstStyle/>
                    <a:p>
                      <a:r>
                        <a:rPr lang="en-US" sz="1800" dirty="0"/>
                        <a:t>   So one of the roots of </a:t>
                      </a:r>
                      <a:r>
                        <a:rPr lang="en-US" sz="1800" b="1" dirty="0" err="1"/>
                        <a:t>exp</a:t>
                      </a:r>
                      <a:r>
                        <a:rPr lang="en-US" sz="1800" b="1" dirty="0"/>
                        <a:t>[x</a:t>
                      </a:r>
                      <a:r>
                        <a:rPr lang="en-US" sz="1800" b="1" baseline="30000" dirty="0"/>
                        <a:t>2</a:t>
                      </a:r>
                      <a:r>
                        <a:rPr lang="en-US" sz="1800" b="1" dirty="0"/>
                        <a:t>-1]+10sin(2x)-5 = 0</a:t>
                      </a:r>
                      <a:r>
                        <a:rPr lang="en-US" sz="1800" dirty="0"/>
                        <a:t> is approximately 0.24.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713" name="Rectangle 3"/>
          <p:cNvSpPr>
            <a:spLocks noChangeArrowheads="1"/>
          </p:cNvSpPr>
          <p:nvPr/>
        </p:nvSpPr>
        <p:spPr bwMode="auto">
          <a:xfrm>
            <a:off x="628650" y="386397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5A385C6-EFAD-4616-AF8E-53212D94CDFC}" type="slidenum">
              <a:rPr lang="en-US" altLang="en-US" sz="1200">
                <a:solidFill>
                  <a:srgbClr val="898989"/>
                </a:solidFill>
              </a:rPr>
              <a:pPr/>
              <a:t>26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72707" name="Picture 2" descr="exp10.jpg for exp[x]-3x^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175" y="217488"/>
            <a:ext cx="226695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1789113"/>
          <a:ext cx="7467600" cy="4354512"/>
        </p:xfrm>
        <a:graphic>
          <a:graphicData uri="http://schemas.openxmlformats.org/drawingml/2006/table">
            <a:tbl>
              <a:tblPr/>
              <a:tblGrid>
                <a:gridCol w="1493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7669">
                <a:tc>
                  <a:txBody>
                    <a:bodyPr/>
                    <a:lstStyle/>
                    <a:p>
                      <a:r>
                        <a:rPr lang="en-US" sz="1800"/>
                        <a:t>Iteration </a:t>
                      </a:r>
                      <a:br>
                        <a:rPr lang="en-US" sz="1800"/>
                      </a:br>
                      <a:r>
                        <a:rPr lang="en-US" sz="1800"/>
                        <a:t>No.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a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b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c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f(a) * f(c)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835">
                <a:tc>
                  <a:txBody>
                    <a:bodyPr/>
                    <a:lstStyle/>
                    <a:p>
                      <a:r>
                        <a:rPr lang="en-US" sz="1800"/>
                        <a:t>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3.512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24.137 (+ve)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835">
                <a:tc>
                  <a:txBody>
                    <a:bodyPr/>
                    <a:lstStyle/>
                    <a:p>
                      <a:r>
                        <a:rPr lang="en-US" sz="1800"/>
                        <a:t>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3.512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3.681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3.375 (+ve)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835">
                <a:tc>
                  <a:txBody>
                    <a:bodyPr/>
                    <a:lstStyle/>
                    <a:p>
                      <a:r>
                        <a:rPr lang="en-US" sz="1800"/>
                        <a:t>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3.681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3.722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0.211 (+ve)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835">
                <a:tc>
                  <a:txBody>
                    <a:bodyPr/>
                    <a:lstStyle/>
                    <a:p>
                      <a:r>
                        <a:rPr lang="en-US" sz="1800"/>
                        <a:t>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3.722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3.731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9.8E-3 (+ve)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835">
                <a:tc>
                  <a:txBody>
                    <a:bodyPr/>
                    <a:lstStyle/>
                    <a:p>
                      <a:r>
                        <a:rPr lang="en-US" sz="1800"/>
                        <a:t>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3.731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3.733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3.49E-4 (+ve)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67669">
                <a:tc>
                  <a:txBody>
                    <a:bodyPr/>
                    <a:lstStyle/>
                    <a:p>
                      <a:r>
                        <a:rPr lang="en-US" sz="1800"/>
                        <a:t>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3.733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/>
                        <a:t>3.733</a:t>
                      </a:r>
                      <a:r>
                        <a:rPr lang="en-US" sz="1800"/>
                        <a:t>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1.733*10</a:t>
                      </a:r>
                      <a:r>
                        <a:rPr lang="en-US" sz="1800" baseline="30000" dirty="0"/>
                        <a:t>-3 </a:t>
                      </a:r>
                      <a:r>
                        <a:rPr lang="en-US" sz="1800" dirty="0"/>
                        <a:t>(+</a:t>
                      </a:r>
                      <a:r>
                        <a:rPr lang="en-US" sz="1800" dirty="0" err="1"/>
                        <a:t>ve</a:t>
                      </a:r>
                      <a:r>
                        <a:rPr lang="en-US" sz="1800" dirty="0"/>
                        <a:t>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2744" name="Rectangle 5"/>
          <p:cNvSpPr>
            <a:spLocks noChangeArrowheads="1"/>
          </p:cNvSpPr>
          <p:nvPr/>
        </p:nvSpPr>
        <p:spPr bwMode="auto">
          <a:xfrm>
            <a:off x="533400" y="381000"/>
            <a:ext cx="510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/>
              <a:t>Find the root of  </a:t>
            </a:r>
            <a:r>
              <a:rPr lang="en-US" altLang="en-US" b="1"/>
              <a:t> exp(x)-3x</a:t>
            </a:r>
            <a:r>
              <a:rPr lang="en-US" altLang="en-US" b="1" baseline="30000"/>
              <a:t>2</a:t>
            </a:r>
            <a:r>
              <a:rPr lang="en-US" altLang="en-US" b="1"/>
              <a:t>=0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6705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http://numericalmethods.eng.usf.edu</a:t>
            </a:r>
            <a:endParaRPr lang="en-US" dirty="0"/>
          </a:p>
        </p:txBody>
      </p:sp>
      <p:sp>
        <p:nvSpPr>
          <p:cNvPr id="737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0C06973-4E7D-4CA5-B2D7-FAF8C51D22B3}" type="slidenum">
              <a:rPr lang="en-US" altLang="en-US" sz="1200">
                <a:solidFill>
                  <a:srgbClr val="898989"/>
                </a:solidFill>
              </a:rPr>
              <a:pPr/>
              <a:t>27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73732" name="Rectangle 1"/>
          <p:cNvSpPr>
            <a:spLocks noChangeArrowheads="1"/>
          </p:cNvSpPr>
          <p:nvPr/>
        </p:nvSpPr>
        <p:spPr bwMode="auto">
          <a:xfrm>
            <a:off x="346075" y="1789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/>
              <a:t/>
            </a:r>
            <a:br>
              <a:rPr lang="en-US" altLang="en-US"/>
            </a:br>
            <a:r>
              <a:rPr lang="en-US" altLang="en-US" b="1"/>
              <a:t>6. </a:t>
            </a:r>
            <a:r>
              <a:rPr lang="en-US" altLang="en-US"/>
              <a:t>Find the root of  </a:t>
            </a:r>
            <a:r>
              <a:rPr lang="en-US" altLang="en-US" b="1"/>
              <a:t>sin(2x)-exp(x-1) =0</a:t>
            </a:r>
            <a:r>
              <a:rPr lang="en-US" altLang="en-US"/>
              <a:t> </a:t>
            </a:r>
          </a:p>
          <a:p>
            <a:r>
              <a:rPr lang="en-US" altLang="en-US"/>
              <a:t>  </a:t>
            </a:r>
            <a:r>
              <a:rPr lang="en-US" altLang="en-US" sz="9900"/>
              <a:t> </a:t>
            </a:r>
            <a:r>
              <a:rPr lang="en-US" altLang="en-US"/>
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</a:p>
          <a:p>
            <a:r>
              <a:rPr lang="en-US" altLang="en-US"/>
              <a:t>   The graph of this equation is given in the figure.  </a:t>
            </a:r>
          </a:p>
          <a:p>
            <a:r>
              <a:rPr lang="en-US" altLang="en-US"/>
              <a:t>   Let a = 0 and b = 0.5  </a:t>
            </a:r>
            <a:br>
              <a:rPr lang="en-US" altLang="en-US"/>
            </a:br>
            <a:r>
              <a:rPr lang="en-US" altLang="en-US"/>
              <a:t>  </a:t>
            </a:r>
          </a:p>
        </p:txBody>
      </p:sp>
      <p:pic>
        <p:nvPicPr>
          <p:cNvPr id="73733" name="Picture 2" descr="exp12.jpg for sin[2x]-exp[x-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50" y="457200"/>
            <a:ext cx="226695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3121025"/>
          <a:ext cx="7753350" cy="3028950"/>
        </p:xfrm>
        <a:graphic>
          <a:graphicData uri="http://schemas.openxmlformats.org/drawingml/2006/table">
            <a:tbl>
              <a:tblPr/>
              <a:tblGrid>
                <a:gridCol w="1550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0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0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06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06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4521">
                <a:tc>
                  <a:txBody>
                    <a:bodyPr/>
                    <a:lstStyle/>
                    <a:p>
                      <a:r>
                        <a:rPr lang="en-US" sz="1700"/>
                        <a:t>Iteration </a:t>
                      </a:r>
                      <a:br>
                        <a:rPr lang="en-US" sz="1700"/>
                      </a:br>
                      <a:r>
                        <a:rPr lang="en-US" sz="1700"/>
                        <a:t>No.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a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b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c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f(a) * f(c)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347">
                <a:tc>
                  <a:txBody>
                    <a:bodyPr/>
                    <a:lstStyle/>
                    <a:p>
                      <a:r>
                        <a:rPr lang="en-US" sz="1700"/>
                        <a:t>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0.5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0.305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-0.027 (-ve)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521">
                <a:tc>
                  <a:txBody>
                    <a:bodyPr/>
                    <a:lstStyle/>
                    <a:p>
                      <a:r>
                        <a:rPr lang="en-US" sz="1700"/>
                        <a:t>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0.305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0.254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-4.497E-3(-ve)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521">
                <a:tc>
                  <a:txBody>
                    <a:bodyPr/>
                    <a:lstStyle/>
                    <a:p>
                      <a:r>
                        <a:rPr lang="en-US" sz="1700"/>
                        <a:t>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0.254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0.246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-6.384E-4 (-ve)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521">
                <a:tc>
                  <a:txBody>
                    <a:bodyPr/>
                    <a:lstStyle/>
                    <a:p>
                      <a:r>
                        <a:rPr lang="en-US" sz="1700"/>
                        <a:t>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0.246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0.245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-9.782E-5 (-</a:t>
                      </a:r>
                      <a:r>
                        <a:rPr lang="en-US" sz="1700" dirty="0" err="1"/>
                        <a:t>ve</a:t>
                      </a:r>
                      <a:r>
                        <a:rPr lang="en-US" sz="1700" dirty="0"/>
                        <a:t>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521">
                <a:tc>
                  <a:txBody>
                    <a:bodyPr/>
                    <a:lstStyle/>
                    <a:p>
                      <a:r>
                        <a:rPr lang="en-US" sz="1700"/>
                        <a:t>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0.245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b="1"/>
                        <a:t>0.245</a:t>
                      </a:r>
                      <a:r>
                        <a:rPr lang="en-US" sz="1700"/>
                        <a:t>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-3.144E-5 (-</a:t>
                      </a:r>
                      <a:r>
                        <a:rPr lang="en-US" sz="1700" dirty="0" err="1"/>
                        <a:t>ve</a:t>
                      </a:r>
                      <a:r>
                        <a:rPr lang="en-US" sz="1700" dirty="0"/>
                        <a:t>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ChangeArrowheads="1"/>
          </p:cNvSpPr>
          <p:nvPr/>
        </p:nvSpPr>
        <p:spPr bwMode="auto">
          <a:xfrm>
            <a:off x="685800" y="1166813"/>
            <a:ext cx="7543800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/>
            <a:r>
              <a:rPr lang="en-US" altLang="en-US" b="1" u="sng">
                <a:solidFill>
                  <a:srgbClr val="000000"/>
                </a:solidFill>
                <a:latin typeface="Times New Roman" panose="02020603050405020304" pitchFamily="18" charset="0"/>
              </a:rPr>
              <a:t>Iterative methods</a:t>
            </a: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Starting with an initial guess, say </a:t>
            </a: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</a:p>
          <a:p>
            <a:pPr algn="just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and generating a sequence   </a:t>
            </a: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, x</a:t>
            </a:r>
            <a:r>
              <a:rPr lang="en-US" altLang="en-US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, x</a:t>
            </a:r>
            <a:r>
              <a:rPr lang="en-US" altLang="en-US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, . . .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recursively from any relation is called an Iterative method. </a:t>
            </a:r>
            <a:b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</a:p>
          <a:p>
            <a:pPr algn="just"/>
            <a:r>
              <a:rPr lang="en-US" altLang="en-US" b="1" u="sng">
                <a:solidFill>
                  <a:srgbClr val="000000"/>
                </a:solidFill>
                <a:latin typeface="Times New Roman" panose="02020603050405020304" pitchFamily="18" charset="0"/>
              </a:rPr>
              <a:t>Convergence</a:t>
            </a: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 : 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Any iterative process defined by </a:t>
            </a: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i+1</a:t>
            </a: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= g(x</a:t>
            </a:r>
            <a:r>
              <a:rPr lang="en-US" altLang="en-US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), i = 0, 1, 2, . . . 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is said to be convergent for the initial guess </a:t>
            </a: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0 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if the corresponding sequence </a:t>
            </a: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, x</a:t>
            </a:r>
            <a:r>
              <a:rPr lang="en-US" altLang="en-US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, x</a:t>
            </a:r>
            <a:r>
              <a:rPr lang="en-US" altLang="en-US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, . . . 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converges. 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793038" cy="762000"/>
          </a:xfrm>
        </p:spPr>
        <p:txBody>
          <a:bodyPr/>
          <a:lstStyle/>
          <a:p>
            <a:r>
              <a:rPr lang="en-US" altLang="en-US" smtClean="0"/>
              <a:t>Method 3</a:t>
            </a:r>
            <a:br>
              <a:rPr lang="en-US" altLang="en-US" smtClean="0"/>
            </a:br>
            <a:r>
              <a:rPr lang="en-US" altLang="en-US" smtClean="0"/>
              <a:t>Newton-Raphson Method</a:t>
            </a:r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2886075" y="17430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4043363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6300788" y="3124200"/>
          <a:ext cx="2157412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4" imgW="1028254" imgH="431613" progId="Equation.3">
                  <p:embed/>
                </p:oleObj>
              </mc:Choice>
              <mc:Fallback>
                <p:oleObj name="Equation" r:id="rId4" imgW="1028254" imgH="4316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3124200"/>
                        <a:ext cx="2157412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6"/>
          <p:cNvSpPr>
            <a:spLocks noChangeArrowheads="1"/>
          </p:cNvSpPr>
          <p:nvPr/>
        </p:nvSpPr>
        <p:spPr bwMode="auto">
          <a:xfrm>
            <a:off x="2828925" y="17430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graphicFrame>
        <p:nvGraphicFramePr>
          <p:cNvPr id="3075" name="Object 7"/>
          <p:cNvGraphicFramePr>
            <a:graphicFrameLocks noChangeAspect="1"/>
          </p:cNvGraphicFramePr>
          <p:nvPr/>
        </p:nvGraphicFramePr>
        <p:xfrm>
          <a:off x="762000" y="1600200"/>
          <a:ext cx="5100638" cy="493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Picture" r:id="rId6" imgW="3486912" imgH="3372612" progId="Word.Picture.8">
                  <p:embed/>
                </p:oleObj>
              </mc:Choice>
              <mc:Fallback>
                <p:oleObj name="Picture" r:id="rId6" imgW="3486912" imgH="3372612" progId="Word.Picture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00200"/>
                        <a:ext cx="5100638" cy="493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TextBox 8"/>
          <p:cNvSpPr txBox="1">
            <a:spLocks noChangeArrowheads="1"/>
          </p:cNvSpPr>
          <p:nvPr/>
        </p:nvSpPr>
        <p:spPr bwMode="auto">
          <a:xfrm>
            <a:off x="457200" y="6096000"/>
            <a:ext cx="8382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200" b="1"/>
              <a:t>Figure 1 </a:t>
            </a:r>
            <a:r>
              <a:rPr lang="en-US" altLang="en-US" sz="2200"/>
              <a:t>Geometrical illustration of the Newton-Raphson method.</a:t>
            </a:r>
            <a:endParaRPr lang="en-US" altLang="en-US" sz="2200" b="1"/>
          </a:p>
        </p:txBody>
      </p:sp>
      <p:sp>
        <p:nvSpPr>
          <p:cNvPr id="3081" name="Slide Number Placeholder 3"/>
          <p:cNvSpPr txBox="1">
            <a:spLocks/>
          </p:cNvSpPr>
          <p:nvPr/>
        </p:nvSpPr>
        <p:spPr bwMode="auto">
          <a:xfrm>
            <a:off x="0" y="65532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E1B2262-45A6-4934-BB61-D0CB41B7DE21}" type="slidenum">
              <a:rPr lang="en-US" altLang="en-US" sz="1400"/>
              <a:pPr eaLnBrk="1" hangingPunct="1"/>
              <a:t>29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UNIT I (Topics)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 </a:t>
            </a:r>
            <a:r>
              <a:rPr lang="en-US" altLang="en-US" b="1" smtClean="0"/>
              <a:t>Roots of Equations: f(x)=0</a:t>
            </a:r>
          </a:p>
          <a:p>
            <a:pPr eaLnBrk="1" hangingPunct="1"/>
            <a:r>
              <a:rPr lang="en-US" altLang="en-US" smtClean="0"/>
              <a:t>Bisections Method,</a:t>
            </a:r>
          </a:p>
          <a:p>
            <a:pPr eaLnBrk="1" hangingPunct="1"/>
            <a:r>
              <a:rPr lang="en-US" altLang="en-US" smtClean="0"/>
              <a:t> False Position Method, </a:t>
            </a:r>
          </a:p>
          <a:p>
            <a:pPr eaLnBrk="1" hangingPunct="1"/>
            <a:r>
              <a:rPr lang="en-US" altLang="en-US" smtClean="0"/>
              <a:t>Newton’s Raphson Method, </a:t>
            </a:r>
          </a:p>
          <a:p>
            <a:pPr eaLnBrk="1" hangingPunct="1"/>
            <a:r>
              <a:rPr lang="en-US" altLang="en-US" smtClean="0"/>
              <a:t>Rate of convergence of Newton’s Raphson method </a:t>
            </a:r>
          </a:p>
        </p:txBody>
      </p:sp>
      <p:sp>
        <p:nvSpPr>
          <p:cNvPr id="5120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EFA14F4-8A51-4243-8589-FDB4B8181276}" type="slidenum">
              <a:rPr lang="en-US" altLang="en-US" sz="1200">
                <a:solidFill>
                  <a:srgbClr val="898989"/>
                </a:solidFill>
              </a:rPr>
              <a:pPr/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Derivation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609600" y="1371600"/>
          <a:ext cx="5105400" cy="493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Picture" r:id="rId4" imgW="3486912" imgH="3372612" progId="Word.Picture.8">
                  <p:embed/>
                </p:oleObj>
              </mc:Choice>
              <mc:Fallback>
                <p:oleObj name="Picture" r:id="rId4" imgW="3486912" imgH="3372612" progId="Word.Picture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371600"/>
                        <a:ext cx="5105400" cy="493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4"/>
          <p:cNvGraphicFramePr>
            <a:graphicFrameLocks noChangeAspect="1"/>
          </p:cNvGraphicFramePr>
          <p:nvPr/>
        </p:nvGraphicFramePr>
        <p:xfrm>
          <a:off x="6346825" y="4965700"/>
          <a:ext cx="2163763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6" imgW="1040948" imgH="431613" progId="Equation.3">
                  <p:embed/>
                </p:oleObj>
              </mc:Choice>
              <mc:Fallback>
                <p:oleObj name="Equation" r:id="rId6" imgW="1040948" imgH="43161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6825" y="4965700"/>
                        <a:ext cx="2163763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5"/>
          <p:cNvGraphicFramePr>
            <a:graphicFrameLocks noChangeAspect="1"/>
          </p:cNvGraphicFramePr>
          <p:nvPr/>
        </p:nvGraphicFramePr>
        <p:xfrm>
          <a:off x="6011863" y="3746500"/>
          <a:ext cx="2224087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8" imgW="1040948" imgH="431613" progId="Equation.3">
                  <p:embed/>
                </p:oleObj>
              </mc:Choice>
              <mc:Fallback>
                <p:oleObj name="Equation" r:id="rId8" imgW="1040948" imgH="4316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3746500"/>
                        <a:ext cx="2224087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6"/>
          <p:cNvGraphicFramePr>
            <a:graphicFrameLocks noChangeAspect="1"/>
          </p:cNvGraphicFramePr>
          <p:nvPr/>
        </p:nvGraphicFramePr>
        <p:xfrm>
          <a:off x="6257925" y="2743200"/>
          <a:ext cx="1582738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10" imgW="837836" imgH="393529" progId="Equation.3">
                  <p:embed/>
                </p:oleObj>
              </mc:Choice>
              <mc:Fallback>
                <p:oleObj name="Equation" r:id="rId10" imgW="837836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7925" y="2743200"/>
                        <a:ext cx="1582738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TextBox 6"/>
          <p:cNvSpPr txBox="1">
            <a:spLocks noChangeArrowheads="1"/>
          </p:cNvSpPr>
          <p:nvPr/>
        </p:nvSpPr>
        <p:spPr bwMode="auto">
          <a:xfrm>
            <a:off x="457200" y="6096000"/>
            <a:ext cx="8382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200" b="1"/>
              <a:t>Figure 2 </a:t>
            </a:r>
            <a:r>
              <a:rPr lang="en-US" altLang="en-US" sz="2200"/>
              <a:t>Derivation of the Newton-Raphson method.</a:t>
            </a:r>
            <a:endParaRPr lang="en-US" altLang="en-US" sz="2200" b="1"/>
          </a:p>
        </p:txBody>
      </p:sp>
      <p:sp>
        <p:nvSpPr>
          <p:cNvPr id="410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204E1CE-8B93-4455-A3B4-DD9DAECE44D8}" type="slidenum">
              <a:rPr lang="en-US" altLang="en-US" sz="1400"/>
              <a:pPr/>
              <a:t>30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0"/>
            <a:ext cx="7793038" cy="1143000"/>
          </a:xfrm>
        </p:spPr>
        <p:txBody>
          <a:bodyPr/>
          <a:lstStyle/>
          <a:p>
            <a:r>
              <a:rPr lang="en-US" altLang="en-US" smtClean="0">
                <a:cs typeface="Times New Roman" panose="02020603050405020304" pitchFamily="18" charset="0"/>
              </a:rPr>
              <a:t>Algorithm for Newton-Raphson Method</a:t>
            </a:r>
          </a:p>
        </p:txBody>
      </p:sp>
      <p:sp>
        <p:nvSpPr>
          <p:cNvPr id="7577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F305066-E3B0-48FF-A28E-1A7F72BAE2F8}" type="slidenum">
              <a:rPr lang="en-US" altLang="en-US" sz="1400"/>
              <a:pPr/>
              <a:t>31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cs typeface="Times New Roman" panose="02020603050405020304" pitchFamily="18" charset="0"/>
              </a:rPr>
              <a:t>Step 1</a:t>
            </a:r>
          </a:p>
        </p:txBody>
      </p:sp>
      <p:graphicFrame>
        <p:nvGraphicFramePr>
          <p:cNvPr id="5122" name="Object 7"/>
          <p:cNvGraphicFramePr>
            <a:graphicFrameLocks noChangeAspect="1"/>
          </p:cNvGraphicFramePr>
          <p:nvPr>
            <p:ph sz="half" idx="1"/>
          </p:nvPr>
        </p:nvGraphicFramePr>
        <p:xfrm>
          <a:off x="3886200" y="2743200"/>
          <a:ext cx="1049338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4" imgW="368140" imgH="203112" progId="Equation.3">
                  <p:embed/>
                </p:oleObj>
              </mc:Choice>
              <mc:Fallback>
                <p:oleObj name="Equation" r:id="rId4" imgW="368140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743200"/>
                        <a:ext cx="1049338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354263" y="2732088"/>
            <a:ext cx="1693862" cy="669925"/>
          </a:xfrm>
        </p:spPr>
        <p:txBody>
          <a:bodyPr/>
          <a:lstStyle/>
          <a:p>
            <a:pPr marL="533400" indent="-533400" algn="just">
              <a:buFontTx/>
              <a:buNone/>
            </a:pPr>
            <a:r>
              <a:rPr lang="en-US" altLang="en-US" sz="2800" smtClean="0"/>
              <a:t>Evaluate</a:t>
            </a: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5065713" y="2808288"/>
            <a:ext cx="1879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/>
              <a:t>symbolically.</a:t>
            </a:r>
          </a:p>
        </p:txBody>
      </p:sp>
      <p:sp>
        <p:nvSpPr>
          <p:cNvPr id="5126" name="Slide Number Placeholder 3"/>
          <p:cNvSpPr txBox="1">
            <a:spLocks/>
          </p:cNvSpPr>
          <p:nvPr/>
        </p:nvSpPr>
        <p:spPr bwMode="auto">
          <a:xfrm>
            <a:off x="0" y="65532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477B7B4-CCEF-4E16-B328-1E43D65B9048}" type="slidenum">
              <a:rPr lang="en-US" altLang="en-US" sz="1400"/>
              <a:pPr eaLnBrk="1" hangingPunct="1"/>
              <a:t>32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Step 2</a:t>
            </a:r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4043363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1752600" y="3505200"/>
          <a:ext cx="22098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4" imgW="1054100" imgH="431800" progId="Equation.3">
                  <p:embed/>
                </p:oleObj>
              </mc:Choice>
              <mc:Fallback>
                <p:oleObj name="Equation" r:id="rId4" imgW="10541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505200"/>
                        <a:ext cx="2209800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Rectangle 5"/>
          <p:cNvSpPr>
            <a:spLocks noChangeArrowheads="1"/>
          </p:cNvSpPr>
          <p:nvPr/>
        </p:nvSpPr>
        <p:spPr bwMode="auto">
          <a:xfrm>
            <a:off x="3924300" y="3186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788988" y="2590800"/>
            <a:ext cx="8001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/>
              <a:t>Use an initial guess of the root,    , to estimate the new value of the root,      , as</a:t>
            </a:r>
          </a:p>
        </p:txBody>
      </p:sp>
      <p:graphicFrame>
        <p:nvGraphicFramePr>
          <p:cNvPr id="6147" name="Object 9"/>
          <p:cNvGraphicFramePr>
            <a:graphicFrameLocks noChangeAspect="1"/>
          </p:cNvGraphicFramePr>
          <p:nvPr/>
        </p:nvGraphicFramePr>
        <p:xfrm>
          <a:off x="5132388" y="2590800"/>
          <a:ext cx="32067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6" imgW="152334" imgH="228501" progId="Equation.3">
                  <p:embed/>
                </p:oleObj>
              </mc:Choice>
              <mc:Fallback>
                <p:oleObj name="Equation" r:id="rId6" imgW="152334" imgH="228501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2388" y="2590800"/>
                        <a:ext cx="320675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10"/>
          <p:cNvGraphicFramePr>
            <a:graphicFrameLocks noChangeAspect="1"/>
          </p:cNvGraphicFramePr>
          <p:nvPr/>
        </p:nvGraphicFramePr>
        <p:xfrm>
          <a:off x="3227388" y="2971800"/>
          <a:ext cx="50482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8" imgW="241300" imgH="228600" progId="Equation.3">
                  <p:embed/>
                </p:oleObj>
              </mc:Choice>
              <mc:Fallback>
                <p:oleObj name="Equation" r:id="rId8" imgW="2413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7388" y="2971800"/>
                        <a:ext cx="504825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Slide Number Placeholder 3"/>
          <p:cNvSpPr txBox="1">
            <a:spLocks/>
          </p:cNvSpPr>
          <p:nvPr/>
        </p:nvSpPr>
        <p:spPr bwMode="auto">
          <a:xfrm>
            <a:off x="0" y="65532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1FD9AD6D-3C2C-4C0B-86D3-54ED105ABF7A}" type="slidenum">
              <a:rPr lang="en-US" altLang="en-US" sz="1400"/>
              <a:pPr eaLnBrk="1" hangingPunct="1"/>
              <a:t>33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Step 3</a:t>
            </a:r>
          </a:p>
        </p:txBody>
      </p:sp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4043363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3924300" y="3186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1981200" y="3124200"/>
          <a:ext cx="2954338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4" imgW="1320227" imgH="482391" progId="Equation.3">
                  <p:embed/>
                </p:oleObj>
              </mc:Choice>
              <mc:Fallback>
                <p:oleObj name="Equation" r:id="rId4" imgW="1320227" imgH="48239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124200"/>
                        <a:ext cx="2954338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838200" y="2438400"/>
            <a:ext cx="7216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/>
              <a:t>Find the absolute relative approximate error        as</a:t>
            </a:r>
          </a:p>
        </p:txBody>
      </p:sp>
      <p:graphicFrame>
        <p:nvGraphicFramePr>
          <p:cNvPr id="7171" name="Object 6"/>
          <p:cNvGraphicFramePr>
            <a:graphicFrameLocks noChangeAspect="1"/>
          </p:cNvGraphicFramePr>
          <p:nvPr/>
        </p:nvGraphicFramePr>
        <p:xfrm>
          <a:off x="7010400" y="2362200"/>
          <a:ext cx="539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6" imgW="241195" imgH="253890" progId="Equation.3">
                  <p:embed/>
                </p:oleObj>
              </mc:Choice>
              <mc:Fallback>
                <p:oleObj name="Equation" r:id="rId6" imgW="241195" imgH="25389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362200"/>
                        <a:ext cx="5397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Slide Number Placeholder 3"/>
          <p:cNvSpPr txBox="1">
            <a:spLocks/>
          </p:cNvSpPr>
          <p:nvPr/>
        </p:nvSpPr>
        <p:spPr bwMode="auto">
          <a:xfrm>
            <a:off x="0" y="65532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901B160-4131-4F2E-B800-846809ADAA6B}" type="slidenum">
              <a:rPr lang="en-US" altLang="en-US" sz="1400"/>
              <a:pPr eaLnBrk="1" hangingPunct="1"/>
              <a:t>34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Step 4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981200"/>
            <a:ext cx="7848600" cy="4114800"/>
          </a:xfrm>
        </p:spPr>
        <p:txBody>
          <a:bodyPr/>
          <a:lstStyle/>
          <a:p>
            <a:pPr marL="533400" indent="-533400">
              <a:buFont typeface="Wingdings" panose="05000000000000000000" pitchFamily="2" charset="2"/>
              <a:buNone/>
            </a:pPr>
            <a:r>
              <a:rPr lang="en-US" altLang="en-US" sz="2400" smtClean="0"/>
              <a:t>	Compare the absolute relative approximate error  with the pre-specified relative error tolerance     .  </a:t>
            </a:r>
          </a:p>
          <a:p>
            <a:pPr marL="533400" indent="-533400"/>
            <a:endParaRPr lang="en-US" altLang="en-US" sz="2400" smtClean="0"/>
          </a:p>
          <a:p>
            <a:pPr marL="533400" indent="-533400">
              <a:buFont typeface="Wingdings" panose="05000000000000000000" pitchFamily="2" charset="2"/>
              <a:buNone/>
            </a:pPr>
            <a:endParaRPr lang="en-US" altLang="en-US" sz="2400" smtClean="0"/>
          </a:p>
          <a:p>
            <a:pPr marL="533400" indent="-533400"/>
            <a:endParaRPr lang="en-US" altLang="en-US" sz="2400" smtClean="0"/>
          </a:p>
          <a:p>
            <a:pPr marL="533400" indent="-533400"/>
            <a:endParaRPr lang="en-US" altLang="en-US" sz="2400" smtClean="0"/>
          </a:p>
          <a:p>
            <a:pPr marL="533400" indent="-533400"/>
            <a:endParaRPr lang="en-US" altLang="en-US" sz="2400" smtClean="0"/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en-US" altLang="en-US" sz="2400" smtClean="0"/>
              <a:t>	Also, check if the number of iterations has exceeded the maximum number of iterations allowed. If so, one needs to terminate the algorithm and notify the user.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7162800" y="2362200"/>
          <a:ext cx="39687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4" imgW="177646" imgH="228402" progId="Equation.3">
                  <p:embed/>
                </p:oleObj>
              </mc:Choice>
              <mc:Fallback>
                <p:oleObj name="Equation" r:id="rId4" imgW="177646" imgH="22840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2362200"/>
                        <a:ext cx="396875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914400" y="3429000"/>
            <a:ext cx="1524000" cy="630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 sz="800"/>
          </a:p>
          <a:p>
            <a:pPr eaLnBrk="1" hangingPunct="1"/>
            <a:r>
              <a:rPr lang="en-US" altLang="en-US" sz="1900"/>
              <a:t>Is            ?</a:t>
            </a:r>
          </a:p>
          <a:p>
            <a:pPr eaLnBrk="1" hangingPunct="1"/>
            <a:r>
              <a:rPr lang="en-US" altLang="en-US" sz="800"/>
              <a:t> </a:t>
            </a:r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3505200" y="3200400"/>
            <a:ext cx="547688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1900"/>
              <a:t>Yes</a:t>
            </a:r>
          </a:p>
        </p:txBody>
      </p:sp>
      <p:sp>
        <p:nvSpPr>
          <p:cNvPr id="8200" name="Text Box 5"/>
          <p:cNvSpPr txBox="1">
            <a:spLocks noChangeArrowheads="1"/>
          </p:cNvSpPr>
          <p:nvPr/>
        </p:nvSpPr>
        <p:spPr bwMode="auto">
          <a:xfrm>
            <a:off x="3505200" y="4191000"/>
            <a:ext cx="561975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1900"/>
              <a:t>No</a:t>
            </a:r>
          </a:p>
        </p:txBody>
      </p:sp>
      <p:sp>
        <p:nvSpPr>
          <p:cNvPr id="8201" name="Text Box 6"/>
          <p:cNvSpPr txBox="1">
            <a:spLocks noChangeArrowheads="1"/>
          </p:cNvSpPr>
          <p:nvPr/>
        </p:nvSpPr>
        <p:spPr bwMode="auto">
          <a:xfrm>
            <a:off x="5272088" y="3074988"/>
            <a:ext cx="2743200" cy="677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1900"/>
              <a:t>Go to Step 2 using new estimate of the root.</a:t>
            </a:r>
          </a:p>
        </p:txBody>
      </p:sp>
      <p:sp>
        <p:nvSpPr>
          <p:cNvPr id="8202" name="Text Box 7"/>
          <p:cNvSpPr txBox="1">
            <a:spLocks noChangeArrowheads="1"/>
          </p:cNvSpPr>
          <p:nvPr/>
        </p:nvSpPr>
        <p:spPr bwMode="auto">
          <a:xfrm>
            <a:off x="5348288" y="4191000"/>
            <a:ext cx="2728912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1900"/>
              <a:t>Stop the algorithm</a:t>
            </a:r>
          </a:p>
        </p:txBody>
      </p:sp>
      <p:graphicFrame>
        <p:nvGraphicFramePr>
          <p:cNvPr id="8195" name="Object 16"/>
          <p:cNvGraphicFramePr>
            <a:graphicFrameLocks noChangeAspect="1"/>
          </p:cNvGraphicFramePr>
          <p:nvPr/>
        </p:nvGraphicFramePr>
        <p:xfrm>
          <a:off x="1371600" y="3581400"/>
          <a:ext cx="7413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6" imgW="494870" imgH="253780" progId="Equation.3">
                  <p:embed/>
                </p:oleObj>
              </mc:Choice>
              <mc:Fallback>
                <p:oleObj name="Equation" r:id="rId6" imgW="494870" imgH="2537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581400"/>
                        <a:ext cx="74136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203" name="Straight Arrow Connector 21"/>
          <p:cNvCxnSpPr>
            <a:cxnSpLocks noChangeShapeType="1"/>
            <a:stCxn id="8200" idx="3"/>
            <a:endCxn id="8202" idx="1"/>
          </p:cNvCxnSpPr>
          <p:nvPr/>
        </p:nvCxnSpPr>
        <p:spPr bwMode="auto">
          <a:xfrm>
            <a:off x="4067175" y="4383088"/>
            <a:ext cx="1281113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4" name="Straight Arrow Connector 26"/>
          <p:cNvCxnSpPr>
            <a:cxnSpLocks noChangeShapeType="1"/>
            <a:stCxn id="8198" idx="3"/>
            <a:endCxn id="8199" idx="1"/>
          </p:cNvCxnSpPr>
          <p:nvPr/>
        </p:nvCxnSpPr>
        <p:spPr bwMode="auto">
          <a:xfrm flipV="1">
            <a:off x="2438400" y="3392488"/>
            <a:ext cx="1066800" cy="3524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5" name="Straight Arrow Connector 28"/>
          <p:cNvCxnSpPr>
            <a:cxnSpLocks noChangeShapeType="1"/>
            <a:stCxn id="8198" idx="3"/>
            <a:endCxn id="8200" idx="1"/>
          </p:cNvCxnSpPr>
          <p:nvPr/>
        </p:nvCxnSpPr>
        <p:spPr bwMode="auto">
          <a:xfrm>
            <a:off x="2438400" y="3744913"/>
            <a:ext cx="1066800" cy="638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6" name="Straight Arrow Connector 30"/>
          <p:cNvCxnSpPr>
            <a:cxnSpLocks noChangeShapeType="1"/>
            <a:stCxn id="8199" idx="3"/>
            <a:endCxn id="8201" idx="1"/>
          </p:cNvCxnSpPr>
          <p:nvPr/>
        </p:nvCxnSpPr>
        <p:spPr bwMode="auto">
          <a:xfrm>
            <a:off x="4052888" y="3392488"/>
            <a:ext cx="1219200" cy="206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7" name="Slide Number Placeholder 3"/>
          <p:cNvSpPr txBox="1">
            <a:spLocks/>
          </p:cNvSpPr>
          <p:nvPr/>
        </p:nvSpPr>
        <p:spPr bwMode="auto">
          <a:xfrm>
            <a:off x="0" y="65532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BF9E166-259B-4263-9A8B-8A5ABC0D8D75}" type="slidenum">
              <a:rPr lang="en-US" altLang="en-US" sz="1400"/>
              <a:pPr eaLnBrk="1" hangingPunct="1"/>
              <a:t>35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2895600"/>
          <a:ext cx="3276600" cy="990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5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9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8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6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x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f</a:t>
                      </a:r>
                      <a:r>
                        <a:rPr lang="hi-IN" sz="1050">
                          <a:effectLst/>
                        </a:rPr>
                        <a:t>(</a:t>
                      </a:r>
                      <a:r>
                        <a:rPr lang="en-US" sz="1050">
                          <a:effectLst/>
                        </a:rPr>
                        <a:t>x</a:t>
                      </a:r>
                      <a:r>
                        <a:rPr lang="hi-IN" sz="1050">
                          <a:effectLst/>
                        </a:rPr>
                        <a:t>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050">
                          <a:effectLst/>
                        </a:rPr>
                        <a:t>-</a:t>
                      </a:r>
                      <a:r>
                        <a:rPr lang="en-US" sz="105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i-IN" sz="1050" dirty="0">
                          <a:effectLst/>
                        </a:rPr>
                        <a:t>-</a:t>
                      </a:r>
                      <a:r>
                        <a:rPr lang="en-US" sz="105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6819" name="Rectangle 1"/>
          <p:cNvSpPr>
            <a:spLocks noGrp="1" noChangeArrowheads="1"/>
          </p:cNvSpPr>
          <p:nvPr>
            <p:ph type="body" sz="half" idx="2"/>
          </p:nvPr>
        </p:nvSpPr>
        <p:spPr>
          <a:xfrm>
            <a:off x="990600" y="220663"/>
            <a:ext cx="4114800" cy="3140075"/>
          </a:xfrm>
        </p:spPr>
        <p:txBody>
          <a:bodyPr anchor="ctr">
            <a:spAutoFit/>
          </a:bodyPr>
          <a:lstStyle/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Example</a:t>
            </a:r>
            <a:r>
              <a:rPr lang="hi-IN" altLang="en-US" sz="1800" b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  <a:t>-</a:t>
            </a:r>
            <a:r>
              <a:rPr lang="en-US" altLang="en-US" sz="1800" b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altLang="en-US" sz="180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altLang="en-US" sz="180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1800" b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Find a root of an equation </a:t>
            </a:r>
            <a:r>
              <a:rPr lang="en-US" altLang="en-US" sz="1800" b="1" i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hi-IN" altLang="en-US" sz="1800" b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  <a:t>(</a:t>
            </a:r>
            <a:r>
              <a:rPr lang="en-US" altLang="en-US" sz="1800" b="1" i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lang="hi-IN" altLang="en-US" sz="1800" b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  <a:t>)=</a:t>
            </a:r>
            <a:r>
              <a:rPr lang="en-US" altLang="en-US" sz="1800" b="1" i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x^</a:t>
            </a:r>
            <a:r>
              <a:rPr lang="en-US" altLang="en-US" sz="1800" b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hi-IN" altLang="en-US" sz="1800" b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  <a:t>-</a:t>
            </a:r>
            <a:r>
              <a:rPr lang="en-US" altLang="en-US" sz="1800" b="1" i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lang="hi-IN" altLang="en-US" sz="1800" b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  <a:t>-</a:t>
            </a:r>
            <a:r>
              <a:rPr lang="en-US" altLang="en-US" sz="1800" b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 using Newton Raphson method</a:t>
            </a:r>
            <a:r>
              <a:rPr lang="en-US" altLang="en-US" sz="180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altLang="en-US" sz="180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180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altLang="en-US" sz="180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1800" b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Solution</a:t>
            </a:r>
            <a:r>
              <a:rPr lang="hi-IN" altLang="en-US" sz="1800" b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  <a:t>:</a:t>
            </a:r>
            <a:r>
              <a:rPr lang="en-US" altLang="en-US" sz="180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altLang="en-US" sz="180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180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Here </a:t>
            </a:r>
            <a:r>
              <a:rPr lang="en-US" altLang="en-US" sz="1800" i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x^</a:t>
            </a:r>
            <a:r>
              <a:rPr lang="en-US" altLang="en-US" sz="180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hi-IN" altLang="en-US" sz="180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  <a:t>-</a:t>
            </a:r>
            <a:r>
              <a:rPr lang="en-US" altLang="en-US" sz="1800" i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lang="hi-IN" altLang="en-US" sz="180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  <a:t>-</a:t>
            </a:r>
            <a:r>
              <a:rPr lang="en-US" altLang="en-US" sz="180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hi-IN" altLang="en-US" sz="180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  <a:t>=</a:t>
            </a:r>
            <a:r>
              <a:rPr lang="en-US" altLang="en-US" sz="180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</a:t>
            </a:r>
            <a:br>
              <a:rPr lang="en-US" altLang="en-US" sz="180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180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Let </a:t>
            </a:r>
            <a:r>
              <a:rPr lang="en-US" altLang="en-US" sz="1800" i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hi-IN" altLang="en-US" sz="180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  <a:t>(</a:t>
            </a:r>
            <a:r>
              <a:rPr lang="en-US" altLang="en-US" sz="1800" i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lang="hi-IN" altLang="en-US" sz="180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  <a:t>)=</a:t>
            </a:r>
            <a:r>
              <a:rPr lang="en-US" altLang="en-US" sz="1800" i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x^</a:t>
            </a:r>
            <a:r>
              <a:rPr lang="en-US" altLang="en-US" sz="180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hi-IN" altLang="en-US" sz="180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  <a:t>-</a:t>
            </a:r>
            <a:r>
              <a:rPr lang="en-US" altLang="en-US" sz="1800" i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lang="hi-IN" altLang="en-US" sz="180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  <a:t>-</a:t>
            </a:r>
            <a:r>
              <a:rPr lang="en-US" altLang="en-US" sz="180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br>
              <a:rPr lang="en-US" altLang="en-US" sz="180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hi-IN" altLang="en-US" sz="180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  <a:t>∴</a:t>
            </a:r>
            <a:r>
              <a:rPr lang="en-US" altLang="en-US" sz="1800" i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hi-IN" altLang="en-US" sz="180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  <a:t>′(</a:t>
            </a:r>
            <a:r>
              <a:rPr lang="en-US" altLang="en-US" sz="1800" i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lang="hi-IN" altLang="en-US" sz="180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  <a:t>)=</a:t>
            </a:r>
            <a:r>
              <a:rPr lang="en-US" altLang="en-US" sz="180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altLang="en-US" sz="1800" i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lang="en-US" altLang="en-US" sz="180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hi-IN" altLang="en-US" sz="180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  <a:t>-</a:t>
            </a:r>
            <a:r>
              <a:rPr lang="en-US" altLang="en-US" sz="180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br>
              <a:rPr lang="en-US" altLang="en-US" sz="180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180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Here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z="18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18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18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4114800"/>
            <a:ext cx="2835275" cy="25542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600" dirty="0">
                <a:latin typeface="Rockwell" panose="02060603020205020403" pitchFamily="18" charset="0"/>
              </a:rPr>
              <a:t>Here </a:t>
            </a:r>
            <a:r>
              <a:rPr lang="en-US" sz="1600" i="1" dirty="0">
                <a:latin typeface="Rockwell" panose="02060603020205020403" pitchFamily="18" charset="0"/>
              </a:rPr>
              <a:t>f</a:t>
            </a:r>
            <a:r>
              <a:rPr lang="hi-IN" sz="1600" dirty="0">
                <a:latin typeface="Rockwell" panose="02060603020205020403" pitchFamily="18" charset="0"/>
              </a:rPr>
              <a:t>(</a:t>
            </a:r>
            <a:r>
              <a:rPr lang="en-US" sz="1600" dirty="0">
                <a:latin typeface="Rockwell" panose="02060603020205020403" pitchFamily="18" charset="0"/>
              </a:rPr>
              <a:t>1</a:t>
            </a:r>
            <a:r>
              <a:rPr lang="hi-IN" sz="1600" dirty="0">
                <a:latin typeface="Rockwell" panose="02060603020205020403" pitchFamily="18" charset="0"/>
              </a:rPr>
              <a:t>)=-</a:t>
            </a:r>
            <a:r>
              <a:rPr lang="en-US" sz="1600" dirty="0">
                <a:latin typeface="Rockwell" panose="02060603020205020403" pitchFamily="18" charset="0"/>
              </a:rPr>
              <a:t>1&lt;0 and </a:t>
            </a:r>
            <a:r>
              <a:rPr lang="en-US" sz="1600" i="1" dirty="0">
                <a:latin typeface="Rockwell" panose="02060603020205020403" pitchFamily="18" charset="0"/>
              </a:rPr>
              <a:t>f </a:t>
            </a:r>
            <a:r>
              <a:rPr lang="hi-IN" sz="1600" dirty="0">
                <a:latin typeface="Rockwell" panose="02060603020205020403" pitchFamily="18" charset="0"/>
              </a:rPr>
              <a:t>(</a:t>
            </a:r>
            <a:r>
              <a:rPr lang="en-US" sz="1600" dirty="0">
                <a:latin typeface="Rockwell" panose="02060603020205020403" pitchFamily="18" charset="0"/>
              </a:rPr>
              <a:t>2</a:t>
            </a:r>
            <a:r>
              <a:rPr lang="hi-IN" sz="1600" dirty="0">
                <a:latin typeface="Rockwell" panose="02060603020205020403" pitchFamily="18" charset="0"/>
              </a:rPr>
              <a:t>)=</a:t>
            </a:r>
            <a:r>
              <a:rPr lang="en-US" sz="1600" dirty="0">
                <a:latin typeface="Rockwell" panose="02060603020205020403" pitchFamily="18" charset="0"/>
              </a:rPr>
              <a:t>5&gt;0</a:t>
            </a:r>
            <a:br>
              <a:rPr lang="en-US" sz="1600" dirty="0">
                <a:latin typeface="Rockwell" panose="02060603020205020403" pitchFamily="18" charset="0"/>
              </a:rPr>
            </a:br>
            <a:r>
              <a:rPr lang="en-US" sz="1600" dirty="0">
                <a:latin typeface="Rockwell" panose="02060603020205020403" pitchFamily="18" charset="0"/>
              </a:rPr>
              <a:t/>
            </a:r>
            <a:br>
              <a:rPr lang="en-US" sz="1600" dirty="0">
                <a:latin typeface="Rockwell" panose="02060603020205020403" pitchFamily="18" charset="0"/>
              </a:rPr>
            </a:br>
            <a:r>
              <a:rPr lang="hi-IN" sz="1600" dirty="0">
                <a:latin typeface="Rockwell" panose="02060603020205020403" pitchFamily="18" charset="0"/>
              </a:rPr>
              <a:t>∴</a:t>
            </a:r>
            <a:r>
              <a:rPr lang="en-US" sz="1600" dirty="0">
                <a:latin typeface="Rockwell" panose="02060603020205020403" pitchFamily="18" charset="0"/>
              </a:rPr>
              <a:t> Root lies between 1 and 2</a:t>
            </a:r>
            <a:br>
              <a:rPr lang="en-US" sz="1600" dirty="0">
                <a:latin typeface="Rockwell" panose="02060603020205020403" pitchFamily="18" charset="0"/>
              </a:rPr>
            </a:br>
            <a:r>
              <a:rPr lang="en-US" sz="1600" dirty="0">
                <a:latin typeface="Rockwell" panose="02060603020205020403" pitchFamily="18" charset="0"/>
              </a:rPr>
              <a:t/>
            </a:r>
            <a:br>
              <a:rPr lang="en-US" sz="1600" dirty="0">
                <a:latin typeface="Rockwell" panose="02060603020205020403" pitchFamily="18" charset="0"/>
              </a:rPr>
            </a:br>
            <a:r>
              <a:rPr lang="en-US" sz="1600" i="1" dirty="0">
                <a:latin typeface="Rockwell" panose="02060603020205020403" pitchFamily="18" charset="0"/>
              </a:rPr>
              <a:t>x</a:t>
            </a:r>
            <a:r>
              <a:rPr lang="en-US" sz="1600" dirty="0">
                <a:latin typeface="Rockwell" panose="02060603020205020403" pitchFamily="18" charset="0"/>
              </a:rPr>
              <a:t>0</a:t>
            </a:r>
            <a:r>
              <a:rPr lang="hi-IN" sz="1600" dirty="0">
                <a:latin typeface="Rockwell" panose="02060603020205020403" pitchFamily="18" charset="0"/>
              </a:rPr>
              <a:t>=</a:t>
            </a:r>
            <a:r>
              <a:rPr lang="en-US" sz="1600" dirty="0">
                <a:latin typeface="Rockwell" panose="02060603020205020403" pitchFamily="18" charset="0"/>
              </a:rPr>
              <a:t>1</a:t>
            </a:r>
            <a:r>
              <a:rPr lang="hi-IN" sz="1600" dirty="0">
                <a:latin typeface="Rockwell" panose="02060603020205020403" pitchFamily="18" charset="0"/>
              </a:rPr>
              <a:t>+</a:t>
            </a:r>
            <a:r>
              <a:rPr lang="en-US" sz="1600" dirty="0">
                <a:latin typeface="Rockwell" panose="02060603020205020403" pitchFamily="18" charset="0"/>
              </a:rPr>
              <a:t>22</a:t>
            </a:r>
            <a:r>
              <a:rPr lang="hi-IN" sz="1600" dirty="0">
                <a:latin typeface="Rockwell" panose="02060603020205020403" pitchFamily="18" charset="0"/>
              </a:rPr>
              <a:t>=</a:t>
            </a:r>
            <a:r>
              <a:rPr lang="en-US" sz="1600" dirty="0">
                <a:latin typeface="Rockwell" panose="02060603020205020403" pitchFamily="18" charset="0"/>
              </a:rPr>
              <a:t>1</a:t>
            </a:r>
            <a:r>
              <a:rPr lang="hi-IN" sz="1600" dirty="0">
                <a:latin typeface="Rockwell" panose="02060603020205020403" pitchFamily="18" charset="0"/>
              </a:rPr>
              <a:t>.</a:t>
            </a:r>
            <a:r>
              <a:rPr lang="en-US" sz="1600" dirty="0">
                <a:latin typeface="Rockwell" panose="02060603020205020403" pitchFamily="18" charset="0"/>
              </a:rPr>
              <a:t>5</a:t>
            </a:r>
            <a:br>
              <a:rPr lang="en-US" sz="1600" dirty="0">
                <a:latin typeface="Rockwell" panose="02060603020205020403" pitchFamily="18" charset="0"/>
              </a:rPr>
            </a:br>
            <a:r>
              <a:rPr lang="en-US" sz="1600" dirty="0">
                <a:latin typeface="Rockwell" panose="02060603020205020403" pitchFamily="18" charset="0"/>
              </a:rPr>
              <a:t/>
            </a:r>
            <a:br>
              <a:rPr lang="en-US" sz="1600" dirty="0">
                <a:latin typeface="Rockwell" panose="02060603020205020403" pitchFamily="18" charset="0"/>
              </a:rPr>
            </a:br>
            <a:r>
              <a:rPr lang="en-US" sz="1600" dirty="0">
                <a:latin typeface="Rockwell" panose="02060603020205020403" pitchFamily="18" charset="0"/>
              </a:rPr>
              <a:t/>
            </a:r>
            <a:br>
              <a:rPr lang="en-US" sz="1600" dirty="0">
                <a:latin typeface="Rockwell" panose="02060603020205020403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Box 3"/>
          <p:cNvSpPr txBox="1">
            <a:spLocks noChangeArrowheads="1"/>
          </p:cNvSpPr>
          <p:nvPr/>
        </p:nvSpPr>
        <p:spPr bwMode="auto">
          <a:xfrm>
            <a:off x="381000" y="228600"/>
            <a:ext cx="441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/>
              <a:t>Algorithm to guess initial approximation:</a:t>
            </a:r>
          </a:p>
        </p:txBody>
      </p:sp>
      <p:sp>
        <p:nvSpPr>
          <p:cNvPr id="77827" name="TextBox 6"/>
          <p:cNvSpPr txBox="1">
            <a:spLocks noChangeArrowheads="1"/>
          </p:cNvSpPr>
          <p:nvPr/>
        </p:nvSpPr>
        <p:spPr bwMode="auto">
          <a:xfrm>
            <a:off x="381000" y="1085850"/>
            <a:ext cx="6477000" cy="535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/>
              <a:t>Step 1. Find a suitable guess (a,b) by root location theorem.</a:t>
            </a:r>
          </a:p>
          <a:p>
            <a:r>
              <a:rPr lang="en-US" altLang="en-US" sz="1800"/>
              <a:t>           (you can take help of bisection method)</a:t>
            </a:r>
          </a:p>
          <a:p>
            <a:endParaRPr lang="en-US" altLang="en-US" sz="1800"/>
          </a:p>
          <a:p>
            <a:r>
              <a:rPr lang="en-US" altLang="en-US" sz="1800"/>
              <a:t>Step 2. if f(a) is much closer to 0 than f(b)</a:t>
            </a:r>
          </a:p>
          <a:p>
            <a:r>
              <a:rPr lang="en-US" altLang="en-US" sz="1800"/>
              <a:t>           then initial guess x0= a.</a:t>
            </a:r>
          </a:p>
          <a:p>
            <a:r>
              <a:rPr lang="en-US" altLang="en-US" sz="1800"/>
              <a:t>           Otherwise x0 = b</a:t>
            </a:r>
          </a:p>
          <a:p>
            <a:endParaRPr lang="en-US" altLang="en-US" sz="1800"/>
          </a:p>
          <a:p>
            <a:r>
              <a:rPr lang="en-US" altLang="en-US" sz="1800"/>
              <a:t> </a:t>
            </a:r>
            <a:r>
              <a:rPr lang="en-US" altLang="en-US" sz="1800">
                <a:solidFill>
                  <a:srgbClr val="FF0000"/>
                </a:solidFill>
              </a:rPr>
              <a:t>Example:  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Suppose </a:t>
            </a: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hi-IN" altLang="en-US" sz="1800">
                <a:latin typeface="Times New Roman" panose="02020603050405020304" pitchFamily="18" charset="0"/>
              </a:rPr>
              <a:t>(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i-IN" altLang="en-US" sz="1800">
                <a:latin typeface="Times New Roman" panose="02020603050405020304" pitchFamily="18" charset="0"/>
              </a:rPr>
              <a:t>)=</a:t>
            </a:r>
            <a:r>
              <a:rPr lang="en-US" altLang="en-US" sz="1800">
                <a:latin typeface="Times New Roman" panose="02020603050405020304" pitchFamily="18" charset="0"/>
              </a:rPr>
              <a:t> </a:t>
            </a:r>
            <a:r>
              <a:rPr lang="hi-IN" altLang="en-US" sz="1800">
                <a:latin typeface="Times New Roman" panose="02020603050405020304" pitchFamily="18" charset="0"/>
              </a:rPr>
              <a:t>-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1&lt;0 and  </a:t>
            </a: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hi-IN" altLang="en-US" sz="1800">
                <a:latin typeface="Times New Roman" panose="02020603050405020304" pitchFamily="18" charset="0"/>
              </a:rPr>
              <a:t>(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i-IN" altLang="en-US" sz="1800">
                <a:latin typeface="Times New Roman" panose="02020603050405020304" pitchFamily="18" charset="0"/>
              </a:rPr>
              <a:t>)=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5&gt;0 where </a:t>
            </a:r>
            <a:r>
              <a:rPr lang="en-US" altLang="en-US" sz="1800" i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hi-IN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  <a:t>(</a:t>
            </a:r>
            <a:r>
              <a:rPr lang="en-US" altLang="en-US" sz="1800" i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lang="hi-IN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  <a:t>)=</a:t>
            </a:r>
            <a:r>
              <a:rPr lang="en-US" altLang="en-US" sz="1800" i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x^</a:t>
            </a: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hi-IN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  <a:t>-</a:t>
            </a:r>
            <a:r>
              <a:rPr lang="en-US" altLang="en-US" sz="1800" i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lang="hi-IN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Mangal" charset="0"/>
              </a:rPr>
              <a:t>-</a:t>
            </a: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i-IN" altLang="en-US" sz="1800">
                <a:latin typeface="Times New Roman" panose="02020603050405020304" pitchFamily="18" charset="0"/>
              </a:rPr>
              <a:t>∴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 Root lies between 1 and 2</a:t>
            </a:r>
            <a:b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hi-IN" altLang="en-US" sz="1800">
                <a:latin typeface="Times New Roman" panose="02020603050405020304" pitchFamily="18" charset="0"/>
              </a:rPr>
              <a:t>=</a:t>
            </a:r>
            <a:r>
              <a:rPr lang="en-US" altLang="en-US" sz="1800">
                <a:latin typeface="Times New Roman" panose="02020603050405020304" pitchFamily="18" charset="0"/>
              </a:rPr>
              <a:t> (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i-IN" altLang="en-US" sz="1800">
                <a:latin typeface="Times New Roman" panose="02020603050405020304" pitchFamily="18" charset="0"/>
              </a:rPr>
              <a:t>+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2)/2</a:t>
            </a:r>
            <a:r>
              <a:rPr lang="hi-IN" altLang="en-US" sz="1800">
                <a:latin typeface="Times New Roman" panose="02020603050405020304" pitchFamily="18" charset="0"/>
              </a:rPr>
              <a:t>=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i-IN" altLang="en-US" sz="1800">
                <a:latin typeface="Times New Roman" panose="02020603050405020304" pitchFamily="18" charset="0"/>
              </a:rPr>
              <a:t>.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5, now </a:t>
            </a: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hi-IN" altLang="en-US" sz="1800">
                <a:latin typeface="Times New Roman" panose="02020603050405020304" pitchFamily="18" charset="0"/>
              </a:rPr>
              <a:t>(</a:t>
            </a: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i-IN" altLang="en-US" sz="1800">
                <a:latin typeface="Times New Roman" panose="02020603050405020304" pitchFamily="18" charset="0"/>
              </a:rPr>
              <a:t>)</a:t>
            </a:r>
            <a:r>
              <a:rPr lang="en-US" altLang="en-US" sz="1800">
                <a:latin typeface="Times New Roman" panose="02020603050405020304" pitchFamily="18" charset="0"/>
              </a:rPr>
              <a:t> </a:t>
            </a:r>
            <a:r>
              <a:rPr lang="hi-IN" altLang="en-US" sz="1800">
                <a:latin typeface="Times New Roman" panose="02020603050405020304" pitchFamily="18" charset="0"/>
              </a:rPr>
              <a:t>=</a:t>
            </a:r>
            <a:r>
              <a:rPr lang="en-US" altLang="en-US" sz="1800">
                <a:latin typeface="Times New Roman" panose="02020603050405020304" pitchFamily="18" charset="0"/>
              </a:rPr>
              <a:t> </a:t>
            </a: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hi-IN" altLang="en-US" sz="1800">
                <a:latin typeface="Times New Roman" panose="02020603050405020304" pitchFamily="18" charset="0"/>
              </a:rPr>
              <a:t>(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i-IN" altLang="en-US" sz="1800">
                <a:latin typeface="Times New Roman" panose="02020603050405020304" pitchFamily="18" charset="0"/>
              </a:rPr>
              <a:t>.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hi-IN" altLang="en-US" sz="1800">
                <a:latin typeface="Times New Roman" panose="02020603050405020304" pitchFamily="18" charset="0"/>
              </a:rPr>
              <a:t>)=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hi-IN" altLang="en-US" sz="1800">
                <a:latin typeface="Times New Roman" panose="02020603050405020304" pitchFamily="18" charset="0"/>
              </a:rPr>
              <a:t>.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875</a:t>
            </a:r>
          </a:p>
          <a:p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So new a=1 and b=1.5</a:t>
            </a:r>
          </a:p>
          <a:p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f(1.5) is much closer to 0 than f(1) so initial guess is x0= 1.5</a:t>
            </a:r>
            <a:r>
              <a:rPr lang="en-US" altLang="en-US" sz="1800">
                <a:latin typeface="Rockwell" panose="02060603020205020403" pitchFamily="18" charset="0"/>
              </a:rPr>
              <a:t/>
            </a:r>
            <a:br>
              <a:rPr lang="en-US" altLang="en-US" sz="1800">
                <a:latin typeface="Rockwell" panose="02060603020205020403" pitchFamily="18" charset="0"/>
              </a:rPr>
            </a:br>
            <a:endParaRPr lang="en-US" altLang="en-US" sz="1800"/>
          </a:p>
          <a:p>
            <a:r>
              <a:rPr lang="en-US" altLang="en-US" sz="1800"/>
              <a:t> Remark: You can use bisection method initially to make interval (a,b) as smaller as much you wish so that less iteration are required.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152400"/>
            <a:ext cx="8153400" cy="5973763"/>
          </a:xfrm>
        </p:spPr>
        <p:txBody>
          <a:bodyPr/>
          <a:lstStyle/>
          <a:p>
            <a:pPr marL="0" indent="0" algn="just"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iteration </a:t>
            </a:r>
            <a:r>
              <a:rPr lang="hi-IN" altLang="en-US" sz="2000" smtClean="0">
                <a:latin typeface="Times New Roman" panose="02020603050405020304" pitchFamily="18" charset="0"/>
              </a:rPr>
              <a:t>:</a:t>
            </a:r>
            <a:r>
              <a:rPr lang="en-US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hi-IN" altLang="en-US" sz="2000" smtClean="0">
                <a:latin typeface="Times New Roman" panose="02020603050405020304" pitchFamily="18" charset="0"/>
              </a:rPr>
              <a:t>(</a:t>
            </a:r>
            <a:r>
              <a:rPr lang="en-US" altLang="en-US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hi-IN" altLang="en-US" sz="2000" smtClean="0">
                <a:latin typeface="Times New Roman" panose="02020603050405020304" pitchFamily="18" charset="0"/>
              </a:rPr>
              <a:t>)=</a:t>
            </a:r>
            <a:r>
              <a:rPr lang="en-US" altLang="en-US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hi-IN" altLang="en-US" sz="2000" smtClean="0">
                <a:latin typeface="Times New Roman" panose="02020603050405020304" pitchFamily="18" charset="0"/>
              </a:rPr>
              <a:t>(</a:t>
            </a:r>
            <a:r>
              <a:rPr lang="en-US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i-IN" altLang="en-US" sz="2000" smtClean="0">
                <a:latin typeface="Times New Roman" panose="02020603050405020304" pitchFamily="18" charset="0"/>
              </a:rPr>
              <a:t>.</a:t>
            </a:r>
            <a:r>
              <a:rPr lang="en-US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hi-IN" altLang="en-US" sz="2000" smtClean="0">
                <a:latin typeface="Times New Roman" panose="02020603050405020304" pitchFamily="18" charset="0"/>
              </a:rPr>
              <a:t>)=</a:t>
            </a:r>
            <a:r>
              <a:rPr lang="en-US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hi-IN" altLang="en-US" sz="2000" smtClean="0">
                <a:latin typeface="Times New Roman" panose="02020603050405020304" pitchFamily="18" charset="0"/>
              </a:rPr>
              <a:t>.</a:t>
            </a:r>
            <a:r>
              <a:rPr lang="en-US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875</a:t>
            </a:r>
            <a:br>
              <a:rPr lang="en-US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hi-IN" altLang="en-US" sz="2000" smtClean="0">
                <a:latin typeface="Times New Roman" panose="02020603050405020304" pitchFamily="18" charset="0"/>
              </a:rPr>
              <a:t>′(</a:t>
            </a:r>
            <a:r>
              <a:rPr lang="en-US" altLang="en-US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hi-IN" altLang="en-US" sz="2000" smtClean="0">
                <a:latin typeface="Times New Roman" panose="02020603050405020304" pitchFamily="18" charset="0"/>
              </a:rPr>
              <a:t>)=</a:t>
            </a:r>
            <a:r>
              <a:rPr lang="en-US" altLang="en-US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hi-IN" altLang="en-US" sz="2000" smtClean="0">
                <a:latin typeface="Times New Roman" panose="02020603050405020304" pitchFamily="18" charset="0"/>
              </a:rPr>
              <a:t>′(</a:t>
            </a:r>
            <a:r>
              <a:rPr lang="en-US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i-IN" altLang="en-US" sz="2000" smtClean="0">
                <a:latin typeface="Times New Roman" panose="02020603050405020304" pitchFamily="18" charset="0"/>
              </a:rPr>
              <a:t>.</a:t>
            </a:r>
            <a:r>
              <a:rPr lang="en-US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hi-IN" altLang="en-US" sz="2000" smtClean="0">
                <a:latin typeface="Times New Roman" panose="02020603050405020304" pitchFamily="18" charset="0"/>
              </a:rPr>
              <a:t>)=</a:t>
            </a:r>
            <a:r>
              <a:rPr lang="en-US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hi-IN" altLang="en-US" sz="2000" smtClean="0">
                <a:latin typeface="Times New Roman" panose="02020603050405020304" pitchFamily="18" charset="0"/>
              </a:rPr>
              <a:t>.</a:t>
            </a:r>
            <a:r>
              <a:rPr lang="en-US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75</a:t>
            </a:r>
            <a:br>
              <a:rPr lang="en-US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i-IN" altLang="en-US" sz="2000" smtClean="0">
                <a:latin typeface="Times New Roman" panose="02020603050405020304" pitchFamily="18" charset="0"/>
              </a:rPr>
              <a:t>=</a:t>
            </a:r>
            <a:r>
              <a:rPr lang="en-US" altLang="en-US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hi-IN" altLang="en-US" sz="2000" smtClean="0">
                <a:latin typeface="Times New Roman" panose="02020603050405020304" pitchFamily="18" charset="0"/>
              </a:rPr>
              <a:t>-</a:t>
            </a:r>
            <a:r>
              <a:rPr lang="en-US" altLang="en-US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hi-IN" altLang="en-US" sz="2000" smtClean="0">
                <a:latin typeface="Times New Roman" panose="02020603050405020304" pitchFamily="18" charset="0"/>
              </a:rPr>
              <a:t>(</a:t>
            </a:r>
            <a:r>
              <a:rPr lang="en-US" altLang="en-US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hi-IN" altLang="en-US" sz="2000" smtClean="0">
                <a:latin typeface="Times New Roman" panose="02020603050405020304" pitchFamily="18" charset="0"/>
              </a:rPr>
              <a:t>)</a:t>
            </a:r>
            <a:r>
              <a:rPr lang="en-US" altLang="en-US" sz="2000" smtClean="0">
                <a:latin typeface="Times New Roman" panose="02020603050405020304" pitchFamily="18" charset="0"/>
              </a:rPr>
              <a:t>/</a:t>
            </a:r>
            <a:r>
              <a:rPr lang="en-US" altLang="en-US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hi-IN" altLang="en-US" sz="2000" smtClean="0">
                <a:latin typeface="Times New Roman" panose="02020603050405020304" pitchFamily="18" charset="0"/>
              </a:rPr>
              <a:t>′(</a:t>
            </a:r>
            <a:r>
              <a:rPr lang="en-US" altLang="en-US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hi-IN" altLang="en-US" sz="2000" smtClean="0">
                <a:latin typeface="Times New Roman" panose="02020603050405020304" pitchFamily="18" charset="0"/>
              </a:rPr>
              <a:t>)</a:t>
            </a:r>
            <a:r>
              <a:rPr lang="en-US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i-IN" altLang="en-US" sz="2000" smtClean="0">
                <a:latin typeface="Times New Roman" panose="02020603050405020304" pitchFamily="18" charset="0"/>
              </a:rPr>
              <a:t>=</a:t>
            </a:r>
            <a:r>
              <a:rPr lang="en-US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i-IN" altLang="en-US" sz="2000" smtClean="0">
                <a:latin typeface="Times New Roman" panose="02020603050405020304" pitchFamily="18" charset="0"/>
              </a:rPr>
              <a:t>.</a:t>
            </a:r>
            <a:r>
              <a:rPr lang="en-US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hi-IN" altLang="en-US" sz="2000" smtClean="0">
                <a:latin typeface="Times New Roman" panose="02020603050405020304" pitchFamily="18" charset="0"/>
              </a:rPr>
              <a:t>-</a:t>
            </a:r>
            <a:r>
              <a:rPr lang="en-US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hi-IN" altLang="en-US" sz="2000" smtClean="0">
                <a:latin typeface="Times New Roman" panose="02020603050405020304" pitchFamily="18" charset="0"/>
              </a:rPr>
              <a:t>.</a:t>
            </a:r>
            <a:r>
              <a:rPr lang="en-US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8755</a:t>
            </a:r>
            <a:r>
              <a:rPr lang="hi-IN" altLang="en-US" sz="2000" smtClean="0">
                <a:latin typeface="Times New Roman" panose="02020603050405020304" pitchFamily="18" charset="0"/>
              </a:rPr>
              <a:t>.</a:t>
            </a:r>
            <a:r>
              <a:rPr lang="en-US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75</a:t>
            </a:r>
            <a:br>
              <a:rPr lang="en-US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</a:t>
            </a:r>
            <a:r>
              <a:rPr lang="en-US" altLang="en-US" sz="20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i-IN" altLang="en-US" sz="2000" smtClean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en-US" sz="2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i-IN" altLang="en-US" sz="2000" smtClean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r>
              <a:rPr lang="en-US" altLang="en-US" sz="2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34783</a:t>
            </a: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iteration </a:t>
            </a:r>
            <a:r>
              <a:rPr lang="hi-IN" altLang="en-US" sz="1800" smtClean="0">
                <a:latin typeface="Times New Roman" panose="02020603050405020304" pitchFamily="18" charset="0"/>
              </a:rPr>
              <a:t>:</a:t>
            </a:r>
            <a:r>
              <a:rPr lang="en-US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hi-IN" altLang="en-US" sz="1800" smtClean="0">
                <a:latin typeface="Times New Roman" panose="02020603050405020304" pitchFamily="18" charset="0"/>
              </a:rPr>
              <a:t>(</a:t>
            </a:r>
            <a:r>
              <a:rPr lang="en-US" altLang="en-US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i-IN" altLang="en-US" sz="1800" smtClean="0">
                <a:latin typeface="Times New Roman" panose="02020603050405020304" pitchFamily="18" charset="0"/>
              </a:rPr>
              <a:t>)=</a:t>
            </a:r>
            <a:r>
              <a:rPr lang="en-US" altLang="en-US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hi-IN" altLang="en-US" sz="1800" smtClean="0">
                <a:latin typeface="Times New Roman" panose="02020603050405020304" pitchFamily="18" charset="0"/>
              </a:rPr>
              <a:t>(</a:t>
            </a:r>
            <a:r>
              <a:rPr lang="en-US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i-IN" altLang="en-US" sz="1800" smtClean="0">
                <a:latin typeface="Times New Roman" panose="02020603050405020304" pitchFamily="18" charset="0"/>
              </a:rPr>
              <a:t>.</a:t>
            </a:r>
            <a:r>
              <a:rPr lang="en-US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34783</a:t>
            </a:r>
            <a:r>
              <a:rPr lang="hi-IN" altLang="en-US" sz="1800" smtClean="0">
                <a:latin typeface="Times New Roman" panose="02020603050405020304" pitchFamily="18" charset="0"/>
              </a:rPr>
              <a:t>)=</a:t>
            </a:r>
            <a:r>
              <a:rPr lang="en-US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hi-IN" altLang="en-US" sz="1800" smtClean="0">
                <a:latin typeface="Times New Roman" panose="02020603050405020304" pitchFamily="18" charset="0"/>
              </a:rPr>
              <a:t>.</a:t>
            </a:r>
            <a:r>
              <a:rPr lang="en-US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10068</a:t>
            </a:r>
            <a:br>
              <a:rPr lang="en-US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hi-IN" altLang="en-US" sz="1800" smtClean="0">
                <a:latin typeface="Times New Roman" panose="02020603050405020304" pitchFamily="18" charset="0"/>
              </a:rPr>
              <a:t>′(</a:t>
            </a:r>
            <a:r>
              <a:rPr lang="en-US" altLang="en-US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i-IN" altLang="en-US" sz="1800" smtClean="0">
                <a:latin typeface="Times New Roman" panose="02020603050405020304" pitchFamily="18" charset="0"/>
              </a:rPr>
              <a:t>)=</a:t>
            </a:r>
            <a:r>
              <a:rPr lang="en-US" altLang="en-US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hi-IN" altLang="en-US" sz="1800" smtClean="0">
                <a:latin typeface="Times New Roman" panose="02020603050405020304" pitchFamily="18" charset="0"/>
              </a:rPr>
              <a:t>′(</a:t>
            </a:r>
            <a:r>
              <a:rPr lang="en-US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i-IN" altLang="en-US" sz="1800" smtClean="0">
                <a:latin typeface="Times New Roman" panose="02020603050405020304" pitchFamily="18" charset="0"/>
              </a:rPr>
              <a:t>.</a:t>
            </a:r>
            <a:r>
              <a:rPr lang="en-US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34783</a:t>
            </a:r>
            <a:r>
              <a:rPr lang="hi-IN" altLang="en-US" sz="1800" smtClean="0">
                <a:latin typeface="Times New Roman" panose="02020603050405020304" pitchFamily="18" charset="0"/>
              </a:rPr>
              <a:t>)=</a:t>
            </a:r>
            <a:r>
              <a:rPr lang="en-US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hi-IN" altLang="en-US" sz="1800" smtClean="0">
                <a:latin typeface="Times New Roman" panose="02020603050405020304" pitchFamily="18" charset="0"/>
              </a:rPr>
              <a:t>.</a:t>
            </a:r>
            <a:r>
              <a:rPr lang="en-US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44991</a:t>
            </a:r>
            <a:br>
              <a:rPr lang="en-US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i-IN" altLang="en-US" sz="1800" smtClean="0">
                <a:latin typeface="Times New Roman" panose="02020603050405020304" pitchFamily="18" charset="0"/>
              </a:rPr>
              <a:t>=</a:t>
            </a:r>
            <a:r>
              <a:rPr lang="en-US" altLang="en-US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i-IN" altLang="en-US" sz="1800" smtClean="0">
                <a:latin typeface="Times New Roman" panose="02020603050405020304" pitchFamily="18" charset="0"/>
              </a:rPr>
              <a:t>-</a:t>
            </a:r>
            <a:r>
              <a:rPr lang="en-US" altLang="en-US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hi-IN" altLang="en-US" sz="1800" smtClean="0">
                <a:latin typeface="Times New Roman" panose="02020603050405020304" pitchFamily="18" charset="0"/>
              </a:rPr>
              <a:t>(</a:t>
            </a:r>
            <a:r>
              <a:rPr lang="en-US" altLang="en-US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i-IN" altLang="en-US" sz="1800" smtClean="0">
                <a:latin typeface="Times New Roman" panose="02020603050405020304" pitchFamily="18" charset="0"/>
              </a:rPr>
              <a:t>)</a:t>
            </a:r>
            <a:r>
              <a:rPr lang="en-US" altLang="en-US" sz="1800" smtClean="0">
                <a:latin typeface="Times New Roman" panose="02020603050405020304" pitchFamily="18" charset="0"/>
              </a:rPr>
              <a:t>/</a:t>
            </a:r>
            <a:r>
              <a:rPr lang="en-US" altLang="en-US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hi-IN" altLang="en-US" sz="1800" smtClean="0">
                <a:latin typeface="Times New Roman" panose="02020603050405020304" pitchFamily="18" charset="0"/>
              </a:rPr>
              <a:t>′(</a:t>
            </a:r>
            <a:r>
              <a:rPr lang="en-US" altLang="en-US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i-IN" altLang="en-US" sz="1800" smtClean="0">
                <a:latin typeface="Times New Roman" panose="02020603050405020304" pitchFamily="18" charset="0"/>
              </a:rPr>
              <a:t>)</a:t>
            </a:r>
            <a:r>
              <a:rPr lang="en-US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i-IN" altLang="en-US" sz="1800" smtClean="0">
                <a:latin typeface="Times New Roman" panose="02020603050405020304" pitchFamily="18" charset="0"/>
              </a:rPr>
              <a:t>=</a:t>
            </a:r>
            <a:r>
              <a:rPr lang="en-US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i-IN" altLang="en-US" sz="1800" smtClean="0">
                <a:latin typeface="Times New Roman" panose="02020603050405020304" pitchFamily="18" charset="0"/>
              </a:rPr>
              <a:t>.</a:t>
            </a:r>
            <a:r>
              <a:rPr lang="en-US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34783</a:t>
            </a:r>
            <a:r>
              <a:rPr lang="hi-IN" altLang="en-US" sz="1800" smtClean="0">
                <a:latin typeface="Times New Roman" panose="02020603050405020304" pitchFamily="18" charset="0"/>
              </a:rPr>
              <a:t>-</a:t>
            </a:r>
            <a:r>
              <a:rPr lang="en-US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hi-IN" altLang="en-US" sz="1800" smtClean="0">
                <a:latin typeface="Times New Roman" panose="02020603050405020304" pitchFamily="18" charset="0"/>
              </a:rPr>
              <a:t>.</a:t>
            </a:r>
            <a:r>
              <a:rPr lang="en-US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100684</a:t>
            </a:r>
            <a:r>
              <a:rPr lang="hi-IN" altLang="en-US" sz="1800" smtClean="0">
                <a:latin typeface="Times New Roman" panose="02020603050405020304" pitchFamily="18" charset="0"/>
              </a:rPr>
              <a:t>.</a:t>
            </a:r>
            <a:r>
              <a:rPr lang="en-US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44991</a:t>
            </a:r>
            <a:br>
              <a:rPr lang="en-US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</a:t>
            </a:r>
            <a:r>
              <a:rPr lang="en-US" altLang="en-US" sz="1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1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i-IN" altLang="en-US" sz="1800" smtClean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en-US" sz="1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i-IN" altLang="en-US" sz="1800" smtClean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r>
              <a:rPr lang="en-US" altLang="en-US" sz="1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3252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1143000"/>
          <a:ext cx="8534400" cy="35829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8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6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339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6" marB="381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x0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6" marB="381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</a:t>
                      </a:r>
                      <a:r>
                        <a:rPr lang="hi-IN" sz="1600">
                          <a:effectLst/>
                        </a:rPr>
                        <a:t>(</a:t>
                      </a:r>
                      <a:r>
                        <a:rPr lang="en-US" sz="1600">
                          <a:effectLst/>
                        </a:rPr>
                        <a:t>x0</a:t>
                      </a:r>
                      <a:r>
                        <a:rPr lang="hi-IN" sz="1600">
                          <a:effectLst/>
                        </a:rPr>
                        <a:t>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6" marB="381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</a:t>
                      </a:r>
                      <a:r>
                        <a:rPr lang="hi-IN" sz="1600">
                          <a:effectLst/>
                        </a:rPr>
                        <a:t>′(</a:t>
                      </a:r>
                      <a:r>
                        <a:rPr lang="en-US" sz="1600">
                          <a:effectLst/>
                        </a:rPr>
                        <a:t>x0</a:t>
                      </a:r>
                      <a:r>
                        <a:rPr lang="hi-IN" sz="1600">
                          <a:effectLst/>
                        </a:rPr>
                        <a:t>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6" marB="381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x1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6" marB="381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Update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6" marB="3810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2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6" marB="381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r>
                        <a:rPr lang="hi-IN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6" marB="381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r>
                        <a:rPr lang="hi-IN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875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6" marB="381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</a:t>
                      </a:r>
                      <a:r>
                        <a:rPr lang="hi-IN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75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6" marB="381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r>
                        <a:rPr lang="hi-IN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34783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6" marB="381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x0</a:t>
                      </a:r>
                      <a:r>
                        <a:rPr lang="hi-IN" sz="1600" dirty="0">
                          <a:effectLst/>
                        </a:rPr>
                        <a:t>=</a:t>
                      </a:r>
                      <a:r>
                        <a:rPr lang="en-US" sz="1600" dirty="0">
                          <a:effectLst/>
                        </a:rPr>
                        <a:t>x1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6" marB="3810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72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6" marB="381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r>
                        <a:rPr lang="hi-IN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34783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6" marB="381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r>
                        <a:rPr lang="hi-IN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10068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6" marB="381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r>
                        <a:rPr lang="hi-IN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44991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6" marB="381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r>
                        <a:rPr lang="hi-IN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3252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6" marB="381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x0</a:t>
                      </a:r>
                      <a:r>
                        <a:rPr lang="hi-IN" sz="1600">
                          <a:effectLst/>
                        </a:rPr>
                        <a:t>=</a:t>
                      </a:r>
                      <a:r>
                        <a:rPr lang="en-US" sz="1600">
                          <a:effectLst/>
                        </a:rPr>
                        <a:t>x1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6" marB="3810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72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6" marB="381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r>
                        <a:rPr lang="hi-IN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3252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6" marB="381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r>
                        <a:rPr lang="hi-IN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00206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6" marB="381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r>
                        <a:rPr lang="hi-IN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26847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6" marB="381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r>
                        <a:rPr lang="hi-IN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32472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6" marB="381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x0</a:t>
                      </a:r>
                      <a:r>
                        <a:rPr lang="hi-IN" sz="1600">
                          <a:effectLst/>
                        </a:rPr>
                        <a:t>=</a:t>
                      </a:r>
                      <a:r>
                        <a:rPr lang="en-US" sz="1600">
                          <a:effectLst/>
                        </a:rPr>
                        <a:t>x1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6" marB="38106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6" marB="381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r>
                        <a:rPr lang="hi-IN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32472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6" marB="381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6" marB="381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r>
                        <a:rPr lang="hi-IN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26463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6" marB="381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r>
                        <a:rPr lang="hi-IN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32472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6" marB="381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x0</a:t>
                      </a:r>
                      <a:r>
                        <a:rPr lang="hi-IN" sz="1600" dirty="0">
                          <a:effectLst/>
                        </a:rPr>
                        <a:t>=</a:t>
                      </a:r>
                      <a:r>
                        <a:rPr lang="en-US" sz="1600" dirty="0">
                          <a:effectLst/>
                        </a:rPr>
                        <a:t>x1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8100" marR="38100" marT="38106" marB="38106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Roots of equations:</a:t>
            </a:r>
          </a:p>
        </p:txBody>
      </p:sp>
      <p:sp>
        <p:nvSpPr>
          <p:cNvPr id="102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9E91BDC-EA15-4D65-93C3-F11A6F51590C}" type="slidenum">
              <a:rPr lang="en-US" altLang="en-US" sz="1200">
                <a:solidFill>
                  <a:srgbClr val="898989"/>
                </a:solidFill>
              </a:rPr>
              <a:pPr/>
              <a:t>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1026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1077913" y="4637088"/>
          <a:ext cx="50673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2641600" imgH="457200" progId="Equation.3">
                  <p:embed/>
                </p:oleObj>
              </mc:Choice>
              <mc:Fallback>
                <p:oleObj name="Equation" r:id="rId3" imgW="2641600" imgH="457200" progId="Equation.3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7913" y="4637088"/>
                        <a:ext cx="50673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873125" y="2719388"/>
          <a:ext cx="5205413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5" imgW="2603500" imgH="444500" progId="Equation.3">
                  <p:embed/>
                </p:oleObj>
              </mc:Choice>
              <mc:Fallback>
                <p:oleObj name="Equation" r:id="rId5" imgW="2603500" imgH="444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125" y="2719388"/>
                        <a:ext cx="5205413" cy="88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636588"/>
          <a:ext cx="7696200" cy="1371600"/>
        </p:xfrm>
        <a:graphic>
          <a:graphicData uri="http://schemas.openxmlformats.org/drawingml/2006/table">
            <a:tbl>
              <a:tblPr/>
              <a:tblGrid>
                <a:gridCol w="3848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8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Find a root of  </a:t>
                      </a:r>
                      <a:endParaRPr lang="en-US" dirty="0" smtClean="0"/>
                    </a:p>
                    <a:p>
                      <a:r>
                        <a:rPr lang="en-US" b="1" dirty="0" smtClean="0"/>
                        <a:t>3x+sin[x]-</a:t>
                      </a:r>
                      <a:r>
                        <a:rPr lang="en-US" b="1" dirty="0" err="1" smtClean="0"/>
                        <a:t>exp</a:t>
                      </a:r>
                      <a:r>
                        <a:rPr lang="en-US" b="1" dirty="0" smtClean="0"/>
                        <a:t>[x</a:t>
                      </a:r>
                      <a:r>
                        <a:rPr lang="en-US" b="1" dirty="0"/>
                        <a:t>]=</a:t>
                      </a:r>
                      <a:r>
                        <a:rPr lang="en-US" b="1" dirty="0" smtClean="0"/>
                        <a:t>0 using Newton Raphson Method where initial guess is 2.</a:t>
                      </a:r>
                      <a:r>
                        <a:rPr lang="en-US" b="1" baseline="0" dirty="0" smtClean="0"/>
                        <a:t> (Perform 4 iterations)</a:t>
                      </a:r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3581400"/>
          <a:ext cx="6140450" cy="731838"/>
        </p:xfrm>
        <a:graphic>
          <a:graphicData uri="http://schemas.openxmlformats.org/drawingml/2006/table">
            <a:tbl>
              <a:tblPr/>
              <a:tblGrid>
                <a:gridCol w="1023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3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3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3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34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34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r>
                        <a:rPr lang="en-US" sz="1800"/>
                        <a:t>i </a:t>
                      </a:r>
                    </a:p>
                  </a:txBody>
                  <a:tcPr marL="91444" marR="91444" marT="45740" marB="457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 </a:t>
                      </a:r>
                    </a:p>
                  </a:txBody>
                  <a:tcPr marL="91444" marR="91444" marT="45740" marB="457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 </a:t>
                      </a:r>
                    </a:p>
                  </a:txBody>
                  <a:tcPr marL="91444" marR="91444" marT="45740" marB="457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2 </a:t>
                      </a:r>
                    </a:p>
                  </a:txBody>
                  <a:tcPr marL="91444" marR="91444" marT="45740" marB="457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3 </a:t>
                      </a:r>
                    </a:p>
                  </a:txBody>
                  <a:tcPr marL="91444" marR="91444" marT="45740" marB="457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4 </a:t>
                      </a:r>
                    </a:p>
                  </a:txBody>
                  <a:tcPr marL="91444" marR="91444" marT="45740" marB="457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r>
                        <a:rPr lang="en-US" sz="1800" dirty="0"/>
                        <a:t>x</a:t>
                      </a:r>
                      <a:r>
                        <a:rPr lang="en-US" sz="1800" baseline="-25000" dirty="0"/>
                        <a:t>i</a:t>
                      </a:r>
                      <a:r>
                        <a:rPr lang="en-US" sz="1800" dirty="0"/>
                        <a:t> </a:t>
                      </a:r>
                    </a:p>
                  </a:txBody>
                  <a:tcPr marL="91444" marR="91444" marT="45740" marB="457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2 </a:t>
                      </a:r>
                    </a:p>
                  </a:txBody>
                  <a:tcPr marL="91444" marR="91444" marT="45740" marB="457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1.90016 </a:t>
                      </a:r>
                    </a:p>
                  </a:txBody>
                  <a:tcPr marL="91444" marR="91444" marT="45740" marB="457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1.89013 </a:t>
                      </a:r>
                    </a:p>
                  </a:txBody>
                  <a:tcPr marL="91444" marR="91444" marT="45740" marB="457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1.89003 </a:t>
                      </a:r>
                    </a:p>
                  </a:txBody>
                  <a:tcPr marL="91444" marR="91444" marT="45740" marB="457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1.89003 </a:t>
                      </a:r>
                    </a:p>
                  </a:txBody>
                  <a:tcPr marL="91444" marR="91444" marT="45740" marB="457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0914" name="Rectangle 1"/>
          <p:cNvSpPr>
            <a:spLocks noChangeArrowheads="1"/>
          </p:cNvSpPr>
          <p:nvPr/>
        </p:nvSpPr>
        <p:spPr bwMode="auto">
          <a:xfrm>
            <a:off x="449263" y="2266950"/>
            <a:ext cx="6072187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/>
              <a:t>Let the initial guess </a:t>
            </a:r>
            <a:r>
              <a:rPr lang="en-US" altLang="en-US" sz="1800" b="1"/>
              <a:t>x</a:t>
            </a:r>
            <a:r>
              <a:rPr lang="en-US" altLang="en-US" sz="1800" b="1" baseline="-30000"/>
              <a:t>0</a:t>
            </a:r>
            <a:r>
              <a:rPr lang="en-US" altLang="en-US" sz="1800" b="1"/>
              <a:t> </a:t>
            </a:r>
            <a:r>
              <a:rPr lang="en-US" altLang="en-US" sz="1800"/>
              <a:t>be </a:t>
            </a:r>
            <a:r>
              <a:rPr lang="en-US" altLang="en-US" sz="1800" b="1"/>
              <a:t>2.0</a:t>
            </a:r>
            <a:r>
              <a:rPr lang="en-US" altLang="en-US" sz="1800"/>
              <a:t> </a:t>
            </a:r>
            <a:br>
              <a:rPr lang="en-US" altLang="en-US" sz="1800"/>
            </a:br>
            <a:r>
              <a:rPr lang="en-US" altLang="en-US" sz="1800" b="1"/>
              <a:t>f(x) = 3x+sin[x]-exp[x]    f '(x) = 3+cos[x]-exp[x]</a:t>
            </a: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/>
              <a:t> </a:t>
            </a:r>
          </a:p>
        </p:txBody>
      </p:sp>
      <p:sp>
        <p:nvSpPr>
          <p:cNvPr id="80915" name="Rectangle 6"/>
          <p:cNvSpPr>
            <a:spLocks noChangeArrowheads="1"/>
          </p:cNvSpPr>
          <p:nvPr/>
        </p:nvSpPr>
        <p:spPr bwMode="auto">
          <a:xfrm>
            <a:off x="449263" y="4165600"/>
            <a:ext cx="8686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/>
              <a:t>So the iterative process converges to </a:t>
            </a:r>
            <a:r>
              <a:rPr lang="en-US" altLang="en-US" sz="1800" b="1"/>
              <a:t>1.89003</a:t>
            </a:r>
            <a:r>
              <a:rPr lang="en-US" altLang="en-US" sz="1800"/>
              <a:t> in four iterations.</a:t>
            </a:r>
            <a:r>
              <a:rPr lang="en-US" altLang="en-US" sz="7200"/>
              <a:t> </a:t>
            </a:r>
            <a:endParaRPr lang="en-US" alt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82E14B5-ACE0-49C4-A3AD-A899D6037B9C}" type="slidenum">
              <a:rPr lang="en-US" altLang="en-US" sz="1400"/>
              <a:pPr/>
              <a:t>41</a:t>
            </a:fld>
            <a:endParaRPr lang="en-US" altLang="en-US" sz="1400"/>
          </a:p>
        </p:txBody>
      </p:sp>
      <p:sp>
        <p:nvSpPr>
          <p:cNvPr id="81923" name="Rectangle 1"/>
          <p:cNvSpPr>
            <a:spLocks noChangeArrowheads="1"/>
          </p:cNvSpPr>
          <p:nvPr/>
        </p:nvSpPr>
        <p:spPr bwMode="auto">
          <a:xfrm>
            <a:off x="358775" y="471488"/>
            <a:ext cx="4776788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the root of</a:t>
            </a:r>
            <a:r>
              <a:rPr lang="en-US" altLang="en-US" sz="180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18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-x-10 = 0</a:t>
            </a:r>
            <a:r>
              <a:rPr lang="en-US" altLang="en-US" sz="1800"/>
              <a:t>  </a:t>
            </a: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1800"/>
          </a:p>
          <a:p>
            <a:r>
              <a:rPr lang="en-US" altLang="en-US" sz="1800">
                <a:solidFill>
                  <a:srgbClr val="000000"/>
                </a:solidFill>
                <a:cs typeface="Times New Roman" panose="02020603050405020304" pitchFamily="18" charset="0"/>
              </a:rPr>
              <a:t>  </a:t>
            </a: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graph of this equation is given in the figure.</a:t>
            </a:r>
            <a:r>
              <a:rPr lang="en-US" altLang="en-US" sz="180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1800"/>
          </a:p>
          <a:p>
            <a:r>
              <a:rPr lang="en-US" altLang="en-US" sz="1800">
                <a:solidFill>
                  <a:srgbClr val="000000"/>
                </a:solidFill>
                <a:cs typeface="Times New Roman" panose="02020603050405020304" pitchFamily="18" charset="0"/>
              </a:rPr>
              <a:t>  </a:t>
            </a: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Let the initial guess </a:t>
            </a:r>
            <a:r>
              <a:rPr lang="en-US" altLang="en-US"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18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altLang="en-US"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2.0</a:t>
            </a: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1800"/>
          </a:p>
        </p:txBody>
      </p:sp>
      <p:pic>
        <p:nvPicPr>
          <p:cNvPr id="81924" name="Picture 2" descr="exp2.jpg for x^4-x-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762000"/>
            <a:ext cx="226695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2743200"/>
          <a:ext cx="7527925" cy="1524000"/>
        </p:xfrm>
        <a:graphic>
          <a:graphicData uri="http://schemas.openxmlformats.org/drawingml/2006/table">
            <a:tbl>
              <a:tblPr/>
              <a:tblGrid>
                <a:gridCol w="1254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4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4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4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46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46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i </a:t>
                      </a:r>
                    </a:p>
                  </a:txBody>
                  <a:tcPr marL="91432" marR="91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0 </a:t>
                      </a:r>
                    </a:p>
                  </a:txBody>
                  <a:tcPr marL="91432" marR="91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 </a:t>
                      </a:r>
                    </a:p>
                  </a:txBody>
                  <a:tcPr marL="91432" marR="91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2 </a:t>
                      </a:r>
                    </a:p>
                  </a:txBody>
                  <a:tcPr marL="91432" marR="91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3 </a:t>
                      </a:r>
                    </a:p>
                  </a:txBody>
                  <a:tcPr marL="91432" marR="91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4 </a:t>
                      </a:r>
                    </a:p>
                  </a:txBody>
                  <a:tcPr marL="91432" marR="91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x</a:t>
                      </a:r>
                      <a:r>
                        <a:rPr lang="en-US" baseline="-25000"/>
                        <a:t>i</a:t>
                      </a:r>
                      <a:r>
                        <a:rPr lang="en-US"/>
                        <a:t> </a:t>
                      </a:r>
                    </a:p>
                  </a:txBody>
                  <a:tcPr marL="91432" marR="91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2 </a:t>
                      </a:r>
                    </a:p>
                  </a:txBody>
                  <a:tcPr marL="91432" marR="91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1.87097 </a:t>
                      </a:r>
                    </a:p>
                  </a:txBody>
                  <a:tcPr marL="91432" marR="91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1.85578 </a:t>
                      </a:r>
                    </a:p>
                  </a:txBody>
                  <a:tcPr marL="91432" marR="91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1.85558 </a:t>
                      </a:r>
                    </a:p>
                  </a:txBody>
                  <a:tcPr marL="91432" marR="91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1.85558</a:t>
                      </a:r>
                      <a:endParaRPr lang="en-US" dirty="0"/>
                    </a:p>
                  </a:txBody>
                  <a:tcPr marL="91432" marR="91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400" smtClean="0">
                <a:solidFill>
                  <a:srgbClr val="C0C0C0"/>
                </a:solidFill>
              </a:rPr>
              <a:t>http://numericalmethods.eng.usf.edu</a:t>
            </a:r>
          </a:p>
        </p:txBody>
      </p:sp>
      <p:sp>
        <p:nvSpPr>
          <p:cNvPr id="8294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65FE13D-C770-4A8A-88CF-C04A8BF37F85}" type="slidenum">
              <a:rPr lang="en-US" altLang="en-US" sz="1400"/>
              <a:pPr/>
              <a:t>42</a:t>
            </a:fld>
            <a:endParaRPr lang="en-US" altLang="en-US" sz="1400"/>
          </a:p>
        </p:txBody>
      </p:sp>
      <p:sp>
        <p:nvSpPr>
          <p:cNvPr id="82948" name="Rectangle 1"/>
          <p:cNvSpPr>
            <a:spLocks noChangeArrowheads="1"/>
          </p:cNvSpPr>
          <p:nvPr/>
        </p:nvSpPr>
        <p:spPr bwMode="auto">
          <a:xfrm>
            <a:off x="379413" y="623888"/>
            <a:ext cx="4822825" cy="184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/>
              <a:t/>
            </a:r>
            <a:br>
              <a:rPr lang="en-US" altLang="en-US"/>
            </a:br>
            <a:r>
              <a:rPr lang="en-US" altLang="en-US"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the root of</a:t>
            </a:r>
            <a:r>
              <a:rPr lang="en-US" altLang="en-US" sz="180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x-exp[-x] = 0</a:t>
            </a:r>
            <a:r>
              <a:rPr lang="en-US" altLang="en-US" sz="1800"/>
              <a:t>  </a:t>
            </a: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1800"/>
          </a:p>
          <a:p>
            <a:r>
              <a:rPr lang="en-US" altLang="en-US" sz="1800">
                <a:solidFill>
                  <a:srgbClr val="000000"/>
                </a:solidFill>
                <a:cs typeface="Times New Roman" panose="02020603050405020304" pitchFamily="18" charset="0"/>
              </a:rPr>
              <a:t>  </a:t>
            </a:r>
          </a:p>
          <a:p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graph of this equation is given in the figure.l </a:t>
            </a:r>
            <a:endParaRPr lang="en-US" altLang="en-US" sz="1800"/>
          </a:p>
          <a:p>
            <a:r>
              <a:rPr lang="en-US" altLang="en-US" sz="1800">
                <a:solidFill>
                  <a:srgbClr val="000000"/>
                </a:solidFill>
                <a:cs typeface="Times New Roman" panose="02020603050405020304" pitchFamily="18" charset="0"/>
              </a:rPr>
              <a:t>  </a:t>
            </a: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Let the initial guess </a:t>
            </a:r>
            <a:r>
              <a:rPr lang="en-US" altLang="en-US"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18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altLang="en-US"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2.0</a:t>
            </a: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1800"/>
          </a:p>
        </p:txBody>
      </p:sp>
      <p:pic>
        <p:nvPicPr>
          <p:cNvPr id="82949" name="Picture 2" descr="exp3.jpg for x-exp[-x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969963"/>
            <a:ext cx="226695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50" name="Rectangle 3"/>
          <p:cNvSpPr>
            <a:spLocks noChangeArrowheads="1"/>
          </p:cNvSpPr>
          <p:nvPr/>
        </p:nvSpPr>
        <p:spPr bwMode="auto">
          <a:xfrm>
            <a:off x="1844675" y="3352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endParaRPr lang="en-US" altLang="en-US"/>
          </a:p>
          <a:p>
            <a:pPr algn="ctr"/>
            <a:endParaRPr lang="en-US" altLang="en-US"/>
          </a:p>
        </p:txBody>
      </p:sp>
      <p:sp>
        <p:nvSpPr>
          <p:cNvPr id="82951" name="Rectangle 5"/>
          <p:cNvSpPr>
            <a:spLocks noChangeArrowheads="1"/>
          </p:cNvSpPr>
          <p:nvPr/>
        </p:nvSpPr>
        <p:spPr bwMode="auto">
          <a:xfrm>
            <a:off x="1844675" y="2981325"/>
            <a:ext cx="84423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endParaRPr lang="en-US" altLang="en-US"/>
          </a:p>
          <a:p>
            <a:pPr algn="ctr"/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  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79413" y="3535363"/>
          <a:ext cx="8288337" cy="731837"/>
        </p:xfrm>
        <a:graphic>
          <a:graphicData uri="http://schemas.openxmlformats.org/drawingml/2006/table">
            <a:tbl>
              <a:tblPr/>
              <a:tblGrid>
                <a:gridCol w="1184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4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4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4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4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4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4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r>
                        <a:rPr lang="en-US" sz="1800"/>
                        <a:t>i </a:t>
                      </a:r>
                    </a:p>
                  </a:txBody>
                  <a:tcPr marL="91446" marR="91446" marT="45740" marB="457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 </a:t>
                      </a:r>
                    </a:p>
                  </a:txBody>
                  <a:tcPr marL="91446" marR="91446" marT="45740" marB="457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 </a:t>
                      </a:r>
                    </a:p>
                  </a:txBody>
                  <a:tcPr marL="91446" marR="91446" marT="45740" marB="457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2 </a:t>
                      </a:r>
                    </a:p>
                  </a:txBody>
                  <a:tcPr marL="91446" marR="91446" marT="45740" marB="457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3 </a:t>
                      </a:r>
                    </a:p>
                  </a:txBody>
                  <a:tcPr marL="91446" marR="91446" marT="45740" marB="457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4 </a:t>
                      </a:r>
                    </a:p>
                  </a:txBody>
                  <a:tcPr marL="91446" marR="91446" marT="45740" marB="457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5 </a:t>
                      </a:r>
                    </a:p>
                  </a:txBody>
                  <a:tcPr marL="91446" marR="91446" marT="45740" marB="457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r>
                        <a:rPr lang="en-US" sz="1800"/>
                        <a:t>x</a:t>
                      </a:r>
                      <a:r>
                        <a:rPr lang="en-US" sz="1800" baseline="-25000"/>
                        <a:t>i</a:t>
                      </a:r>
                      <a:r>
                        <a:rPr lang="en-US" sz="1800"/>
                        <a:t> </a:t>
                      </a:r>
                    </a:p>
                  </a:txBody>
                  <a:tcPr marL="91446" marR="91446" marT="45740" marB="457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2 </a:t>
                      </a:r>
                    </a:p>
                  </a:txBody>
                  <a:tcPr marL="91446" marR="91446" marT="45740" marB="457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0.35761 </a:t>
                      </a:r>
                    </a:p>
                  </a:txBody>
                  <a:tcPr marL="91446" marR="91446" marT="45740" marB="457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0.55871 </a:t>
                      </a:r>
                    </a:p>
                  </a:txBody>
                  <a:tcPr marL="91446" marR="91446" marT="45740" marB="457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0.56713 </a:t>
                      </a:r>
                    </a:p>
                  </a:txBody>
                  <a:tcPr marL="91446" marR="91446" marT="45740" marB="457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0.56714 </a:t>
                      </a:r>
                    </a:p>
                  </a:txBody>
                  <a:tcPr marL="91446" marR="91446" marT="45740" marB="457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0.56714</a:t>
                      </a:r>
                      <a:endParaRPr lang="en-US" sz="1800" dirty="0"/>
                    </a:p>
                  </a:txBody>
                  <a:tcPr marL="91446" marR="91446" marT="45740" marB="457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7AC2703-D159-4B8F-A16F-3D59110FD6A0}" type="slidenum">
              <a:rPr lang="en-US" altLang="en-US" sz="1400"/>
              <a:pPr/>
              <a:t>43</a:t>
            </a:fld>
            <a:endParaRPr lang="en-US" altLang="en-US" sz="1400"/>
          </a:p>
        </p:txBody>
      </p:sp>
      <p:sp>
        <p:nvSpPr>
          <p:cNvPr id="83971" name="Rectangle 1"/>
          <p:cNvSpPr>
            <a:spLocks noChangeArrowheads="1"/>
          </p:cNvSpPr>
          <p:nvPr/>
        </p:nvSpPr>
        <p:spPr bwMode="auto">
          <a:xfrm>
            <a:off x="533400" y="-427038"/>
            <a:ext cx="6019800" cy="5772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/>
              <a:t/>
            </a:r>
            <a:br>
              <a:rPr lang="en-US" altLang="en-US"/>
            </a:br>
            <a:endParaRPr lang="en-US" altLang="en-US" sz="1800"/>
          </a:p>
          <a:p>
            <a:r>
              <a:rPr lang="en-US" altLang="en-US" sz="1800" b="1"/>
              <a:t>6. </a:t>
            </a:r>
            <a:r>
              <a:rPr lang="en-US" altLang="en-US" sz="1800"/>
              <a:t>Find the root of </a:t>
            </a:r>
            <a:r>
              <a:rPr lang="en-US" altLang="en-US" sz="1800" b="1"/>
              <a:t>exp[x]=3log[x]</a:t>
            </a:r>
            <a:r>
              <a:rPr lang="en-US" altLang="en-US" sz="1800"/>
              <a:t>  by Newton Raphson Method correct upto 4 decimal places.                                                                        </a:t>
            </a:r>
            <a:r>
              <a:rPr lang="en-US" altLang="en-US" sz="9900"/>
              <a:t> </a:t>
            </a:r>
            <a:r>
              <a:rPr lang="en-US" altLang="en-US"/>
              <a:t>                                         </a:t>
            </a:r>
          </a:p>
          <a:p>
            <a:r>
              <a:rPr lang="en-US" altLang="en-US"/>
              <a:t>let the initial guess </a:t>
            </a:r>
            <a:r>
              <a:rPr lang="en-US" altLang="en-US" b="1"/>
              <a:t>x</a:t>
            </a:r>
            <a:r>
              <a:rPr lang="en-US" altLang="en-US" b="1" baseline="-30000"/>
              <a:t>0</a:t>
            </a:r>
            <a:r>
              <a:rPr lang="en-US" altLang="en-US" b="1"/>
              <a:t> </a:t>
            </a:r>
            <a:r>
              <a:rPr lang="en-US" altLang="en-US"/>
              <a:t>be </a:t>
            </a:r>
            <a:r>
              <a:rPr lang="en-US" altLang="en-US" b="1"/>
              <a:t>2.0</a:t>
            </a:r>
            <a:r>
              <a:rPr lang="en-US" altLang="en-US"/>
              <a:t> </a:t>
            </a:r>
            <a:br>
              <a:rPr lang="en-US" altLang="en-US"/>
            </a:br>
            <a:r>
              <a:rPr lang="en-US" altLang="en-US"/>
              <a:t>  </a:t>
            </a:r>
            <a:br>
              <a:rPr lang="en-US" altLang="en-US"/>
            </a:br>
            <a:r>
              <a:rPr lang="en-US" altLang="en-US"/>
              <a:t>  </a:t>
            </a:r>
            <a:br>
              <a:rPr lang="en-US" altLang="en-US"/>
            </a:br>
            <a:r>
              <a:rPr lang="en-US" altLang="en-US"/>
              <a:t>  </a:t>
            </a:r>
            <a:br>
              <a:rPr lang="en-US" altLang="en-US"/>
            </a:br>
            <a:r>
              <a:rPr lang="en-US" altLang="en-US"/>
              <a:t>  </a:t>
            </a:r>
            <a:br>
              <a:rPr lang="en-US" altLang="en-US"/>
            </a:br>
            <a:r>
              <a:rPr lang="en-US" altLang="en-US"/>
              <a:t>  </a:t>
            </a:r>
            <a:br>
              <a:rPr lang="en-US" altLang="en-US"/>
            </a:br>
            <a:r>
              <a:rPr lang="en-US" altLang="en-US"/>
              <a:t>  </a:t>
            </a:r>
          </a:p>
        </p:txBody>
      </p:sp>
      <p:pic>
        <p:nvPicPr>
          <p:cNvPr id="83972" name="Picture 2" descr="exp6.jpg for exp[-x]=3log[x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0"/>
            <a:ext cx="226695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96888" y="3703638"/>
          <a:ext cx="8323262" cy="731837"/>
        </p:xfrm>
        <a:graphic>
          <a:graphicData uri="http://schemas.openxmlformats.org/drawingml/2006/table">
            <a:tbl>
              <a:tblPr/>
              <a:tblGrid>
                <a:gridCol w="1189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9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9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9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9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9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9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r>
                        <a:rPr lang="en-US" sz="1800"/>
                        <a:t>i </a:t>
                      </a:r>
                    </a:p>
                  </a:txBody>
                  <a:tcPr marL="91449" marR="91449" marT="45681" marB="456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 </a:t>
                      </a:r>
                    </a:p>
                  </a:txBody>
                  <a:tcPr marL="91449" marR="91449" marT="45681" marB="456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 </a:t>
                      </a:r>
                    </a:p>
                  </a:txBody>
                  <a:tcPr marL="91449" marR="91449" marT="45681" marB="456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2 </a:t>
                      </a:r>
                    </a:p>
                  </a:txBody>
                  <a:tcPr marL="91449" marR="91449" marT="45681" marB="456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3 </a:t>
                      </a:r>
                    </a:p>
                  </a:txBody>
                  <a:tcPr marL="91449" marR="91449" marT="45681" marB="456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4 </a:t>
                      </a:r>
                    </a:p>
                  </a:txBody>
                  <a:tcPr marL="91449" marR="91449" marT="45681" marB="456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5 </a:t>
                      </a:r>
                    </a:p>
                  </a:txBody>
                  <a:tcPr marL="91449" marR="91449" marT="45681" marB="456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r>
                        <a:rPr lang="en-US" sz="1800"/>
                        <a:t>x</a:t>
                      </a:r>
                      <a:r>
                        <a:rPr lang="en-US" sz="1800" baseline="-25000"/>
                        <a:t>i</a:t>
                      </a:r>
                      <a:r>
                        <a:rPr lang="en-US" sz="1800"/>
                        <a:t> </a:t>
                      </a:r>
                    </a:p>
                  </a:txBody>
                  <a:tcPr marL="91449" marR="91449" marT="45681" marB="456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2 </a:t>
                      </a:r>
                    </a:p>
                  </a:txBody>
                  <a:tcPr marL="91449" marR="91449" marT="45681" marB="456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1.02418 </a:t>
                      </a:r>
                    </a:p>
                  </a:txBody>
                  <a:tcPr marL="91449" marR="91449" marT="45681" marB="456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1.22523 </a:t>
                      </a:r>
                    </a:p>
                  </a:txBody>
                  <a:tcPr marL="91449" marR="91449" marT="45681" marB="456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1.24663 </a:t>
                      </a:r>
                    </a:p>
                  </a:txBody>
                  <a:tcPr marL="91449" marR="91449" marT="45681" marB="456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1.24682 </a:t>
                      </a:r>
                    </a:p>
                  </a:txBody>
                  <a:tcPr marL="91449" marR="91449" marT="45681" marB="456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1.24682</a:t>
                      </a:r>
                      <a:r>
                        <a:rPr lang="en-US" sz="1800" dirty="0"/>
                        <a:t> </a:t>
                      </a:r>
                    </a:p>
                  </a:txBody>
                  <a:tcPr marL="91449" marR="91449" marT="45681" marB="456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3988" name="Rectangle 3"/>
          <p:cNvSpPr>
            <a:spLocks noChangeArrowheads="1"/>
          </p:cNvSpPr>
          <p:nvPr/>
        </p:nvSpPr>
        <p:spPr bwMode="auto">
          <a:xfrm>
            <a:off x="-11113" y="3608388"/>
            <a:ext cx="12239626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00400"/>
            <a:ext cx="8229600" cy="762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6000" b="1" smtClean="0"/>
              <a:t>THE END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14400"/>
            <a:ext cx="7886700" cy="5262563"/>
          </a:xfrm>
        </p:spPr>
        <p:txBody>
          <a:bodyPr/>
          <a:lstStyle/>
          <a:p>
            <a:pPr>
              <a:defRPr/>
            </a:pPr>
            <a:r>
              <a:rPr lang="en-US" dirty="0"/>
              <a:t>we are given a function of x, say F</a:t>
            </a:r>
            <a:r>
              <a:rPr lang="hi-IN" dirty="0"/>
              <a:t>(</a:t>
            </a:r>
            <a:r>
              <a:rPr lang="en-US" dirty="0"/>
              <a:t>x</a:t>
            </a:r>
            <a:r>
              <a:rPr lang="hi-IN" dirty="0"/>
              <a:t>)</a:t>
            </a:r>
            <a:r>
              <a:rPr lang="en-US" dirty="0"/>
              <a:t>, and we wish to find a value of x for which F</a:t>
            </a:r>
            <a:r>
              <a:rPr lang="hi-IN" dirty="0"/>
              <a:t>(</a:t>
            </a:r>
            <a:r>
              <a:rPr lang="en-US" dirty="0"/>
              <a:t>x</a:t>
            </a:r>
            <a:r>
              <a:rPr lang="hi-IN" dirty="0"/>
              <a:t>)=</a:t>
            </a:r>
            <a:r>
              <a:rPr lang="en-US" dirty="0"/>
              <a:t>0</a:t>
            </a:r>
            <a:r>
              <a:rPr lang="hi-IN" dirty="0"/>
              <a:t>.</a:t>
            </a:r>
            <a:endParaRPr lang="en-US" dirty="0"/>
          </a:p>
          <a:p>
            <a:pPr>
              <a:defRPr/>
            </a:pPr>
            <a:r>
              <a:rPr lang="en-US" dirty="0"/>
              <a:t>The function F</a:t>
            </a:r>
            <a:r>
              <a:rPr lang="hi-IN" dirty="0"/>
              <a:t>(</a:t>
            </a:r>
            <a:r>
              <a:rPr lang="en-US" dirty="0"/>
              <a:t>x</a:t>
            </a:r>
            <a:r>
              <a:rPr lang="hi-IN" dirty="0"/>
              <a:t>) </a:t>
            </a:r>
            <a:r>
              <a:rPr lang="en-US" dirty="0"/>
              <a:t>may be </a:t>
            </a:r>
            <a:r>
              <a:rPr lang="en-US" dirty="0">
                <a:solidFill>
                  <a:schemeClr val="accent1"/>
                </a:solidFill>
              </a:rPr>
              <a:t>algebraic or transcendental,</a:t>
            </a:r>
            <a:r>
              <a:rPr lang="en-US" dirty="0"/>
              <a:t> and we generally assume that it </a:t>
            </a:r>
            <a:r>
              <a:rPr lang="en-US" dirty="0" smtClean="0"/>
              <a:t>is continuous</a:t>
            </a:r>
            <a:r>
              <a:rPr lang="hi-IN" dirty="0" smtClean="0"/>
              <a:t>.</a:t>
            </a:r>
            <a:endParaRPr lang="en-US" dirty="0" smtClean="0"/>
          </a:p>
          <a:p>
            <a:pPr>
              <a:defRPr/>
            </a:pPr>
            <a:r>
              <a:rPr lang="en-US" dirty="0"/>
              <a:t>In practice, the functions we deal with in </a:t>
            </a:r>
            <a:r>
              <a:rPr lang="en-US" dirty="0" smtClean="0"/>
              <a:t>the  </a:t>
            </a:r>
            <a:r>
              <a:rPr lang="en-US" dirty="0"/>
              <a:t>applications have no simple closed formula for their roots, as the quadratic equation has</a:t>
            </a:r>
            <a:r>
              <a:rPr lang="hi-IN" dirty="0"/>
              <a:t>. </a:t>
            </a:r>
            <a:r>
              <a:rPr lang="en-US" dirty="0"/>
              <a:t>Instead, we turn to </a:t>
            </a:r>
            <a:r>
              <a:rPr lang="en-US" dirty="0">
                <a:solidFill>
                  <a:schemeClr val="accent1"/>
                </a:solidFill>
              </a:rPr>
              <a:t>methods for approximation </a:t>
            </a:r>
            <a:r>
              <a:rPr lang="en-US" dirty="0"/>
              <a:t>of the roots, and two steps are involved</a:t>
            </a:r>
            <a:r>
              <a:rPr lang="hi-IN" dirty="0"/>
              <a:t>: </a:t>
            </a:r>
            <a:endParaRPr lang="en-US" dirty="0"/>
          </a:p>
          <a:p>
            <a:pPr>
              <a:defRPr/>
            </a:pPr>
            <a:r>
              <a:rPr lang="en-US" dirty="0" smtClean="0"/>
              <a:t>1. </a:t>
            </a:r>
            <a:r>
              <a:rPr lang="en-US" dirty="0"/>
              <a:t>Finding an approximate root </a:t>
            </a:r>
            <a:r>
              <a:rPr lang="hi-IN" dirty="0" smtClean="0"/>
              <a:t> </a:t>
            </a:r>
            <a:endParaRPr lang="en-US" dirty="0"/>
          </a:p>
          <a:p>
            <a:pPr>
              <a:defRPr/>
            </a:pPr>
            <a:r>
              <a:rPr lang="en-US" dirty="0"/>
              <a:t>2</a:t>
            </a:r>
            <a:r>
              <a:rPr lang="hi-IN" dirty="0" smtClean="0"/>
              <a:t>.</a:t>
            </a:r>
            <a:r>
              <a:rPr lang="en-US" dirty="0" smtClean="0"/>
              <a:t> Refining </a:t>
            </a:r>
            <a:r>
              <a:rPr lang="en-US" dirty="0"/>
              <a:t>the approximation to wanted accuracy </a:t>
            </a:r>
            <a:r>
              <a:rPr lang="hi-IN" dirty="0" smtClean="0"/>
              <a:t> 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5222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92DF542-0AE1-455A-AA20-B09780ECF4F5}" type="slidenum">
              <a:rPr lang="en-US" altLang="en-US" sz="1200">
                <a:solidFill>
                  <a:srgbClr val="898989"/>
                </a:solidFill>
              </a:rPr>
              <a:pPr/>
              <a:t>5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Intermediate Value Theorem</a:t>
            </a:r>
            <a:r>
              <a:rPr lang="en-US" altLang="en-US" smtClean="0">
                <a:sym typeface="Wingdings" panose="05000000000000000000" pitchFamily="2" charset="2"/>
              </a:rPr>
              <a:t>: (</a:t>
            </a:r>
            <a:r>
              <a:rPr lang="en-US" altLang="en-US" sz="2800" smtClean="0">
                <a:sym typeface="Wingdings" panose="05000000000000000000" pitchFamily="2" charset="2"/>
              </a:rPr>
              <a:t>also known as root location theorem)</a:t>
            </a:r>
            <a:endParaRPr lang="en-US" altLang="en-US" sz="2800" smtClean="0"/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886700" cy="4351338"/>
          </a:xfrm>
        </p:spPr>
        <p:txBody>
          <a:bodyPr/>
          <a:lstStyle/>
          <a:p>
            <a:r>
              <a:rPr lang="hi-IN" altLang="en-US" smtClean="0"/>
              <a:t>“</a:t>
            </a:r>
            <a:r>
              <a:rPr lang="en-US" altLang="en-US" smtClean="0"/>
              <a:t>If a function f</a:t>
            </a:r>
            <a:r>
              <a:rPr lang="hi-IN" altLang="en-US" smtClean="0"/>
              <a:t>(</a:t>
            </a:r>
            <a:r>
              <a:rPr lang="en-US" altLang="en-US" smtClean="0"/>
              <a:t>x</a:t>
            </a:r>
            <a:r>
              <a:rPr lang="hi-IN" altLang="en-US" smtClean="0"/>
              <a:t>)</a:t>
            </a:r>
            <a:r>
              <a:rPr lang="en-US" altLang="en-US" smtClean="0"/>
              <a:t> is continuous in an interval </a:t>
            </a:r>
            <a:r>
              <a:rPr lang="hi-IN" altLang="en-US" smtClean="0"/>
              <a:t>(</a:t>
            </a:r>
            <a:r>
              <a:rPr lang="en-US" altLang="en-US" smtClean="0"/>
              <a:t>a,b</a:t>
            </a:r>
            <a:r>
              <a:rPr lang="hi-IN" altLang="en-US" smtClean="0"/>
              <a:t>)</a:t>
            </a:r>
            <a:r>
              <a:rPr lang="en-US" altLang="en-US" smtClean="0"/>
              <a:t>, such that f</a:t>
            </a:r>
            <a:r>
              <a:rPr lang="hi-IN" altLang="en-US" smtClean="0"/>
              <a:t>(</a:t>
            </a:r>
            <a:r>
              <a:rPr lang="en-US" altLang="en-US" smtClean="0"/>
              <a:t>a</a:t>
            </a:r>
            <a:r>
              <a:rPr lang="hi-IN" altLang="en-US" smtClean="0"/>
              <a:t>) </a:t>
            </a:r>
            <a:r>
              <a:rPr lang="en-US" altLang="en-US" smtClean="0"/>
              <a:t>and f</a:t>
            </a:r>
            <a:r>
              <a:rPr lang="hi-IN" altLang="en-US" smtClean="0"/>
              <a:t>(</a:t>
            </a:r>
            <a:r>
              <a:rPr lang="en-US" altLang="en-US" smtClean="0"/>
              <a:t>b</a:t>
            </a:r>
            <a:r>
              <a:rPr lang="hi-IN" altLang="en-US" smtClean="0"/>
              <a:t>) </a:t>
            </a:r>
            <a:r>
              <a:rPr lang="en-US" altLang="en-US" smtClean="0"/>
              <a:t>are of opposite nature or opposite signs, then there exists at least one or an odd number of roots (solutions of f(x)=0) between a and b</a:t>
            </a:r>
            <a:r>
              <a:rPr lang="hi-IN" altLang="en-US" smtClean="0"/>
              <a:t>.”</a:t>
            </a:r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5325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8420833-F24C-45A7-9627-3F5AA662C0B6}" type="slidenum">
              <a:rPr lang="en-US" altLang="en-US" sz="1200">
                <a:solidFill>
                  <a:srgbClr val="898989"/>
                </a:solidFill>
              </a:rPr>
              <a:pPr/>
              <a:t>6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BDD367F-C85C-4D02-8F6B-CCAEF1F1665E}" type="slidenum">
              <a:rPr lang="en-US" altLang="en-US" sz="1200">
                <a:solidFill>
                  <a:srgbClr val="898989"/>
                </a:solidFill>
              </a:rPr>
              <a:pPr/>
              <a:t>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54275" name="Picture 4" descr="Fig050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28950" y="1068388"/>
            <a:ext cx="2000250" cy="5532437"/>
          </a:xfr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06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0D3EF4D-8E54-4F66-969E-E8A98924D1BC}" type="slidenum">
              <a:rPr lang="en-US" altLang="en-US" sz="1200">
                <a:solidFill>
                  <a:srgbClr val="898989"/>
                </a:solidFill>
              </a:rPr>
              <a:pPr/>
              <a:t>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2" name="Diagram 1"/>
          <p:cNvGraphicFramePr/>
          <p:nvPr/>
        </p:nvGraphicFramePr>
        <p:xfrm>
          <a:off x="431800" y="0"/>
          <a:ext cx="8229600" cy="6208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C125BA9-2982-4C4C-B4D7-91DC2B39B515}" type="slidenum">
              <a:rPr lang="en-US" altLang="en-US" sz="1200">
                <a:solidFill>
                  <a:srgbClr val="898989"/>
                </a:solidFill>
              </a:rPr>
              <a:pPr/>
              <a:t>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9144000" cy="55133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2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31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7693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 Method 1 (Find root of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f(x)=0</a:t>
                      </a:r>
                      <a:r>
                        <a:rPr lang="en-US" sz="2400" dirty="0" smtClean="0"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Bisection </a:t>
                      </a:r>
                      <a:r>
                        <a:rPr lang="en-US" sz="2400" dirty="0">
                          <a:effectLst/>
                        </a:rPr>
                        <a:t>method Steps </a:t>
                      </a:r>
                      <a:r>
                        <a:rPr lang="hi-IN" sz="2400" dirty="0">
                          <a:effectLst/>
                        </a:rPr>
                        <a:t>(</a:t>
                      </a:r>
                      <a:r>
                        <a:rPr lang="en-US" sz="2400" dirty="0">
                          <a:effectLst/>
                        </a:rPr>
                        <a:t>Rule</a:t>
                      </a:r>
                      <a:r>
                        <a:rPr lang="hi-IN" sz="2400" dirty="0" smtClean="0">
                          <a:effectLst/>
                        </a:rPr>
                        <a:t>)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42502" marR="42502" marT="42496" marB="42496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79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Step</a:t>
                      </a:r>
                      <a:r>
                        <a:rPr lang="hi-IN" sz="2400" dirty="0">
                          <a:effectLst/>
                        </a:rPr>
                        <a:t>-</a:t>
                      </a:r>
                      <a:r>
                        <a:rPr lang="en-US" sz="2400" dirty="0">
                          <a:effectLst/>
                        </a:rPr>
                        <a:t>1</a:t>
                      </a:r>
                      <a:r>
                        <a:rPr lang="hi-IN" sz="2400" dirty="0">
                          <a:effectLst/>
                        </a:rPr>
                        <a:t>: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42502" marR="42502" marT="42496" marB="4249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Find points a and b such that a&lt;b and f</a:t>
                      </a:r>
                      <a:r>
                        <a:rPr lang="hi-IN" sz="2400" dirty="0">
                          <a:effectLst/>
                        </a:rPr>
                        <a:t>(</a:t>
                      </a:r>
                      <a:r>
                        <a:rPr lang="en-US" sz="2400" dirty="0">
                          <a:effectLst/>
                        </a:rPr>
                        <a:t>a</a:t>
                      </a:r>
                      <a:r>
                        <a:rPr lang="hi-IN" sz="2400" dirty="0">
                          <a:effectLst/>
                        </a:rPr>
                        <a:t>)⋅</a:t>
                      </a:r>
                      <a:r>
                        <a:rPr lang="en-US" sz="2400" dirty="0">
                          <a:effectLst/>
                        </a:rPr>
                        <a:t>f</a:t>
                      </a:r>
                      <a:r>
                        <a:rPr lang="hi-IN" sz="2400" dirty="0">
                          <a:effectLst/>
                        </a:rPr>
                        <a:t>(</a:t>
                      </a:r>
                      <a:r>
                        <a:rPr lang="en-US" sz="2400" dirty="0">
                          <a:effectLst/>
                        </a:rPr>
                        <a:t>b</a:t>
                      </a:r>
                      <a:r>
                        <a:rPr lang="hi-IN" sz="2400" dirty="0">
                          <a:effectLst/>
                        </a:rPr>
                        <a:t>)</a:t>
                      </a:r>
                      <a:r>
                        <a:rPr lang="en-US" sz="2400" dirty="0">
                          <a:effectLst/>
                        </a:rPr>
                        <a:t>&lt;0</a:t>
                      </a:r>
                      <a:r>
                        <a:rPr lang="hi-IN" sz="2400" dirty="0">
                          <a:effectLst/>
                        </a:rPr>
                        <a:t>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42502" marR="42502" marT="42496" marB="4249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25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Step</a:t>
                      </a:r>
                      <a:r>
                        <a:rPr lang="hi-IN" sz="2400" dirty="0">
                          <a:effectLst/>
                        </a:rPr>
                        <a:t>-</a:t>
                      </a:r>
                      <a:r>
                        <a:rPr lang="en-US" sz="2400" dirty="0">
                          <a:effectLst/>
                        </a:rPr>
                        <a:t>2</a:t>
                      </a:r>
                      <a:r>
                        <a:rPr lang="hi-IN" sz="2400" dirty="0">
                          <a:effectLst/>
                        </a:rPr>
                        <a:t>: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42502" marR="42502" marT="42496" marB="4249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Take the interval </a:t>
                      </a:r>
                      <a:r>
                        <a:rPr lang="hi-IN" sz="2400" dirty="0">
                          <a:effectLst/>
                        </a:rPr>
                        <a:t>[</a:t>
                      </a:r>
                      <a:r>
                        <a:rPr lang="en-US" sz="2400" dirty="0" err="1">
                          <a:effectLst/>
                        </a:rPr>
                        <a:t>a,b</a:t>
                      </a:r>
                      <a:r>
                        <a:rPr lang="hi-IN" sz="2400" dirty="0">
                          <a:effectLst/>
                        </a:rPr>
                        <a:t>]</a:t>
                      </a:r>
                      <a:r>
                        <a:rPr lang="en-US" sz="2400" dirty="0">
                          <a:effectLst/>
                        </a:rPr>
                        <a:t> and</a:t>
                      </a:r>
                      <a:br>
                        <a:rPr lang="en-US" sz="2400" dirty="0">
                          <a:effectLst/>
                        </a:rPr>
                      </a:br>
                      <a:r>
                        <a:rPr lang="en-US" sz="2400" dirty="0">
                          <a:effectLst/>
                        </a:rPr>
                        <a:t>find next value x0</a:t>
                      </a:r>
                      <a:r>
                        <a:rPr lang="hi-IN" sz="2400" dirty="0" smtClean="0">
                          <a:effectLst/>
                        </a:rPr>
                        <a:t>=</a:t>
                      </a:r>
                      <a:r>
                        <a:rPr lang="en-US" sz="2400" dirty="0" smtClean="0">
                          <a:effectLst/>
                        </a:rPr>
                        <a:t>(a</a:t>
                      </a:r>
                      <a:r>
                        <a:rPr lang="hi-IN" sz="2400" dirty="0">
                          <a:effectLst/>
                        </a:rPr>
                        <a:t>+</a:t>
                      </a:r>
                      <a:r>
                        <a:rPr lang="en-US" sz="2400" dirty="0" smtClean="0">
                          <a:effectLst/>
                        </a:rPr>
                        <a:t>b)/2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42502" marR="42502" marT="42496" marB="4249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755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Step</a:t>
                      </a:r>
                      <a:r>
                        <a:rPr lang="hi-IN" sz="2400" dirty="0">
                          <a:effectLst/>
                        </a:rPr>
                        <a:t>-</a:t>
                      </a:r>
                      <a:r>
                        <a:rPr lang="en-US" sz="2400" dirty="0">
                          <a:effectLst/>
                        </a:rPr>
                        <a:t>3</a:t>
                      </a:r>
                      <a:r>
                        <a:rPr lang="hi-IN" sz="2400" dirty="0">
                          <a:effectLst/>
                        </a:rPr>
                        <a:t>: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42502" marR="42502" marT="42496" marB="4249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If f</a:t>
                      </a:r>
                      <a:r>
                        <a:rPr lang="hi-IN" sz="2400" dirty="0" smtClean="0">
                          <a:effectLst/>
                        </a:rPr>
                        <a:t>(</a:t>
                      </a:r>
                      <a:r>
                        <a:rPr lang="en-US" sz="2400" dirty="0" smtClean="0">
                          <a:effectLst/>
                        </a:rPr>
                        <a:t>x0</a:t>
                      </a:r>
                      <a:r>
                        <a:rPr lang="hi-IN" sz="2400" dirty="0" smtClean="0">
                          <a:effectLst/>
                        </a:rPr>
                        <a:t>)=</a:t>
                      </a:r>
                      <a:r>
                        <a:rPr lang="en-US" sz="2400" dirty="0" smtClean="0">
                          <a:effectLst/>
                        </a:rPr>
                        <a:t>0 then x0 is an exact root,</a:t>
                      </a:r>
                      <a:br>
                        <a:rPr lang="en-US" sz="2400" dirty="0" smtClean="0">
                          <a:effectLst/>
                        </a:rPr>
                      </a:br>
                      <a:r>
                        <a:rPr lang="en-US" sz="2400" dirty="0" smtClean="0">
                          <a:effectLst/>
                        </a:rPr>
                        <a:t>else if f</a:t>
                      </a:r>
                      <a:r>
                        <a:rPr lang="hi-IN" sz="2400" dirty="0" smtClean="0">
                          <a:effectLst/>
                        </a:rPr>
                        <a:t>(</a:t>
                      </a:r>
                      <a:r>
                        <a:rPr lang="en-US" sz="2400" dirty="0" smtClean="0">
                          <a:effectLst/>
                        </a:rPr>
                        <a:t>a</a:t>
                      </a:r>
                      <a:r>
                        <a:rPr lang="hi-IN" sz="2400" dirty="0" smtClean="0">
                          <a:effectLst/>
                        </a:rPr>
                        <a:t>)⋅</a:t>
                      </a:r>
                      <a:r>
                        <a:rPr lang="en-US" sz="2400" dirty="0" smtClean="0">
                          <a:effectLst/>
                        </a:rPr>
                        <a:t>f</a:t>
                      </a:r>
                      <a:r>
                        <a:rPr lang="hi-IN" sz="2400" dirty="0" smtClean="0">
                          <a:effectLst/>
                        </a:rPr>
                        <a:t>(</a:t>
                      </a:r>
                      <a:r>
                        <a:rPr lang="en-US" sz="2400" dirty="0" smtClean="0">
                          <a:effectLst/>
                        </a:rPr>
                        <a:t>x0</a:t>
                      </a:r>
                      <a:r>
                        <a:rPr lang="hi-IN" sz="2400" dirty="0" smtClean="0">
                          <a:effectLst/>
                        </a:rPr>
                        <a:t>)</a:t>
                      </a:r>
                      <a:r>
                        <a:rPr lang="en-US" sz="2400" dirty="0" smtClean="0">
                          <a:effectLst/>
                        </a:rPr>
                        <a:t>&lt;0 then b</a:t>
                      </a:r>
                      <a:r>
                        <a:rPr lang="hi-IN" sz="2400" dirty="0" smtClean="0">
                          <a:effectLst/>
                        </a:rPr>
                        <a:t>=</a:t>
                      </a:r>
                      <a:r>
                        <a:rPr lang="en-US" sz="2400" dirty="0" smtClean="0">
                          <a:effectLst/>
                        </a:rPr>
                        <a:t>x0,</a:t>
                      </a:r>
                      <a:br>
                        <a:rPr lang="en-US" sz="2400" dirty="0" smtClean="0">
                          <a:effectLst/>
                        </a:rPr>
                      </a:br>
                      <a:r>
                        <a:rPr lang="en-US" sz="2400" dirty="0" smtClean="0">
                          <a:effectLst/>
                        </a:rPr>
                        <a:t>else if f</a:t>
                      </a:r>
                      <a:r>
                        <a:rPr lang="hi-IN" sz="2400" dirty="0" smtClean="0">
                          <a:effectLst/>
                        </a:rPr>
                        <a:t>(</a:t>
                      </a:r>
                      <a:r>
                        <a:rPr lang="en-US" sz="2400" dirty="0" smtClean="0">
                          <a:effectLst/>
                        </a:rPr>
                        <a:t>x0</a:t>
                      </a:r>
                      <a:r>
                        <a:rPr lang="hi-IN" sz="2400" dirty="0" smtClean="0">
                          <a:effectLst/>
                        </a:rPr>
                        <a:t>)⋅</a:t>
                      </a:r>
                      <a:r>
                        <a:rPr lang="en-US" sz="2400" dirty="0" smtClean="0">
                          <a:effectLst/>
                        </a:rPr>
                        <a:t>f</a:t>
                      </a:r>
                      <a:r>
                        <a:rPr lang="hi-IN" sz="2400" dirty="0" smtClean="0">
                          <a:effectLst/>
                        </a:rPr>
                        <a:t>(</a:t>
                      </a:r>
                      <a:r>
                        <a:rPr lang="en-US" sz="2400" dirty="0" smtClean="0">
                          <a:effectLst/>
                        </a:rPr>
                        <a:t>b</a:t>
                      </a:r>
                      <a:r>
                        <a:rPr lang="hi-IN" sz="2400" dirty="0" smtClean="0">
                          <a:effectLst/>
                        </a:rPr>
                        <a:t>)</a:t>
                      </a:r>
                      <a:r>
                        <a:rPr lang="en-US" sz="2400" dirty="0" smtClean="0">
                          <a:effectLst/>
                        </a:rPr>
                        <a:t>&lt;0 then a</a:t>
                      </a:r>
                      <a:r>
                        <a:rPr lang="hi-IN" sz="2400" dirty="0" smtClean="0">
                          <a:effectLst/>
                        </a:rPr>
                        <a:t>=</a:t>
                      </a:r>
                      <a:r>
                        <a:rPr lang="en-US" sz="2400" dirty="0" smtClean="0">
                          <a:effectLst/>
                        </a:rPr>
                        <a:t>x0</a:t>
                      </a:r>
                      <a:r>
                        <a:rPr lang="hi-IN" sz="2400" dirty="0" smtClean="0">
                          <a:effectLst/>
                        </a:rPr>
                        <a:t>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42502" marR="42502" marT="42496" marB="42496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008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Step</a:t>
                      </a:r>
                      <a:r>
                        <a:rPr lang="hi-IN" sz="2400">
                          <a:effectLst/>
                        </a:rPr>
                        <a:t>-</a:t>
                      </a:r>
                      <a:r>
                        <a:rPr lang="en-US" sz="2400">
                          <a:effectLst/>
                        </a:rPr>
                        <a:t>4</a:t>
                      </a:r>
                      <a:r>
                        <a:rPr lang="hi-IN" sz="2400">
                          <a:effectLst/>
                        </a:rPr>
                        <a:t>: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42502" marR="42502" marT="42496" marB="4249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Repeat steps 2 &amp; 3 until f</a:t>
                      </a:r>
                      <a:r>
                        <a:rPr lang="hi-IN" sz="2400" dirty="0">
                          <a:effectLst/>
                        </a:rPr>
                        <a:t>(</a:t>
                      </a:r>
                      <a:r>
                        <a:rPr lang="en-US" sz="2400" dirty="0">
                          <a:effectLst/>
                        </a:rPr>
                        <a:t>xi</a:t>
                      </a:r>
                      <a:r>
                        <a:rPr lang="hi-IN" sz="2400" dirty="0" smtClean="0">
                          <a:effectLst/>
                        </a:rPr>
                        <a:t>)</a:t>
                      </a:r>
                      <a:r>
                        <a:rPr lang="en-US" sz="2400" dirty="0" smtClean="0">
                          <a:effectLst/>
                        </a:rPr>
                        <a:t> is</a:t>
                      </a:r>
                      <a:r>
                        <a:rPr lang="en-US" sz="2400" baseline="0" dirty="0" smtClean="0">
                          <a:effectLst/>
                        </a:rPr>
                        <a:t> very close to </a:t>
                      </a:r>
                      <a:r>
                        <a:rPr lang="en-US" sz="2400" dirty="0" smtClean="0">
                          <a:effectLst/>
                        </a:rPr>
                        <a:t>0</a:t>
                      </a:r>
                      <a:r>
                        <a:rPr lang="en-US" sz="2400" dirty="0">
                          <a:effectLst/>
                        </a:rPr>
                        <a:t> or |f</a:t>
                      </a:r>
                      <a:r>
                        <a:rPr lang="hi-IN" sz="2400" dirty="0">
                          <a:effectLst/>
                        </a:rPr>
                        <a:t>(</a:t>
                      </a:r>
                      <a:r>
                        <a:rPr lang="en-US" sz="2400" dirty="0">
                          <a:effectLst/>
                        </a:rPr>
                        <a:t>xi</a:t>
                      </a:r>
                      <a:r>
                        <a:rPr lang="hi-IN" sz="2400" dirty="0">
                          <a:effectLst/>
                        </a:rPr>
                        <a:t>)</a:t>
                      </a:r>
                      <a:r>
                        <a:rPr lang="en-US" sz="2400" dirty="0">
                          <a:effectLst/>
                        </a:rPr>
                        <a:t>|</a:t>
                      </a:r>
                      <a:r>
                        <a:rPr lang="hi-IN" sz="2400" dirty="0">
                          <a:effectLst/>
                        </a:rPr>
                        <a:t>≤</a:t>
                      </a:r>
                      <a:r>
                        <a:rPr lang="en-US" sz="2400" dirty="0">
                          <a:effectLst/>
                        </a:rPr>
                        <a:t>Accuracy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42502" marR="42502" marT="42496" marB="42496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1_Blends">
  <a:themeElements>
    <a:clrScheme name="1_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ends">
  <a:themeElements>
    <a:clrScheme name="2_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powerpoint_template</Template>
  <TotalTime>5383</TotalTime>
  <Words>2425</Words>
  <Application>Microsoft Office PowerPoint</Application>
  <PresentationFormat>On-screen Show (4:3)</PresentationFormat>
  <Paragraphs>971</Paragraphs>
  <Slides>44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59" baseType="lpstr">
      <vt:lpstr>Tahoma</vt:lpstr>
      <vt:lpstr>Arial</vt:lpstr>
      <vt:lpstr>Wingdings</vt:lpstr>
      <vt:lpstr>Times New Roman</vt:lpstr>
      <vt:lpstr>Calibri Light</vt:lpstr>
      <vt:lpstr>Calibri</vt:lpstr>
      <vt:lpstr>Mangal</vt:lpstr>
      <vt:lpstr>Cambria Math</vt:lpstr>
      <vt:lpstr>Rockwell</vt:lpstr>
      <vt:lpstr>1_Blends</vt:lpstr>
      <vt:lpstr>Blends</vt:lpstr>
      <vt:lpstr>2_Blends</vt:lpstr>
      <vt:lpstr>Office Theme</vt:lpstr>
      <vt:lpstr>Microsoft Equation 3.0</vt:lpstr>
      <vt:lpstr>Microsoft Word Picture</vt:lpstr>
      <vt:lpstr> Finding roots of Equations (Algebraic  and  Transcendental)</vt:lpstr>
      <vt:lpstr>Transcendental functions</vt:lpstr>
      <vt:lpstr>UNIT I (Topics)</vt:lpstr>
      <vt:lpstr>Roots of equations:</vt:lpstr>
      <vt:lpstr>PowerPoint Presentation</vt:lpstr>
      <vt:lpstr>Intermediate Value Theorem: (also known as root location theorem)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Method 3 Newton-Raphson Method</vt:lpstr>
      <vt:lpstr>Derivation</vt:lpstr>
      <vt:lpstr>Algorithm for Newton-Raphson Method</vt:lpstr>
      <vt:lpstr>Step 1</vt:lpstr>
      <vt:lpstr>Step 2</vt:lpstr>
      <vt:lpstr>Step 3</vt:lpstr>
      <vt:lpstr>Step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Holistic Numerical Methods Institute</Company>
  <LinksUpToDate>false</LinksUpToDate>
  <SharedDoc>false</SharedDoc>
  <HyperlinkBase>http://numericalmethods.eng.usf.edu/mcd/gen/03nle/mcd_gen_nle_ppt_newton.ppt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Newton-Raphson Method  Nonlinear Equations</dc:title>
  <dc:subject>Nonlinear Equations</dc:subject>
  <dc:creator>Autar Kaw, Jai Paul</dc:creator>
  <cp:keywords>Power Point Newton-Raphson Method  Nonlinear Equations</cp:keywords>
  <dc:description>A power point presentation to show how the Newton-Raphson method of finding roots of a nonlinear equation works.</dc:description>
  <cp:lastModifiedBy>HP</cp:lastModifiedBy>
  <cp:revision>323</cp:revision>
  <cp:lastPrinted>1999-03-26T19:03:37Z</cp:lastPrinted>
  <dcterms:created xsi:type="dcterms:W3CDTF">1998-11-18T16:33:10Z</dcterms:created>
  <dcterms:modified xsi:type="dcterms:W3CDTF">2021-11-13T05:37:30Z</dcterms:modified>
  <cp:category>Electrical Engineering</cp:category>
</cp:coreProperties>
</file>