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02" autoAdjust="0"/>
  </p:normalViewPr>
  <p:slideViewPr>
    <p:cSldViewPr>
      <p:cViewPr>
        <p:scale>
          <a:sx n="67" d="100"/>
          <a:sy n="67" d="100"/>
        </p:scale>
        <p:origin x="14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59"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0"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1"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62"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64"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a:xfrm>
            <a:off x="1921934" y="5054602"/>
            <a:ext cx="4064860" cy="279400"/>
          </a:xfrm>
        </p:spPr>
        <p:txBody>
          <a:bodyPr/>
          <a:lstStyle/>
          <a:p>
            <a:endParaRPr lang="en-IN" dirty="0"/>
          </a:p>
        </p:txBody>
      </p:sp>
      <p:sp>
        <p:nvSpPr>
          <p:cNvPr id="6" name="Slide Number Placeholder 5"/>
          <p:cNvSpPr>
            <a:spLocks noGrp="1"/>
          </p:cNvSpPr>
          <p:nvPr>
            <p:ph type="sldNum" sz="quarter" idx="12"/>
          </p:nvPr>
        </p:nvSpPr>
        <p:spPr>
          <a:xfrm>
            <a:off x="6817317" y="5054602"/>
            <a:ext cx="413483" cy="279400"/>
          </a:xfrm>
        </p:spPr>
        <p:txBody>
          <a:bodyPr/>
          <a:lstStyle/>
          <a:p>
            <a:fld id="{D7C92138-0785-4D78-8823-54DE7E3FA94C}" type="slidenum">
              <a:rPr lang="en-IN" smtClean="0"/>
              <a:t>‹#›</a:t>
            </a:fld>
            <a:endParaRPr lang="en-IN"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2277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61415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61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463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9204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388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41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661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07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4114683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D7C92138-0785-4D78-8823-54DE7E3FA94C}" type="slidenum">
              <a:rPr lang="en-IN" smtClean="0"/>
              <a:t>‹#›</a:t>
            </a:fld>
            <a:endParaRPr lang="en-IN"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68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3864921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D7C92138-0785-4D78-8823-54DE7E3FA94C}" type="slidenum">
              <a:rPr lang="en-IN" smtClean="0"/>
              <a:t>‹#›</a:t>
            </a:fld>
            <a:endParaRPr lang="en-IN"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505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D7C92138-0785-4D78-8823-54DE7E3FA94C}" type="slidenum">
              <a:rPr lang="en-IN" smtClean="0"/>
              <a:t>‹#›</a:t>
            </a:fld>
            <a:endParaRPr lang="en-IN"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545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1622714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7C92138-0785-4D78-8823-54DE7E3FA94C}" type="slidenum">
              <a:rPr lang="en-IN" smtClean="0"/>
              <a:t>‹#›</a:t>
            </a:fld>
            <a:endParaRPr lang="en-IN"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374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D7251F-571B-4129-B956-08259042FBAC}" type="datetimeFigureOut">
              <a:rPr lang="en-IN" smtClean="0"/>
              <a:t>22-07-2020</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D7C92138-0785-4D78-8823-54DE7E3FA94C}" type="slidenum">
              <a:rPr lang="en-IN" smtClean="0"/>
              <a:t>‹#›</a:t>
            </a:fld>
            <a:endParaRPr lang="en-IN" dirty="0"/>
          </a:p>
        </p:txBody>
      </p:sp>
    </p:spTree>
    <p:extLst>
      <p:ext uri="{BB962C8B-B14F-4D97-AF65-F5344CB8AC3E}">
        <p14:creationId xmlns:p14="http://schemas.microsoft.com/office/powerpoint/2010/main" val="220086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D7251F-571B-4129-B956-08259042FBAC}" type="datetimeFigureOut">
              <a:rPr lang="en-IN" smtClean="0"/>
              <a:t>22-07-2020</a:t>
            </a:fld>
            <a:endParaRPr lang="en-IN"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C92138-0785-4D78-8823-54DE7E3FA94C}" type="slidenum">
              <a:rPr lang="en-IN" smtClean="0"/>
              <a:t>‹#›</a:t>
            </a:fld>
            <a:endParaRPr lang="en-IN" dirty="0"/>
          </a:p>
        </p:txBody>
      </p:sp>
    </p:spTree>
    <p:extLst>
      <p:ext uri="{BB962C8B-B14F-4D97-AF65-F5344CB8AC3E}">
        <p14:creationId xmlns:p14="http://schemas.microsoft.com/office/powerpoint/2010/main" val="94792682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ctrTitle"/>
          </p:nvPr>
        </p:nvSpPr>
        <p:spPr>
          <a:xfrm>
            <a:off x="971600" y="548680"/>
            <a:ext cx="7560840" cy="2492896"/>
          </a:xfrm>
        </p:spPr>
        <p:txBody>
          <a:bodyPr/>
          <a:lstStyle/>
          <a:p>
            <a:r>
              <a:rPr lang="en-IN" dirty="0"/>
              <a:t>SACROILIAC JOINT  DYSFUNCTION</a:t>
            </a:r>
          </a:p>
        </p:txBody>
      </p:sp>
      <p:pic>
        <p:nvPicPr>
          <p:cNvPr id="2097152" name="Picture 2" descr="C:\Users\Alka Tomer\Documents\images (21).jpeg"/>
          <p:cNvPicPr>
            <a:picLocks noChangeAspect="1" noChangeArrowheads="1"/>
          </p:cNvPicPr>
          <p:nvPr/>
        </p:nvPicPr>
        <p:blipFill>
          <a:blip r:embed="rId2"/>
          <a:srcRect/>
          <a:stretch>
            <a:fillRect/>
          </a:stretch>
        </p:blipFill>
        <p:spPr bwMode="auto">
          <a:xfrm>
            <a:off x="2051720" y="3573016"/>
            <a:ext cx="5112568" cy="173890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Content Placeholder 2"/>
          <p:cNvSpPr>
            <a:spLocks noGrp="1"/>
          </p:cNvSpPr>
          <p:nvPr>
            <p:ph idx="1"/>
          </p:nvPr>
        </p:nvSpPr>
        <p:spPr>
          <a:xfrm>
            <a:off x="800100" y="1052736"/>
            <a:ext cx="7543800" cy="5479504"/>
          </a:xfrm>
        </p:spPr>
        <p:txBody>
          <a:bodyPr>
            <a:normAutofit/>
          </a:bodyPr>
          <a:lstStyle/>
          <a:p>
            <a:pPr marL="0" indent="0">
              <a:buNone/>
            </a:pPr>
            <a:r>
              <a:rPr lang="en-IN" sz="3600" b="1" dirty="0"/>
              <a:t>TREATMENTS-</a:t>
            </a:r>
            <a:r>
              <a:rPr lang="en-IN" sz="3200" b="1" dirty="0"/>
              <a:t> </a:t>
            </a:r>
          </a:p>
          <a:p>
            <a:pPr marL="0" indent="0">
              <a:buNone/>
            </a:pPr>
            <a:r>
              <a:rPr lang="en-IN" sz="3200" dirty="0"/>
              <a:t>Medications-</a:t>
            </a:r>
          </a:p>
          <a:p>
            <a:pPr>
              <a:buFont typeface="Wingdings" pitchFamily="2" charset="2"/>
              <a:buChar char="§"/>
            </a:pPr>
            <a:r>
              <a:rPr lang="en-IN" sz="2800" dirty="0"/>
              <a:t> Analgesics ( acetaminophen)</a:t>
            </a:r>
          </a:p>
          <a:p>
            <a:pPr>
              <a:buFont typeface="Wingdings" pitchFamily="2" charset="2"/>
              <a:buChar char="§"/>
            </a:pPr>
            <a:r>
              <a:rPr lang="en-IN" sz="2800" dirty="0"/>
              <a:t>NSAIDs ( ibuprofen / naproxen)</a:t>
            </a:r>
          </a:p>
          <a:p>
            <a:pPr>
              <a:buFont typeface="Wingdings" pitchFamily="2" charset="2"/>
              <a:buChar char="§"/>
            </a:pPr>
            <a:r>
              <a:rPr lang="en-IN" sz="2800" dirty="0"/>
              <a:t>Analgesics with steroids to reduce inflammation &amp; swelling with associated pain. </a:t>
            </a:r>
          </a:p>
          <a:p>
            <a:pPr marL="0" indent="0">
              <a:buNone/>
            </a:pPr>
            <a:endParaRPr lang="en-IN" sz="3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Content Placeholder 2"/>
          <p:cNvSpPr>
            <a:spLocks noGrp="1"/>
          </p:cNvSpPr>
          <p:nvPr>
            <p:ph idx="1"/>
          </p:nvPr>
        </p:nvSpPr>
        <p:spPr>
          <a:xfrm>
            <a:off x="647564" y="1844824"/>
            <a:ext cx="7848872" cy="4752528"/>
          </a:xfrm>
        </p:spPr>
        <p:txBody>
          <a:bodyPr>
            <a:normAutofit/>
          </a:bodyPr>
          <a:lstStyle/>
          <a:p>
            <a:pPr marL="0" indent="0">
              <a:buNone/>
            </a:pPr>
            <a:r>
              <a:rPr lang="en-IN" sz="3200" b="1" dirty="0"/>
              <a:t>PHYSIOTHRAPEUTIC MANAGEMENT- </a:t>
            </a:r>
          </a:p>
          <a:p>
            <a:pPr marL="0" indent="0">
              <a:buNone/>
            </a:pPr>
            <a:r>
              <a:rPr lang="en-IN" sz="2800" dirty="0"/>
              <a:t>The therapist may design an exercise program to improve the strength and control of back  &amp; abdominal muscles.</a:t>
            </a:r>
          </a:p>
          <a:p>
            <a:pPr marL="0" indent="0">
              <a:buNone/>
            </a:pPr>
            <a:r>
              <a:rPr lang="en-IN" sz="2800" dirty="0"/>
              <a:t>1)  </a:t>
            </a:r>
            <a:r>
              <a:rPr lang="en-IN" sz="2800" b="1" dirty="0"/>
              <a:t>Sacroiliac joint exercises-  </a:t>
            </a:r>
            <a:r>
              <a:rPr lang="en-IN" sz="2800" dirty="0"/>
              <a:t>Due to complex nature of the SI Joint &amp; its surrounding structures, treatment must focus on the entire abdomino-lumbo-sacro-pelvic  hip complex addressing articular, muscular, neural  fascial restriction , inhibition and deficiencies. </a:t>
            </a:r>
          </a:p>
          <a:p>
            <a:pPr marL="0" indent="0">
              <a:buNone/>
            </a:pPr>
            <a:endParaRPr lang="en-IN" sz="44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Content Placeholder 2"/>
          <p:cNvSpPr>
            <a:spLocks noGrp="1"/>
          </p:cNvSpPr>
          <p:nvPr>
            <p:ph idx="1"/>
          </p:nvPr>
        </p:nvSpPr>
        <p:spPr>
          <a:xfrm>
            <a:off x="539552" y="476672"/>
            <a:ext cx="8064896" cy="5904656"/>
          </a:xfrm>
        </p:spPr>
        <p:txBody>
          <a:bodyPr>
            <a:noAutofit/>
          </a:bodyPr>
          <a:lstStyle/>
          <a:p>
            <a:pPr marL="0" indent="0">
              <a:buNone/>
              <a:tabLst>
                <a:tab pos="3584575" algn="l"/>
              </a:tabLst>
            </a:pPr>
            <a:r>
              <a:rPr lang="en-IN" sz="2800" dirty="0"/>
              <a:t>SI Joint exercises-</a:t>
            </a:r>
          </a:p>
          <a:p>
            <a:pPr>
              <a:buFont typeface="Wingdings" pitchFamily="2" charset="2"/>
              <a:buChar char="§"/>
              <a:tabLst>
                <a:tab pos="3584575" algn="l"/>
              </a:tabLst>
            </a:pPr>
            <a:r>
              <a:rPr lang="en-IN" sz="2800" dirty="0"/>
              <a:t> Core stability training should be includes. Training the transverse abdominis  muscle may be due to significantly reduced laxity in the SI Joint.</a:t>
            </a:r>
          </a:p>
          <a:p>
            <a:pPr>
              <a:buFont typeface="Wingdings" pitchFamily="2" charset="2"/>
              <a:buChar char="§"/>
              <a:tabLst>
                <a:tab pos="3584575" algn="l"/>
              </a:tabLst>
            </a:pPr>
            <a:r>
              <a:rPr lang="en-IN" sz="2800" dirty="0"/>
              <a:t>Stretching &amp; soft tissue therapy are useful in correcting pelvis / SI Joint imbalance.</a:t>
            </a:r>
          </a:p>
          <a:p>
            <a:pPr marL="0" indent="0">
              <a:buNone/>
              <a:tabLst>
                <a:tab pos="3584575" algn="l"/>
              </a:tabLst>
            </a:pPr>
            <a:r>
              <a:rPr lang="en-IN" sz="2800" dirty="0"/>
              <a:t>2) </a:t>
            </a:r>
            <a:r>
              <a:rPr lang="en-IN" sz="2800" b="1" dirty="0"/>
              <a:t>Muscle energy technique-  </a:t>
            </a:r>
            <a:r>
              <a:rPr lang="en-IN" sz="2800" dirty="0"/>
              <a:t>may also be helpful, as may osteopathic manipulation. </a:t>
            </a:r>
          </a:p>
          <a:p>
            <a:pPr marL="0" indent="0">
              <a:buNone/>
              <a:tabLst>
                <a:tab pos="3584575" algn="l"/>
              </a:tabLst>
            </a:pPr>
            <a:r>
              <a:rPr lang="en-IN" sz="2800" dirty="0"/>
              <a:t>3)  </a:t>
            </a:r>
            <a:r>
              <a:rPr lang="en-IN" sz="2800" b="1" dirty="0"/>
              <a:t>Sacroiliac belt-  </a:t>
            </a:r>
            <a:r>
              <a:rPr lang="en-IN" sz="2800" dirty="0"/>
              <a:t>some patients benefit from wearing a spinal brace called a sacroiliac belt. </a:t>
            </a:r>
          </a:p>
          <a:p>
            <a:pPr marL="0" indent="0">
              <a:buNone/>
              <a:tabLst>
                <a:tab pos="3584575" algn="l"/>
              </a:tabLst>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Content Placeholder 2"/>
          <p:cNvSpPr>
            <a:spLocks noGrp="1"/>
          </p:cNvSpPr>
          <p:nvPr>
            <p:ph idx="1"/>
          </p:nvPr>
        </p:nvSpPr>
        <p:spPr>
          <a:xfrm>
            <a:off x="800100" y="1121271"/>
            <a:ext cx="7543800" cy="870992"/>
          </a:xfrm>
        </p:spPr>
        <p:txBody>
          <a:bodyPr>
            <a:normAutofit/>
          </a:bodyPr>
          <a:lstStyle/>
          <a:p>
            <a:pPr marL="0" indent="0">
              <a:buNone/>
            </a:pPr>
            <a:r>
              <a:rPr lang="en-IN" sz="4000" b="1" dirty="0"/>
              <a:t>SI Joint exercises for Pain relief:</a:t>
            </a:r>
          </a:p>
        </p:txBody>
      </p:sp>
      <p:pic>
        <p:nvPicPr>
          <p:cNvPr id="2097156" name="Picture 2" descr="C:\Users\Alka Tomer\Documents\IMG_20200721_125326.png"/>
          <p:cNvPicPr>
            <a:picLocks noChangeAspect="1" noChangeArrowheads="1"/>
          </p:cNvPicPr>
          <p:nvPr/>
        </p:nvPicPr>
        <p:blipFill>
          <a:blip r:embed="rId2"/>
          <a:srcRect/>
          <a:stretch>
            <a:fillRect/>
          </a:stretch>
        </p:blipFill>
        <p:spPr bwMode="auto">
          <a:xfrm>
            <a:off x="551173" y="2924944"/>
            <a:ext cx="4149225" cy="2811785"/>
          </a:xfrm>
          <a:prstGeom prst="rect">
            <a:avLst/>
          </a:prstGeom>
          <a:noFill/>
        </p:spPr>
      </p:pic>
      <p:pic>
        <p:nvPicPr>
          <p:cNvPr id="2097157" name="Picture 3" descr="C:\Users\Alka Tomer\Documents\IMG_20200721_125341.jpg"/>
          <p:cNvPicPr>
            <a:picLocks noChangeAspect="1" noChangeArrowheads="1"/>
          </p:cNvPicPr>
          <p:nvPr/>
        </p:nvPicPr>
        <p:blipFill>
          <a:blip r:embed="rId3"/>
          <a:srcRect/>
          <a:stretch>
            <a:fillRect/>
          </a:stretch>
        </p:blipFill>
        <p:spPr bwMode="auto">
          <a:xfrm>
            <a:off x="4700398" y="2924944"/>
            <a:ext cx="3763160" cy="2811785"/>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descr="C:\Users\Alka Tomer\Documents\IMG_20200721_125400.jpg"/>
          <p:cNvPicPr>
            <a:picLocks noGrp="1" noChangeAspect="1" noChangeArrowheads="1"/>
          </p:cNvPicPr>
          <p:nvPr>
            <p:ph idx="1"/>
          </p:nvPr>
        </p:nvPicPr>
        <p:blipFill>
          <a:blip r:embed="rId2"/>
          <a:srcRect/>
          <a:stretch>
            <a:fillRect/>
          </a:stretch>
        </p:blipFill>
        <p:spPr bwMode="auto">
          <a:xfrm>
            <a:off x="395537" y="437828"/>
            <a:ext cx="4176464" cy="2854077"/>
          </a:xfrm>
          <a:prstGeom prst="rect">
            <a:avLst/>
          </a:prstGeom>
          <a:noFill/>
        </p:spPr>
      </p:pic>
      <p:pic>
        <p:nvPicPr>
          <p:cNvPr id="2097159" name="Picture 3" descr="C:\Users\Alka Tomer\Documents\IMG_20200721_125413.jpg"/>
          <p:cNvPicPr>
            <a:picLocks noChangeAspect="1" noChangeArrowheads="1"/>
          </p:cNvPicPr>
          <p:nvPr/>
        </p:nvPicPr>
        <p:blipFill>
          <a:blip r:embed="rId3"/>
          <a:srcRect/>
          <a:stretch>
            <a:fillRect/>
          </a:stretch>
        </p:blipFill>
        <p:spPr bwMode="auto">
          <a:xfrm>
            <a:off x="1047750" y="3438128"/>
            <a:ext cx="7048500" cy="2736304"/>
          </a:xfrm>
          <a:prstGeom prst="rect">
            <a:avLst/>
          </a:prstGeom>
          <a:noFill/>
        </p:spPr>
      </p:pic>
      <p:pic>
        <p:nvPicPr>
          <p:cNvPr id="2097160" name="Picture 4" descr="C:\Users\Alka Tomer\Documents\IMG_20200721_125429.jpg"/>
          <p:cNvPicPr>
            <a:picLocks noChangeAspect="1" noChangeArrowheads="1"/>
          </p:cNvPicPr>
          <p:nvPr/>
        </p:nvPicPr>
        <p:blipFill>
          <a:blip r:embed="rId4"/>
          <a:srcRect/>
          <a:stretch>
            <a:fillRect/>
          </a:stretch>
        </p:blipFill>
        <p:spPr bwMode="auto">
          <a:xfrm>
            <a:off x="4572000" y="419522"/>
            <a:ext cx="4036689" cy="2872383"/>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2"/>
          <p:cNvSpPr>
            <a:spLocks noGrp="1"/>
          </p:cNvSpPr>
          <p:nvPr>
            <p:ph idx="1"/>
          </p:nvPr>
        </p:nvSpPr>
        <p:spPr>
          <a:xfrm>
            <a:off x="683568" y="1052736"/>
            <a:ext cx="7543800" cy="5184576"/>
          </a:xfrm>
        </p:spPr>
        <p:txBody>
          <a:bodyPr>
            <a:normAutofit fontScale="96429"/>
          </a:bodyPr>
          <a:lstStyle/>
          <a:p>
            <a:pPr marL="457200" indent="-457200">
              <a:buAutoNum type="arabicParenR" startAt="4"/>
            </a:pPr>
            <a:r>
              <a:rPr lang="en-IN" sz="2800" b="1" dirty="0"/>
              <a:t>Taping-</a:t>
            </a:r>
            <a:r>
              <a:rPr lang="en-IN" sz="2800" dirty="0"/>
              <a:t> It is another method, the tape provides support to the SI Joint &amp; alleviates pressure on the nerves in this region. Pain relief is felt immediately &amp; continues to improve with use.</a:t>
            </a:r>
          </a:p>
          <a:p>
            <a:pPr marL="457200" indent="-457200">
              <a:buAutoNum type="arabicParenR" startAt="4"/>
            </a:pPr>
            <a:r>
              <a:rPr lang="en-IN" sz="2800" b="1" dirty="0"/>
              <a:t>Ice pack </a:t>
            </a:r>
            <a:r>
              <a:rPr lang="en-IN" sz="2800" dirty="0"/>
              <a:t>-  initially treatment recommendation will typically include use of ice or cold packs.</a:t>
            </a:r>
          </a:p>
          <a:p>
            <a:pPr marL="457200" indent="-457200">
              <a:buAutoNum type="arabicParenR" startAt="4"/>
            </a:pPr>
            <a:r>
              <a:rPr lang="en-IN" sz="2800" b="1" dirty="0"/>
              <a:t>Application of heat-  </a:t>
            </a:r>
            <a:r>
              <a:rPr lang="en-IN" sz="2800" dirty="0"/>
              <a:t>may help the heating process, but not during the acute, high intense pain time frame. </a:t>
            </a:r>
          </a:p>
          <a:p>
            <a:pPr marL="457200" indent="-457200">
              <a:buAutoNum type="arabicParenR" startAt="4"/>
            </a:pPr>
            <a:r>
              <a:rPr lang="en-IN" sz="2800" b="1" dirty="0"/>
              <a:t>Electrical modalities-</a:t>
            </a:r>
            <a:r>
              <a:rPr lang="en-IN" sz="2800" dirty="0"/>
              <a:t>  IFT, TENS, Ultrasound therapy, LASER, SWD.</a:t>
            </a:r>
          </a:p>
          <a:p>
            <a:pPr marL="457200" indent="-457200">
              <a:buAutoNum type="arabicParenR" startAt="4"/>
            </a:pPr>
            <a:endParaRPr lang="en-IN" sz="2800" dirty="0"/>
          </a:p>
          <a:p>
            <a:pPr marL="457200" indent="-457200">
              <a:buAutoNum type="arabicParenR" startAt="4"/>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762000" y="1988840"/>
            <a:ext cx="6781800" cy="2016224"/>
          </a:xfrm>
        </p:spPr>
        <p:txBody>
          <a:bodyPr>
            <a:normAutofit fontScale="90000"/>
          </a:bodyPr>
          <a:lstStyle/>
          <a:p>
            <a:r>
              <a:rPr lang="en-IN" dirty="0"/>
              <a:t>             </a:t>
            </a:r>
            <a:r>
              <a:rPr lang="en-IN" sz="7200" dirty="0"/>
              <a:t>THANK YOU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Content Placeholder 2"/>
          <p:cNvSpPr>
            <a:spLocks noGrp="1"/>
          </p:cNvSpPr>
          <p:nvPr>
            <p:ph idx="1"/>
          </p:nvPr>
        </p:nvSpPr>
        <p:spPr>
          <a:xfrm>
            <a:off x="755576" y="1669334"/>
            <a:ext cx="7842448" cy="5839544"/>
          </a:xfrm>
        </p:spPr>
        <p:txBody>
          <a:bodyPr>
            <a:normAutofit/>
          </a:bodyPr>
          <a:lstStyle/>
          <a:p>
            <a:pPr marL="0" indent="0">
              <a:buNone/>
            </a:pPr>
            <a:r>
              <a:rPr lang="en-IN" sz="4800" b="1" dirty="0"/>
              <a:t> </a:t>
            </a:r>
            <a:r>
              <a:rPr lang="en-IN" sz="2800" b="1" dirty="0"/>
              <a:t>SACROILIAC JOINT DYSFUNCTION</a:t>
            </a:r>
          </a:p>
          <a:p>
            <a:r>
              <a:rPr lang="en-IN" dirty="0">
                <a:solidFill>
                  <a:srgbClr val="002060"/>
                </a:solidFill>
              </a:rPr>
              <a:t>Sacroiliac joint (SIJ) dysfunction generally refers to pain in the sacroiliac joint region that is caused by abnormal motion in the sacroiliac joint, either too much motion or too little motion.</a:t>
            </a:r>
          </a:p>
          <a:p>
            <a:r>
              <a:rPr lang="en-IN" dirty="0">
                <a:solidFill>
                  <a:srgbClr val="002060"/>
                </a:solidFill>
              </a:rPr>
              <a:t>Sacroiliac joint dysfunction also known as SIJ, Sacroiliac joint pain, SI joint inflammation, Sacroiliac joint disorder, Sacroilitis, Sacro iliac joint sprain etc.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 descr="C:\Users\Alka Tomer\Documents\images (19).jpeg"/>
          <p:cNvPicPr>
            <a:picLocks noGrp="1" noChangeAspect="1" noChangeArrowheads="1"/>
          </p:cNvPicPr>
          <p:nvPr>
            <p:ph idx="1"/>
          </p:nvPr>
        </p:nvPicPr>
        <p:blipFill>
          <a:blip r:embed="rId2"/>
          <a:srcRect/>
          <a:stretch>
            <a:fillRect/>
          </a:stretch>
        </p:blipFill>
        <p:spPr bwMode="auto">
          <a:xfrm>
            <a:off x="755576" y="1052736"/>
            <a:ext cx="3672408" cy="4752528"/>
          </a:xfrm>
          <a:prstGeom prst="rect">
            <a:avLst/>
          </a:prstGeom>
          <a:noFill/>
        </p:spPr>
      </p:pic>
      <p:pic>
        <p:nvPicPr>
          <p:cNvPr id="2097154" name="Picture 3" descr="C:\Users\Alka Tomer\Documents\Sacroiliac_joint.png"/>
          <p:cNvPicPr>
            <a:picLocks noChangeAspect="1" noChangeArrowheads="1"/>
          </p:cNvPicPr>
          <p:nvPr/>
        </p:nvPicPr>
        <p:blipFill>
          <a:blip r:embed="rId3"/>
          <a:srcRect/>
          <a:stretch>
            <a:fillRect/>
          </a:stretch>
        </p:blipFill>
        <p:spPr bwMode="auto">
          <a:xfrm>
            <a:off x="4406774" y="1052736"/>
            <a:ext cx="4104455" cy="396044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Content Placeholder 2"/>
          <p:cNvSpPr>
            <a:spLocks noGrp="1"/>
          </p:cNvSpPr>
          <p:nvPr>
            <p:ph idx="1"/>
          </p:nvPr>
        </p:nvSpPr>
        <p:spPr>
          <a:xfrm>
            <a:off x="611560" y="764704"/>
            <a:ext cx="8064896" cy="5544616"/>
          </a:xfrm>
        </p:spPr>
        <p:txBody>
          <a:bodyPr>
            <a:normAutofit/>
          </a:bodyPr>
          <a:lstStyle/>
          <a:p>
            <a:pPr>
              <a:buFont typeface="Wingdings" pitchFamily="2" charset="2"/>
              <a:buChar char="§"/>
            </a:pPr>
            <a:r>
              <a:rPr lang="en-IN" sz="2800" dirty="0"/>
              <a:t>Sacroiliac joint pain is common cause of axial low back pain (LBP) affecting between 10%- 25%  of people.</a:t>
            </a:r>
          </a:p>
          <a:p>
            <a:pPr>
              <a:buFont typeface="Wingdings" pitchFamily="2" charset="2"/>
              <a:buChar char="§"/>
            </a:pPr>
            <a:r>
              <a:rPr lang="en-IN" sz="2800" dirty="0"/>
              <a:t>Sacroiliac joint dysfunction are the fourth common cause of  LBP &amp; Pelvis. </a:t>
            </a:r>
          </a:p>
          <a:p>
            <a:pPr marL="0" indent="0">
              <a:buNone/>
            </a:pPr>
            <a:r>
              <a:rPr lang="en-IN" sz="3600" b="1" dirty="0"/>
              <a:t>ETIOLOGY- </a:t>
            </a:r>
          </a:p>
          <a:p>
            <a:pPr>
              <a:buFont typeface="Wingdings" pitchFamily="2" charset="2"/>
              <a:buChar char="q"/>
            </a:pPr>
            <a:r>
              <a:rPr lang="en-IN" sz="2800" dirty="0"/>
              <a:t>The SI Joint can be significant source of LBP etiologies of sacroiliac pain include -spondyloarthropathy, crystal arthropathy, septic arthritis, trauma, pregnancy diathesis and mechanical SI joint dysfunction.</a:t>
            </a:r>
          </a:p>
          <a:p>
            <a:pPr marL="0" indent="0">
              <a:buNone/>
            </a:pPr>
            <a:endParaRPr lang="en-IN"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Content Placeholder 2"/>
          <p:cNvSpPr>
            <a:spLocks noGrp="1"/>
          </p:cNvSpPr>
          <p:nvPr>
            <p:ph idx="1"/>
          </p:nvPr>
        </p:nvSpPr>
        <p:spPr>
          <a:xfrm>
            <a:off x="683568" y="548680"/>
            <a:ext cx="8208912" cy="5760640"/>
          </a:xfrm>
        </p:spPr>
        <p:txBody>
          <a:bodyPr/>
          <a:lstStyle/>
          <a:p>
            <a:pPr>
              <a:buFont typeface="Wingdings" pitchFamily="2" charset="2"/>
              <a:buChar char="q"/>
            </a:pPr>
            <a:r>
              <a:rPr lang="en-IN" dirty="0"/>
              <a:t> </a:t>
            </a:r>
            <a:r>
              <a:rPr lang="en-IN" sz="2800" dirty="0"/>
              <a:t>Sacroiliac joint dysfunction has been proposed as a possible etiology of sacroiliac pain. </a:t>
            </a:r>
          </a:p>
          <a:p>
            <a:pPr marL="0" indent="0">
              <a:buNone/>
            </a:pPr>
            <a:endParaRPr lang="en-IN" sz="2800" dirty="0"/>
          </a:p>
          <a:p>
            <a:pPr marL="0" indent="0">
              <a:buNone/>
            </a:pPr>
            <a:r>
              <a:rPr lang="en-IN" sz="2800" b="1" dirty="0"/>
              <a:t>Precipitating factors for the development of SI Joint dysfunction- </a:t>
            </a:r>
            <a:r>
              <a:rPr lang="en-IN" sz="2800" dirty="0"/>
              <a:t>may include muscle imbalance between the hip flexors &amp; extensors or between external &amp; internal rotators of the hip, leg length imbalance and biomechanically abnormalities such as excessive subtalar portion. </a:t>
            </a:r>
          </a:p>
          <a:p>
            <a:pPr marL="0" indent="0">
              <a:buNone/>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Content Placeholder 2"/>
          <p:cNvSpPr>
            <a:spLocks noGrp="1"/>
          </p:cNvSpPr>
          <p:nvPr>
            <p:ph idx="1"/>
          </p:nvPr>
        </p:nvSpPr>
        <p:spPr>
          <a:xfrm>
            <a:off x="611560" y="0"/>
            <a:ext cx="7848872" cy="6165304"/>
          </a:xfrm>
        </p:spPr>
        <p:txBody>
          <a:bodyPr>
            <a:noAutofit/>
          </a:bodyPr>
          <a:lstStyle/>
          <a:p>
            <a:pPr marL="0" indent="0">
              <a:buNone/>
            </a:pPr>
            <a:r>
              <a:rPr lang="en-IN" sz="2000" b="1" dirty="0"/>
              <a:t>CLINICAL FEATURES- </a:t>
            </a:r>
          </a:p>
          <a:p>
            <a:pPr>
              <a:buFont typeface="Wingdings" pitchFamily="2" charset="2"/>
              <a:buChar char="§"/>
            </a:pPr>
            <a:r>
              <a:rPr lang="en-IN" sz="2800" dirty="0"/>
              <a:t> The patient with SI Joint inflammation classically describes low back pain below L5. The pain is usually restricted to one side but may occasionally bilateral. </a:t>
            </a:r>
          </a:p>
          <a:p>
            <a:pPr>
              <a:buFont typeface="Wingdings" pitchFamily="2" charset="2"/>
              <a:buChar char="§"/>
            </a:pPr>
            <a:r>
              <a:rPr lang="en-IN" sz="2800" dirty="0"/>
              <a:t>The SI Joint  disorders commonly refer to the buttock, groin and posterolateral thigh. Occasionally SI Joint pain refers to the scrotum or labia. </a:t>
            </a:r>
          </a:p>
          <a:p>
            <a:pPr>
              <a:buFont typeface="Wingdings" pitchFamily="2" charset="2"/>
              <a:buChar char="§"/>
            </a:pPr>
            <a:r>
              <a:rPr lang="en-IN" sz="2800" dirty="0"/>
              <a:t>LBA with radiculopathy. </a:t>
            </a:r>
          </a:p>
          <a:p>
            <a:pPr>
              <a:buFont typeface="Wingdings" pitchFamily="2" charset="2"/>
              <a:buChar char="§"/>
            </a:pPr>
            <a:r>
              <a:rPr lang="en-IN" sz="2800" dirty="0"/>
              <a:t>Clinically  the  patient has deep seated buttock pain, difficulty in negotiating  stairs  and problems rolling over in bed, with a traid of signs pain  over the -</a:t>
            </a:r>
          </a:p>
          <a:p>
            <a:pPr>
              <a:buFont typeface="Wingdings" pitchFamily="2" charset="2"/>
              <a:buChar char="§"/>
            </a:pPr>
            <a:endParaRPr lang="en-IN" dirty="0"/>
          </a:p>
          <a:p>
            <a:pPr>
              <a:buFont typeface="Wingdings" pitchFamily="2" charset="2"/>
              <a:buChar char="§"/>
            </a:pPr>
            <a:endParaRPr lang="en-IN" sz="2800" dirty="0"/>
          </a:p>
          <a:p>
            <a:pPr>
              <a:buFont typeface="Wingdings" pitchFamily="2" charset="2"/>
              <a:buChar char="§"/>
            </a:pPr>
            <a:endParaRPr lang="en-IN" sz="2800" dirty="0"/>
          </a:p>
          <a:p>
            <a:pPr>
              <a:buFont typeface="Wingdings" pitchFamily="2" charset="2"/>
              <a:buChar char="§"/>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Content Placeholder 2"/>
          <p:cNvSpPr>
            <a:spLocks noGrp="1"/>
          </p:cNvSpPr>
          <p:nvPr>
            <p:ph idx="1"/>
          </p:nvPr>
        </p:nvSpPr>
        <p:spPr>
          <a:xfrm>
            <a:off x="611560" y="692696"/>
            <a:ext cx="8064896" cy="5551512"/>
          </a:xfrm>
        </p:spPr>
        <p:txBody>
          <a:bodyPr>
            <a:normAutofit fontScale="96429" lnSpcReduction="10000"/>
          </a:bodyPr>
          <a:lstStyle/>
          <a:p>
            <a:pPr>
              <a:buFont typeface="Wingdings" pitchFamily="2" charset="2"/>
              <a:buChar char="§"/>
            </a:pPr>
            <a:r>
              <a:rPr lang="en-IN" sz="2800" dirty="0"/>
              <a:t>,SI joint, tenderness over the sacrospinous and sacrotuberous ligament, and pain reproduction over the pubic symphysis.</a:t>
            </a:r>
          </a:p>
          <a:p>
            <a:pPr>
              <a:buFont typeface="Wingdings" pitchFamily="2" charset="2"/>
              <a:buChar char="§"/>
            </a:pPr>
            <a:r>
              <a:rPr lang="en-IN" sz="2800" dirty="0"/>
              <a:t>Pain in posterior aspect of SI Joint.</a:t>
            </a:r>
          </a:p>
          <a:p>
            <a:pPr marL="0" indent="0">
              <a:buNone/>
            </a:pPr>
            <a:r>
              <a:rPr lang="en-IN" sz="3200" b="1" dirty="0"/>
              <a:t>DIAGNOSIS- </a:t>
            </a:r>
            <a:r>
              <a:rPr lang="en-IN" sz="2800" dirty="0"/>
              <a:t> </a:t>
            </a:r>
          </a:p>
          <a:p>
            <a:pPr>
              <a:buFont typeface="Wingdings" pitchFamily="2" charset="2"/>
              <a:buChar char="v"/>
            </a:pPr>
            <a:r>
              <a:rPr lang="en-IN" sz="2800" dirty="0"/>
              <a:t> Physical examination</a:t>
            </a:r>
          </a:p>
          <a:p>
            <a:pPr marL="0" indent="0">
              <a:buNone/>
            </a:pPr>
            <a:r>
              <a:rPr lang="en-IN" sz="2800" dirty="0"/>
              <a:t>a)  Palpation </a:t>
            </a:r>
          </a:p>
          <a:p>
            <a:r>
              <a:rPr lang="en-IN" sz="2800" dirty="0"/>
              <a:t>In physical examination, try to determine if the sacroiliac joint is cause of pain through movement of the joint.</a:t>
            </a:r>
          </a:p>
          <a:p>
            <a:r>
              <a:rPr lang="en-IN" sz="2800" dirty="0"/>
              <a:t>If the movement recreates the patients pain, and no other cause of pain  can explain the patient pain and</a:t>
            </a:r>
          </a:p>
          <a:p>
            <a:pPr marL="0" indent="0">
              <a:buNone/>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Content Placeholder 2"/>
          <p:cNvSpPr>
            <a:spLocks noGrp="1"/>
          </p:cNvSpPr>
          <p:nvPr>
            <p:ph idx="1"/>
          </p:nvPr>
        </p:nvSpPr>
        <p:spPr>
          <a:xfrm>
            <a:off x="539552" y="548680"/>
            <a:ext cx="8064896" cy="6696744"/>
          </a:xfrm>
        </p:spPr>
        <p:txBody>
          <a:bodyPr>
            <a:noAutofit/>
          </a:bodyPr>
          <a:lstStyle/>
          <a:p>
            <a:pPr marL="457200" indent="-457200">
              <a:buAutoNum type="alphaLcParenR" startAt="2"/>
            </a:pPr>
            <a:r>
              <a:rPr lang="en-IN" sz="2000" dirty="0"/>
              <a:t>X-ray</a:t>
            </a:r>
          </a:p>
          <a:p>
            <a:pPr marL="457200" indent="-457200">
              <a:buAutoNum type="alphaLcParenR" startAt="2"/>
            </a:pPr>
            <a:r>
              <a:rPr lang="en-IN" sz="2000" dirty="0"/>
              <a:t>CT/ MRI</a:t>
            </a:r>
          </a:p>
          <a:p>
            <a:pPr marL="457200" indent="-457200">
              <a:buAutoNum type="alphaLcParenR" startAt="2"/>
            </a:pPr>
            <a:r>
              <a:rPr lang="en-IN" sz="2000" dirty="0"/>
              <a:t>Special test-  Faber’s test / Patricks test /Figure 4 test</a:t>
            </a:r>
          </a:p>
          <a:p>
            <a:pPr marL="0" indent="0">
              <a:buNone/>
            </a:pPr>
            <a:r>
              <a:rPr lang="en-IN" sz="2000" b="1" dirty="0"/>
              <a:t>   Faber’s test-  </a:t>
            </a:r>
          </a:p>
          <a:p>
            <a:pPr>
              <a:buFont typeface="Wingdings" pitchFamily="2" charset="2"/>
              <a:buChar char="§"/>
            </a:pPr>
            <a:r>
              <a:rPr lang="en-IN" sz="2000" dirty="0"/>
              <a:t>The patient lie supine, and the examiner places the patient test leg so that the foot of test leg is on top of the of the opposite leg.</a:t>
            </a:r>
          </a:p>
          <a:p>
            <a:pPr>
              <a:buFont typeface="Wingdings" pitchFamily="2" charset="2"/>
              <a:buChar char="§"/>
            </a:pPr>
            <a:r>
              <a:rPr lang="en-IN" sz="2000" dirty="0"/>
              <a:t>The examiner than slowly lowers the knee of the test leg toward the examining table.</a:t>
            </a:r>
          </a:p>
          <a:p>
            <a:pPr>
              <a:buFont typeface="Wingdings" pitchFamily="2" charset="2"/>
              <a:buChar char="§"/>
            </a:pPr>
            <a:r>
              <a:rPr lang="en-IN" sz="2000" dirty="0"/>
              <a:t>A negative test is indicated by the test legs knee falling to the table or atleast being parallel with the opposite leg.</a:t>
            </a:r>
          </a:p>
          <a:p>
            <a:pPr marL="0" indent="0">
              <a:buNone/>
            </a:pPr>
            <a:endParaRPr lang="en-IN"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Content Placeholder 2"/>
          <p:cNvSpPr>
            <a:spLocks noGrp="1"/>
          </p:cNvSpPr>
          <p:nvPr>
            <p:ph idx="1"/>
          </p:nvPr>
        </p:nvSpPr>
        <p:spPr>
          <a:xfrm>
            <a:off x="323528" y="685800"/>
            <a:ext cx="8352928" cy="1951112"/>
          </a:xfrm>
        </p:spPr>
        <p:txBody>
          <a:bodyPr>
            <a:normAutofit fontScale="92500" lnSpcReduction="20000"/>
          </a:bodyPr>
          <a:lstStyle/>
          <a:p>
            <a:pPr>
              <a:buFont typeface="Wingdings" pitchFamily="2" charset="2"/>
              <a:buChar char="§"/>
            </a:pPr>
            <a:r>
              <a:rPr lang="en-IN" sz="2800" dirty="0"/>
              <a:t>A positive test is indicated by the test leg’s knee remaining above the opposite straight leg.</a:t>
            </a:r>
          </a:p>
          <a:p>
            <a:pPr>
              <a:buFont typeface="Wingdings" pitchFamily="2" charset="2"/>
              <a:buChar char="§"/>
            </a:pPr>
            <a:r>
              <a:rPr lang="en-IN" sz="2800" dirty="0"/>
              <a:t>If positive, the test indicates that the hip joint may be affected, there may be iliopsoas spasm, or the sacroiliac joint may be affected.</a:t>
            </a:r>
          </a:p>
          <a:p>
            <a:pPr>
              <a:buFont typeface="Wingdings" pitchFamily="2" charset="2"/>
              <a:buChar char="§"/>
            </a:pPr>
            <a:endParaRPr lang="en-IN" sz="2800" dirty="0"/>
          </a:p>
        </p:txBody>
      </p:sp>
      <p:pic>
        <p:nvPicPr>
          <p:cNvPr id="2097155" name="Picture 2" descr="C:\Users\Alka Tomer\Documents\815px-FABERs_test.jpg"/>
          <p:cNvPicPr>
            <a:picLocks noChangeAspect="1" noChangeArrowheads="1"/>
          </p:cNvPicPr>
          <p:nvPr/>
        </p:nvPicPr>
        <p:blipFill>
          <a:blip r:embed="rId2"/>
          <a:srcRect/>
          <a:stretch>
            <a:fillRect/>
          </a:stretch>
        </p:blipFill>
        <p:spPr bwMode="auto">
          <a:xfrm>
            <a:off x="1331640" y="2636912"/>
            <a:ext cx="6336704" cy="3645024"/>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000">
        <p15:prstTrans prst="peelOff"/>
      </p:transition>
    </mc:Choice>
    <mc:Fallback xmlns="">
      <p:transition spd="slow" advTm="6000">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18</TotalTime>
  <Words>750</Words>
  <Application>Microsoft Office PowerPoint</Application>
  <PresentationFormat>On-screen Show (4:3)</PresentationFormat>
  <Paragraphs>53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Wingdings</vt:lpstr>
      <vt:lpstr>Organic</vt:lpstr>
      <vt:lpstr>SACROILIAC JOINT  DYSFUNCTION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SACROILIAC JOINT DYSFUNCTION</dc:title>
  <dc:creator>Alka Tomer</dc:creator>
  <cp:lastModifiedBy>neha shukla</cp:lastModifiedBy>
  <cp:revision>4</cp:revision>
  <dcterms:created xsi:type="dcterms:W3CDTF">2020-07-19T23:54:19Z</dcterms:created>
  <dcterms:modified xsi:type="dcterms:W3CDTF">2020-07-22T17:12:07Z</dcterms:modified>
</cp:coreProperties>
</file>