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96A0D-9AF2-112A-72BD-068D965D87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2BD1FF-333F-F3B8-A749-B3C417E773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DA942D-46D8-B7E8-BC40-991F35167106}"/>
              </a:ext>
            </a:extLst>
          </p:cNvPr>
          <p:cNvSpPr>
            <a:spLocks noGrp="1"/>
          </p:cNvSpPr>
          <p:nvPr>
            <p:ph type="dt" sz="half" idx="10"/>
          </p:nvPr>
        </p:nvSpPr>
        <p:spPr/>
        <p:txBody>
          <a:bodyPr/>
          <a:lstStyle/>
          <a:p>
            <a:fld id="{6E5C7599-B043-4BDC-8383-37CA6444FE2F}" type="datetimeFigureOut">
              <a:rPr lang="en-US" smtClean="0"/>
              <a:t>8/30/2022</a:t>
            </a:fld>
            <a:endParaRPr lang="en-US"/>
          </a:p>
        </p:txBody>
      </p:sp>
      <p:sp>
        <p:nvSpPr>
          <p:cNvPr id="5" name="Footer Placeholder 4">
            <a:extLst>
              <a:ext uri="{FF2B5EF4-FFF2-40B4-BE49-F238E27FC236}">
                <a16:creationId xmlns:a16="http://schemas.microsoft.com/office/drawing/2014/main" id="{C2E97307-9E8E-830B-BC93-742744EBBA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1A87B2-12FD-CD0F-DE72-075F84A41DD4}"/>
              </a:ext>
            </a:extLst>
          </p:cNvPr>
          <p:cNvSpPr>
            <a:spLocks noGrp="1"/>
          </p:cNvSpPr>
          <p:nvPr>
            <p:ph type="sldNum" sz="quarter" idx="12"/>
          </p:nvPr>
        </p:nvSpPr>
        <p:spPr/>
        <p:txBody>
          <a:bodyPr/>
          <a:lstStyle/>
          <a:p>
            <a:fld id="{37B753A5-F1D7-4F83-A3A5-6A12BE1550D6}" type="slidenum">
              <a:rPr lang="en-US" smtClean="0"/>
              <a:t>‹#›</a:t>
            </a:fld>
            <a:endParaRPr lang="en-US"/>
          </a:p>
        </p:txBody>
      </p:sp>
    </p:spTree>
    <p:extLst>
      <p:ext uri="{BB962C8B-B14F-4D97-AF65-F5344CB8AC3E}">
        <p14:creationId xmlns:p14="http://schemas.microsoft.com/office/powerpoint/2010/main" val="1616028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1CEE9-5BB8-8B4B-E2C7-A64E08375A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3FCAA5-C0D9-3EE6-27EE-91B1F8AA75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CB4860-3D75-45C0-0EF3-6AFA76BAB991}"/>
              </a:ext>
            </a:extLst>
          </p:cNvPr>
          <p:cNvSpPr>
            <a:spLocks noGrp="1"/>
          </p:cNvSpPr>
          <p:nvPr>
            <p:ph type="dt" sz="half" idx="10"/>
          </p:nvPr>
        </p:nvSpPr>
        <p:spPr/>
        <p:txBody>
          <a:bodyPr/>
          <a:lstStyle/>
          <a:p>
            <a:fld id="{6E5C7599-B043-4BDC-8383-37CA6444FE2F}" type="datetimeFigureOut">
              <a:rPr lang="en-US" smtClean="0"/>
              <a:t>8/30/2022</a:t>
            </a:fld>
            <a:endParaRPr lang="en-US"/>
          </a:p>
        </p:txBody>
      </p:sp>
      <p:sp>
        <p:nvSpPr>
          <p:cNvPr id="5" name="Footer Placeholder 4">
            <a:extLst>
              <a:ext uri="{FF2B5EF4-FFF2-40B4-BE49-F238E27FC236}">
                <a16:creationId xmlns:a16="http://schemas.microsoft.com/office/drawing/2014/main" id="{992EC629-AA4C-044C-06B5-9157BB5FFD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631CB5-7923-E58D-FBCD-C5F08B7EAF24}"/>
              </a:ext>
            </a:extLst>
          </p:cNvPr>
          <p:cNvSpPr>
            <a:spLocks noGrp="1"/>
          </p:cNvSpPr>
          <p:nvPr>
            <p:ph type="sldNum" sz="quarter" idx="12"/>
          </p:nvPr>
        </p:nvSpPr>
        <p:spPr/>
        <p:txBody>
          <a:bodyPr/>
          <a:lstStyle/>
          <a:p>
            <a:fld id="{37B753A5-F1D7-4F83-A3A5-6A12BE1550D6}" type="slidenum">
              <a:rPr lang="en-US" smtClean="0"/>
              <a:t>‹#›</a:t>
            </a:fld>
            <a:endParaRPr lang="en-US"/>
          </a:p>
        </p:txBody>
      </p:sp>
    </p:spTree>
    <p:extLst>
      <p:ext uri="{BB962C8B-B14F-4D97-AF65-F5344CB8AC3E}">
        <p14:creationId xmlns:p14="http://schemas.microsoft.com/office/powerpoint/2010/main" val="3456908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37B08D-CB50-85DE-08E9-AD86CD37B6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23BA3E-7F73-93DD-3FC0-674997C20F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B4C12E-E528-F25A-3B37-BCFBE7A31A7E}"/>
              </a:ext>
            </a:extLst>
          </p:cNvPr>
          <p:cNvSpPr>
            <a:spLocks noGrp="1"/>
          </p:cNvSpPr>
          <p:nvPr>
            <p:ph type="dt" sz="half" idx="10"/>
          </p:nvPr>
        </p:nvSpPr>
        <p:spPr/>
        <p:txBody>
          <a:bodyPr/>
          <a:lstStyle/>
          <a:p>
            <a:fld id="{6E5C7599-B043-4BDC-8383-37CA6444FE2F}" type="datetimeFigureOut">
              <a:rPr lang="en-US" smtClean="0"/>
              <a:t>8/30/2022</a:t>
            </a:fld>
            <a:endParaRPr lang="en-US"/>
          </a:p>
        </p:txBody>
      </p:sp>
      <p:sp>
        <p:nvSpPr>
          <p:cNvPr id="5" name="Footer Placeholder 4">
            <a:extLst>
              <a:ext uri="{FF2B5EF4-FFF2-40B4-BE49-F238E27FC236}">
                <a16:creationId xmlns:a16="http://schemas.microsoft.com/office/drawing/2014/main" id="{9C8770CD-D8E8-FB99-1485-C9F4491132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14C5EE-C0D6-6AAD-3DBE-1AC47B51D336}"/>
              </a:ext>
            </a:extLst>
          </p:cNvPr>
          <p:cNvSpPr>
            <a:spLocks noGrp="1"/>
          </p:cNvSpPr>
          <p:nvPr>
            <p:ph type="sldNum" sz="quarter" idx="12"/>
          </p:nvPr>
        </p:nvSpPr>
        <p:spPr/>
        <p:txBody>
          <a:bodyPr/>
          <a:lstStyle/>
          <a:p>
            <a:fld id="{37B753A5-F1D7-4F83-A3A5-6A12BE1550D6}" type="slidenum">
              <a:rPr lang="en-US" smtClean="0"/>
              <a:t>‹#›</a:t>
            </a:fld>
            <a:endParaRPr lang="en-US"/>
          </a:p>
        </p:txBody>
      </p:sp>
    </p:spTree>
    <p:extLst>
      <p:ext uri="{BB962C8B-B14F-4D97-AF65-F5344CB8AC3E}">
        <p14:creationId xmlns:p14="http://schemas.microsoft.com/office/powerpoint/2010/main" val="222329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1BB11-27B1-DB0C-2EAC-4CE518125C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E1B368-2013-44E2-9336-4462D7D63D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913EB0-DC4F-EB30-B625-88F61C9C9AC9}"/>
              </a:ext>
            </a:extLst>
          </p:cNvPr>
          <p:cNvSpPr>
            <a:spLocks noGrp="1"/>
          </p:cNvSpPr>
          <p:nvPr>
            <p:ph type="dt" sz="half" idx="10"/>
          </p:nvPr>
        </p:nvSpPr>
        <p:spPr/>
        <p:txBody>
          <a:bodyPr/>
          <a:lstStyle/>
          <a:p>
            <a:fld id="{6E5C7599-B043-4BDC-8383-37CA6444FE2F}" type="datetimeFigureOut">
              <a:rPr lang="en-US" smtClean="0"/>
              <a:t>8/30/2022</a:t>
            </a:fld>
            <a:endParaRPr lang="en-US"/>
          </a:p>
        </p:txBody>
      </p:sp>
      <p:sp>
        <p:nvSpPr>
          <p:cNvPr id="5" name="Footer Placeholder 4">
            <a:extLst>
              <a:ext uri="{FF2B5EF4-FFF2-40B4-BE49-F238E27FC236}">
                <a16:creationId xmlns:a16="http://schemas.microsoft.com/office/drawing/2014/main" id="{20775CA5-9F1D-8D07-1B9C-51151505E3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7E14A0-6295-7E2F-F8CE-52B4E40D8DC6}"/>
              </a:ext>
            </a:extLst>
          </p:cNvPr>
          <p:cNvSpPr>
            <a:spLocks noGrp="1"/>
          </p:cNvSpPr>
          <p:nvPr>
            <p:ph type="sldNum" sz="quarter" idx="12"/>
          </p:nvPr>
        </p:nvSpPr>
        <p:spPr/>
        <p:txBody>
          <a:bodyPr/>
          <a:lstStyle/>
          <a:p>
            <a:fld id="{37B753A5-F1D7-4F83-A3A5-6A12BE1550D6}" type="slidenum">
              <a:rPr lang="en-US" smtClean="0"/>
              <a:t>‹#›</a:t>
            </a:fld>
            <a:endParaRPr lang="en-US"/>
          </a:p>
        </p:txBody>
      </p:sp>
    </p:spTree>
    <p:extLst>
      <p:ext uri="{BB962C8B-B14F-4D97-AF65-F5344CB8AC3E}">
        <p14:creationId xmlns:p14="http://schemas.microsoft.com/office/powerpoint/2010/main" val="4001088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63AC5-691F-F063-1865-12E2C6C13E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337A3C-0BE5-30D9-BFA0-698188BD20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0C4BD5-0422-C698-2897-4F9F4B3003D7}"/>
              </a:ext>
            </a:extLst>
          </p:cNvPr>
          <p:cNvSpPr>
            <a:spLocks noGrp="1"/>
          </p:cNvSpPr>
          <p:nvPr>
            <p:ph type="dt" sz="half" idx="10"/>
          </p:nvPr>
        </p:nvSpPr>
        <p:spPr/>
        <p:txBody>
          <a:bodyPr/>
          <a:lstStyle/>
          <a:p>
            <a:fld id="{6E5C7599-B043-4BDC-8383-37CA6444FE2F}" type="datetimeFigureOut">
              <a:rPr lang="en-US" smtClean="0"/>
              <a:t>8/30/2022</a:t>
            </a:fld>
            <a:endParaRPr lang="en-US"/>
          </a:p>
        </p:txBody>
      </p:sp>
      <p:sp>
        <p:nvSpPr>
          <p:cNvPr id="5" name="Footer Placeholder 4">
            <a:extLst>
              <a:ext uri="{FF2B5EF4-FFF2-40B4-BE49-F238E27FC236}">
                <a16:creationId xmlns:a16="http://schemas.microsoft.com/office/drawing/2014/main" id="{6C9FE9C1-24B2-DBF8-758B-74ECE2718F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86E8F0-C4EA-6CA7-AA1E-8ADBDF3290AC}"/>
              </a:ext>
            </a:extLst>
          </p:cNvPr>
          <p:cNvSpPr>
            <a:spLocks noGrp="1"/>
          </p:cNvSpPr>
          <p:nvPr>
            <p:ph type="sldNum" sz="quarter" idx="12"/>
          </p:nvPr>
        </p:nvSpPr>
        <p:spPr/>
        <p:txBody>
          <a:bodyPr/>
          <a:lstStyle/>
          <a:p>
            <a:fld id="{37B753A5-F1D7-4F83-A3A5-6A12BE1550D6}" type="slidenum">
              <a:rPr lang="en-US" smtClean="0"/>
              <a:t>‹#›</a:t>
            </a:fld>
            <a:endParaRPr lang="en-US"/>
          </a:p>
        </p:txBody>
      </p:sp>
    </p:spTree>
    <p:extLst>
      <p:ext uri="{BB962C8B-B14F-4D97-AF65-F5344CB8AC3E}">
        <p14:creationId xmlns:p14="http://schemas.microsoft.com/office/powerpoint/2010/main" val="633405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7AC59-FCDF-E2F6-C46F-835D1EE7B6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B06C88-460F-FB1A-DEB7-E15A70C358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93BA69-E95F-05C4-1638-5928B505E1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1284A9-7D8D-A375-C982-92F3CCC98C5F}"/>
              </a:ext>
            </a:extLst>
          </p:cNvPr>
          <p:cNvSpPr>
            <a:spLocks noGrp="1"/>
          </p:cNvSpPr>
          <p:nvPr>
            <p:ph type="dt" sz="half" idx="10"/>
          </p:nvPr>
        </p:nvSpPr>
        <p:spPr/>
        <p:txBody>
          <a:bodyPr/>
          <a:lstStyle/>
          <a:p>
            <a:fld id="{6E5C7599-B043-4BDC-8383-37CA6444FE2F}" type="datetimeFigureOut">
              <a:rPr lang="en-US" smtClean="0"/>
              <a:t>8/30/2022</a:t>
            </a:fld>
            <a:endParaRPr lang="en-US"/>
          </a:p>
        </p:txBody>
      </p:sp>
      <p:sp>
        <p:nvSpPr>
          <p:cNvPr id="6" name="Footer Placeholder 5">
            <a:extLst>
              <a:ext uri="{FF2B5EF4-FFF2-40B4-BE49-F238E27FC236}">
                <a16:creationId xmlns:a16="http://schemas.microsoft.com/office/drawing/2014/main" id="{9144C704-8290-7AE2-5B11-9FB3D2724F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7964FE-8BA6-8F5C-CAC9-F4F5FB551373}"/>
              </a:ext>
            </a:extLst>
          </p:cNvPr>
          <p:cNvSpPr>
            <a:spLocks noGrp="1"/>
          </p:cNvSpPr>
          <p:nvPr>
            <p:ph type="sldNum" sz="quarter" idx="12"/>
          </p:nvPr>
        </p:nvSpPr>
        <p:spPr/>
        <p:txBody>
          <a:bodyPr/>
          <a:lstStyle/>
          <a:p>
            <a:fld id="{37B753A5-F1D7-4F83-A3A5-6A12BE1550D6}" type="slidenum">
              <a:rPr lang="en-US" smtClean="0"/>
              <a:t>‹#›</a:t>
            </a:fld>
            <a:endParaRPr lang="en-US"/>
          </a:p>
        </p:txBody>
      </p:sp>
    </p:spTree>
    <p:extLst>
      <p:ext uri="{BB962C8B-B14F-4D97-AF65-F5344CB8AC3E}">
        <p14:creationId xmlns:p14="http://schemas.microsoft.com/office/powerpoint/2010/main" val="3922118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0F2FD-2333-5641-C8DA-EDB25E8467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9E980B-37B8-2041-FDA2-4732A47B6B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7A2ADF-E302-0B57-2076-1BA05D0B6B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40CE96-1B7A-F564-12F9-3E05B818AD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DD0681-C739-7950-0599-54B59C2D7C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9694FC-97C0-C566-D164-9C3F67D358E8}"/>
              </a:ext>
            </a:extLst>
          </p:cNvPr>
          <p:cNvSpPr>
            <a:spLocks noGrp="1"/>
          </p:cNvSpPr>
          <p:nvPr>
            <p:ph type="dt" sz="half" idx="10"/>
          </p:nvPr>
        </p:nvSpPr>
        <p:spPr/>
        <p:txBody>
          <a:bodyPr/>
          <a:lstStyle/>
          <a:p>
            <a:fld id="{6E5C7599-B043-4BDC-8383-37CA6444FE2F}" type="datetimeFigureOut">
              <a:rPr lang="en-US" smtClean="0"/>
              <a:t>8/30/2022</a:t>
            </a:fld>
            <a:endParaRPr lang="en-US"/>
          </a:p>
        </p:txBody>
      </p:sp>
      <p:sp>
        <p:nvSpPr>
          <p:cNvPr id="8" name="Footer Placeholder 7">
            <a:extLst>
              <a:ext uri="{FF2B5EF4-FFF2-40B4-BE49-F238E27FC236}">
                <a16:creationId xmlns:a16="http://schemas.microsoft.com/office/drawing/2014/main" id="{078614E8-A8AD-FA0F-FD31-5BFAF5F843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D9DDB0-227A-3448-8F12-5E0536A6290B}"/>
              </a:ext>
            </a:extLst>
          </p:cNvPr>
          <p:cNvSpPr>
            <a:spLocks noGrp="1"/>
          </p:cNvSpPr>
          <p:nvPr>
            <p:ph type="sldNum" sz="quarter" idx="12"/>
          </p:nvPr>
        </p:nvSpPr>
        <p:spPr/>
        <p:txBody>
          <a:bodyPr/>
          <a:lstStyle/>
          <a:p>
            <a:fld id="{37B753A5-F1D7-4F83-A3A5-6A12BE1550D6}" type="slidenum">
              <a:rPr lang="en-US" smtClean="0"/>
              <a:t>‹#›</a:t>
            </a:fld>
            <a:endParaRPr lang="en-US"/>
          </a:p>
        </p:txBody>
      </p:sp>
    </p:spTree>
    <p:extLst>
      <p:ext uri="{BB962C8B-B14F-4D97-AF65-F5344CB8AC3E}">
        <p14:creationId xmlns:p14="http://schemas.microsoft.com/office/powerpoint/2010/main" val="351083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2D3DC-7046-CF17-2CC4-21CF83DC2D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A627B1-38B1-6EB6-BC0F-F98737BDAB8F}"/>
              </a:ext>
            </a:extLst>
          </p:cNvPr>
          <p:cNvSpPr>
            <a:spLocks noGrp="1"/>
          </p:cNvSpPr>
          <p:nvPr>
            <p:ph type="dt" sz="half" idx="10"/>
          </p:nvPr>
        </p:nvSpPr>
        <p:spPr/>
        <p:txBody>
          <a:bodyPr/>
          <a:lstStyle/>
          <a:p>
            <a:fld id="{6E5C7599-B043-4BDC-8383-37CA6444FE2F}" type="datetimeFigureOut">
              <a:rPr lang="en-US" smtClean="0"/>
              <a:t>8/30/2022</a:t>
            </a:fld>
            <a:endParaRPr lang="en-US"/>
          </a:p>
        </p:txBody>
      </p:sp>
      <p:sp>
        <p:nvSpPr>
          <p:cNvPr id="4" name="Footer Placeholder 3">
            <a:extLst>
              <a:ext uri="{FF2B5EF4-FFF2-40B4-BE49-F238E27FC236}">
                <a16:creationId xmlns:a16="http://schemas.microsoft.com/office/drawing/2014/main" id="{CD8F54E5-9AEF-8F92-2D44-5A6332DCE9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8AB462-F33A-E805-8107-EA009FC655C0}"/>
              </a:ext>
            </a:extLst>
          </p:cNvPr>
          <p:cNvSpPr>
            <a:spLocks noGrp="1"/>
          </p:cNvSpPr>
          <p:nvPr>
            <p:ph type="sldNum" sz="quarter" idx="12"/>
          </p:nvPr>
        </p:nvSpPr>
        <p:spPr/>
        <p:txBody>
          <a:bodyPr/>
          <a:lstStyle/>
          <a:p>
            <a:fld id="{37B753A5-F1D7-4F83-A3A5-6A12BE1550D6}" type="slidenum">
              <a:rPr lang="en-US" smtClean="0"/>
              <a:t>‹#›</a:t>
            </a:fld>
            <a:endParaRPr lang="en-US"/>
          </a:p>
        </p:txBody>
      </p:sp>
    </p:spTree>
    <p:extLst>
      <p:ext uri="{BB962C8B-B14F-4D97-AF65-F5344CB8AC3E}">
        <p14:creationId xmlns:p14="http://schemas.microsoft.com/office/powerpoint/2010/main" val="2200331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366E70-8293-2927-3F98-37DD260C879E}"/>
              </a:ext>
            </a:extLst>
          </p:cNvPr>
          <p:cNvSpPr>
            <a:spLocks noGrp="1"/>
          </p:cNvSpPr>
          <p:nvPr>
            <p:ph type="dt" sz="half" idx="10"/>
          </p:nvPr>
        </p:nvSpPr>
        <p:spPr/>
        <p:txBody>
          <a:bodyPr/>
          <a:lstStyle/>
          <a:p>
            <a:fld id="{6E5C7599-B043-4BDC-8383-37CA6444FE2F}" type="datetimeFigureOut">
              <a:rPr lang="en-US" smtClean="0"/>
              <a:t>8/30/2022</a:t>
            </a:fld>
            <a:endParaRPr lang="en-US"/>
          </a:p>
        </p:txBody>
      </p:sp>
      <p:sp>
        <p:nvSpPr>
          <p:cNvPr id="3" name="Footer Placeholder 2">
            <a:extLst>
              <a:ext uri="{FF2B5EF4-FFF2-40B4-BE49-F238E27FC236}">
                <a16:creationId xmlns:a16="http://schemas.microsoft.com/office/drawing/2014/main" id="{4E6FEF15-3115-E56D-7601-E5A1F89992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A756DF-7C6D-1A02-1862-26683227965A}"/>
              </a:ext>
            </a:extLst>
          </p:cNvPr>
          <p:cNvSpPr>
            <a:spLocks noGrp="1"/>
          </p:cNvSpPr>
          <p:nvPr>
            <p:ph type="sldNum" sz="quarter" idx="12"/>
          </p:nvPr>
        </p:nvSpPr>
        <p:spPr/>
        <p:txBody>
          <a:bodyPr/>
          <a:lstStyle/>
          <a:p>
            <a:fld id="{37B753A5-F1D7-4F83-A3A5-6A12BE1550D6}" type="slidenum">
              <a:rPr lang="en-US" smtClean="0"/>
              <a:t>‹#›</a:t>
            </a:fld>
            <a:endParaRPr lang="en-US"/>
          </a:p>
        </p:txBody>
      </p:sp>
    </p:spTree>
    <p:extLst>
      <p:ext uri="{BB962C8B-B14F-4D97-AF65-F5344CB8AC3E}">
        <p14:creationId xmlns:p14="http://schemas.microsoft.com/office/powerpoint/2010/main" val="116353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8F1A6-D54B-9CA4-ED27-8329B620A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4691BB-B097-A982-DDEF-BABAF76B1B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FDE939-E7FF-3E31-E2C2-58004CEE14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E5B32F-FDA8-7E6B-716A-34EB1018E327}"/>
              </a:ext>
            </a:extLst>
          </p:cNvPr>
          <p:cNvSpPr>
            <a:spLocks noGrp="1"/>
          </p:cNvSpPr>
          <p:nvPr>
            <p:ph type="dt" sz="half" idx="10"/>
          </p:nvPr>
        </p:nvSpPr>
        <p:spPr/>
        <p:txBody>
          <a:bodyPr/>
          <a:lstStyle/>
          <a:p>
            <a:fld id="{6E5C7599-B043-4BDC-8383-37CA6444FE2F}" type="datetimeFigureOut">
              <a:rPr lang="en-US" smtClean="0"/>
              <a:t>8/30/2022</a:t>
            </a:fld>
            <a:endParaRPr lang="en-US"/>
          </a:p>
        </p:txBody>
      </p:sp>
      <p:sp>
        <p:nvSpPr>
          <p:cNvPr id="6" name="Footer Placeholder 5">
            <a:extLst>
              <a:ext uri="{FF2B5EF4-FFF2-40B4-BE49-F238E27FC236}">
                <a16:creationId xmlns:a16="http://schemas.microsoft.com/office/drawing/2014/main" id="{36D254B4-ED43-DF99-2EE5-EE828EF57B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106AA6-5EC0-DBBB-439B-CF891850B944}"/>
              </a:ext>
            </a:extLst>
          </p:cNvPr>
          <p:cNvSpPr>
            <a:spLocks noGrp="1"/>
          </p:cNvSpPr>
          <p:nvPr>
            <p:ph type="sldNum" sz="quarter" idx="12"/>
          </p:nvPr>
        </p:nvSpPr>
        <p:spPr/>
        <p:txBody>
          <a:bodyPr/>
          <a:lstStyle/>
          <a:p>
            <a:fld id="{37B753A5-F1D7-4F83-A3A5-6A12BE1550D6}" type="slidenum">
              <a:rPr lang="en-US" smtClean="0"/>
              <a:t>‹#›</a:t>
            </a:fld>
            <a:endParaRPr lang="en-US"/>
          </a:p>
        </p:txBody>
      </p:sp>
    </p:spTree>
    <p:extLst>
      <p:ext uri="{BB962C8B-B14F-4D97-AF65-F5344CB8AC3E}">
        <p14:creationId xmlns:p14="http://schemas.microsoft.com/office/powerpoint/2010/main" val="902872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593E0-5172-A914-250E-1FAF58C64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513F51-2175-18D7-1545-753A1AE2AD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AD3185-204D-900B-9759-B219D4A2C5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E5AD4B-99B2-6D05-905C-E87126DA65F9}"/>
              </a:ext>
            </a:extLst>
          </p:cNvPr>
          <p:cNvSpPr>
            <a:spLocks noGrp="1"/>
          </p:cNvSpPr>
          <p:nvPr>
            <p:ph type="dt" sz="half" idx="10"/>
          </p:nvPr>
        </p:nvSpPr>
        <p:spPr/>
        <p:txBody>
          <a:bodyPr/>
          <a:lstStyle/>
          <a:p>
            <a:fld id="{6E5C7599-B043-4BDC-8383-37CA6444FE2F}" type="datetimeFigureOut">
              <a:rPr lang="en-US" smtClean="0"/>
              <a:t>8/30/2022</a:t>
            </a:fld>
            <a:endParaRPr lang="en-US"/>
          </a:p>
        </p:txBody>
      </p:sp>
      <p:sp>
        <p:nvSpPr>
          <p:cNvPr id="6" name="Footer Placeholder 5">
            <a:extLst>
              <a:ext uri="{FF2B5EF4-FFF2-40B4-BE49-F238E27FC236}">
                <a16:creationId xmlns:a16="http://schemas.microsoft.com/office/drawing/2014/main" id="{3ACFAF03-6228-CBD3-B1E9-CD0FA23B73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1D60E-A287-2965-2E57-99CFDE3FB06F}"/>
              </a:ext>
            </a:extLst>
          </p:cNvPr>
          <p:cNvSpPr>
            <a:spLocks noGrp="1"/>
          </p:cNvSpPr>
          <p:nvPr>
            <p:ph type="sldNum" sz="quarter" idx="12"/>
          </p:nvPr>
        </p:nvSpPr>
        <p:spPr/>
        <p:txBody>
          <a:bodyPr/>
          <a:lstStyle/>
          <a:p>
            <a:fld id="{37B753A5-F1D7-4F83-A3A5-6A12BE1550D6}" type="slidenum">
              <a:rPr lang="en-US" smtClean="0"/>
              <a:t>‹#›</a:t>
            </a:fld>
            <a:endParaRPr lang="en-US"/>
          </a:p>
        </p:txBody>
      </p:sp>
    </p:spTree>
    <p:extLst>
      <p:ext uri="{BB962C8B-B14F-4D97-AF65-F5344CB8AC3E}">
        <p14:creationId xmlns:p14="http://schemas.microsoft.com/office/powerpoint/2010/main" val="268178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354039-4C34-AE06-6C23-CF6BD56597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F43D4A-528E-57DC-1FDA-5176F378FE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775360-C30E-E004-2CB5-2008F6F012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C7599-B043-4BDC-8383-37CA6444FE2F}" type="datetimeFigureOut">
              <a:rPr lang="en-US" smtClean="0"/>
              <a:t>8/30/2022</a:t>
            </a:fld>
            <a:endParaRPr lang="en-US"/>
          </a:p>
        </p:txBody>
      </p:sp>
      <p:sp>
        <p:nvSpPr>
          <p:cNvPr id="5" name="Footer Placeholder 4">
            <a:extLst>
              <a:ext uri="{FF2B5EF4-FFF2-40B4-BE49-F238E27FC236}">
                <a16:creationId xmlns:a16="http://schemas.microsoft.com/office/drawing/2014/main" id="{6B8BA601-9A8B-F4BF-1312-B151E2A080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EFE887-A1C3-6DE0-BD4E-AF684A3A69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B753A5-F1D7-4F83-A3A5-6A12BE1550D6}" type="slidenum">
              <a:rPr lang="en-US" smtClean="0"/>
              <a:t>‹#›</a:t>
            </a:fld>
            <a:endParaRPr lang="en-US"/>
          </a:p>
        </p:txBody>
      </p:sp>
    </p:spTree>
    <p:extLst>
      <p:ext uri="{BB962C8B-B14F-4D97-AF65-F5344CB8AC3E}">
        <p14:creationId xmlns:p14="http://schemas.microsoft.com/office/powerpoint/2010/main" val="706510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BC42B-9008-9023-12E0-4EA77A7A13B3}"/>
              </a:ext>
            </a:extLst>
          </p:cNvPr>
          <p:cNvSpPr>
            <a:spLocks noGrp="1"/>
          </p:cNvSpPr>
          <p:nvPr>
            <p:ph type="ctrTitle"/>
          </p:nvPr>
        </p:nvSpPr>
        <p:spPr>
          <a:xfrm>
            <a:off x="1524000" y="172279"/>
            <a:ext cx="9144000" cy="715618"/>
          </a:xfrm>
        </p:spPr>
        <p:txBody>
          <a:bodyPr>
            <a:normAutofit/>
          </a:bodyPr>
          <a:lstStyle/>
          <a:p>
            <a:r>
              <a:rPr lang="en-US" sz="2800" dirty="0">
                <a:solidFill>
                  <a:srgbClr val="002060"/>
                </a:solidFill>
              </a:rPr>
              <a:t>SOFTWARE PROCESS MODEL</a:t>
            </a:r>
          </a:p>
        </p:txBody>
      </p:sp>
      <p:sp>
        <p:nvSpPr>
          <p:cNvPr id="3" name="Subtitle 2">
            <a:extLst>
              <a:ext uri="{FF2B5EF4-FFF2-40B4-BE49-F238E27FC236}">
                <a16:creationId xmlns:a16="http://schemas.microsoft.com/office/drawing/2014/main" id="{E0C83755-B4D8-6EF9-F98B-1C52F3BFF3D3}"/>
              </a:ext>
            </a:extLst>
          </p:cNvPr>
          <p:cNvSpPr>
            <a:spLocks noGrp="1"/>
          </p:cNvSpPr>
          <p:nvPr>
            <p:ph type="subTitle" idx="1"/>
          </p:nvPr>
        </p:nvSpPr>
        <p:spPr>
          <a:xfrm>
            <a:off x="478615" y="887897"/>
            <a:ext cx="11527856" cy="5115338"/>
          </a:xfrm>
        </p:spPr>
        <p:txBody>
          <a:bodyPr/>
          <a:lstStyle/>
          <a:p>
            <a:pPr algn="ctr"/>
            <a:r>
              <a:rPr lang="en-US" b="0" i="0" dirty="0">
                <a:solidFill>
                  <a:srgbClr val="303030"/>
                </a:solidFill>
                <a:effectLst/>
                <a:latin typeface="Heebo" pitchFamily="2" charset="-79"/>
                <a:cs typeface="Heebo" pitchFamily="2" charset="-79"/>
              </a:rPr>
              <a:t>SDLC - Waterfall Model</a:t>
            </a:r>
          </a:p>
          <a:p>
            <a:pPr algn="l"/>
            <a:endParaRPr lang="en-US" dirty="0"/>
          </a:p>
        </p:txBody>
      </p:sp>
      <p:pic>
        <p:nvPicPr>
          <p:cNvPr id="1026" name="Picture 2" descr="SDLC Waterfall Model">
            <a:extLst>
              <a:ext uri="{FF2B5EF4-FFF2-40B4-BE49-F238E27FC236}">
                <a16:creationId xmlns:a16="http://schemas.microsoft.com/office/drawing/2014/main" id="{B2B607C6-21B0-D4CD-37D6-5618C9E598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6782" y="1519238"/>
            <a:ext cx="6456348" cy="381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6151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ED2A7-1E2A-C63A-90F1-0D40F537BC0B}"/>
              </a:ext>
            </a:extLst>
          </p:cNvPr>
          <p:cNvSpPr>
            <a:spLocks noGrp="1"/>
          </p:cNvSpPr>
          <p:nvPr>
            <p:ph type="title"/>
          </p:nvPr>
        </p:nvSpPr>
        <p:spPr>
          <a:xfrm>
            <a:off x="838200" y="132522"/>
            <a:ext cx="10515600" cy="54851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0BEC278-81B2-68CA-0119-B7C3CE983D82}"/>
              </a:ext>
            </a:extLst>
          </p:cNvPr>
          <p:cNvSpPr>
            <a:spLocks noGrp="1"/>
          </p:cNvSpPr>
          <p:nvPr>
            <p:ph idx="1"/>
          </p:nvPr>
        </p:nvSpPr>
        <p:spPr>
          <a:xfrm>
            <a:off x="838200" y="901148"/>
            <a:ext cx="10515600" cy="5275815"/>
          </a:xfrm>
        </p:spPr>
        <p:txBody>
          <a:bodyPr>
            <a:normAutofit/>
          </a:bodyPr>
          <a:lstStyle/>
          <a:p>
            <a:r>
              <a:rPr lang="en-US" sz="2400" dirty="0">
                <a:solidFill>
                  <a:srgbClr val="FF0000"/>
                </a:solidFill>
              </a:rPr>
              <a:t>The Waterfall Model was the first Process Model to be introduced. It is also referred to as a linear-sequential life cycle model. It is very simple to understand and use. In a waterfall model, each phase must be completed before the next phase can begin and there is no overlapping in the phases.</a:t>
            </a:r>
          </a:p>
          <a:p>
            <a:endParaRPr lang="en-US" sz="2400" dirty="0">
              <a:solidFill>
                <a:srgbClr val="FF0000"/>
              </a:solidFill>
            </a:endParaRPr>
          </a:p>
          <a:p>
            <a:r>
              <a:rPr lang="en-US" sz="2400" dirty="0">
                <a:solidFill>
                  <a:srgbClr val="FF0000"/>
                </a:solidFill>
              </a:rPr>
              <a:t>The Waterfall model is the earliest SDLC approach that was used for software development.</a:t>
            </a:r>
          </a:p>
          <a:p>
            <a:endParaRPr lang="en-US" sz="2400" dirty="0">
              <a:solidFill>
                <a:srgbClr val="FF0000"/>
              </a:solidFill>
            </a:endParaRPr>
          </a:p>
          <a:p>
            <a:r>
              <a:rPr lang="en-US" sz="2400" dirty="0">
                <a:solidFill>
                  <a:srgbClr val="FF0000"/>
                </a:solidFill>
              </a:rPr>
              <a:t>The waterfall Model illustrates the software development process in a linear sequential flow. This means that any phase in the development process begins only if the previous phase is complete. In this waterfall model, the phases do not overlap.</a:t>
            </a:r>
          </a:p>
        </p:txBody>
      </p:sp>
    </p:spTree>
    <p:extLst>
      <p:ext uri="{BB962C8B-B14F-4D97-AF65-F5344CB8AC3E}">
        <p14:creationId xmlns:p14="http://schemas.microsoft.com/office/powerpoint/2010/main" val="1712213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18750-ECFE-0142-672F-AF6506B29E88}"/>
              </a:ext>
            </a:extLst>
          </p:cNvPr>
          <p:cNvSpPr>
            <a:spLocks noGrp="1"/>
          </p:cNvSpPr>
          <p:nvPr>
            <p:ph type="title"/>
          </p:nvPr>
        </p:nvSpPr>
        <p:spPr>
          <a:xfrm>
            <a:off x="838200" y="132523"/>
            <a:ext cx="10515600" cy="54851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4EA70DA-933F-5D54-3376-5B44CCCFB5B0}"/>
              </a:ext>
            </a:extLst>
          </p:cNvPr>
          <p:cNvSpPr>
            <a:spLocks noGrp="1"/>
          </p:cNvSpPr>
          <p:nvPr>
            <p:ph idx="1"/>
          </p:nvPr>
        </p:nvSpPr>
        <p:spPr>
          <a:xfrm>
            <a:off x="702365" y="808382"/>
            <a:ext cx="10651435" cy="5777947"/>
          </a:xfrm>
        </p:spPr>
        <p:txBody>
          <a:bodyPr>
            <a:normAutofit/>
          </a:bodyPr>
          <a:lstStyle/>
          <a:p>
            <a:pPr algn="just"/>
            <a:r>
              <a:rPr lang="en-US" sz="2400" b="0" i="0" dirty="0">
                <a:solidFill>
                  <a:srgbClr val="000000"/>
                </a:solidFill>
                <a:effectLst/>
                <a:latin typeface="Nunito" pitchFamily="2" charset="0"/>
              </a:rPr>
              <a:t>The sequential phases in Waterfall model are −</a:t>
            </a:r>
          </a:p>
          <a:p>
            <a:pPr algn="just">
              <a:buFont typeface="Arial" panose="020B0604020202020204" pitchFamily="34" charset="0"/>
              <a:buChar char="•"/>
            </a:pPr>
            <a:r>
              <a:rPr lang="en-US" sz="2400" b="1" i="0" dirty="0">
                <a:solidFill>
                  <a:srgbClr val="000000"/>
                </a:solidFill>
                <a:effectLst/>
                <a:latin typeface="Nunito" pitchFamily="2" charset="0"/>
              </a:rPr>
              <a:t>Requirement Gathering and analysis</a:t>
            </a:r>
            <a:r>
              <a:rPr lang="en-US" sz="2400" b="0" i="0" dirty="0">
                <a:solidFill>
                  <a:srgbClr val="000000"/>
                </a:solidFill>
                <a:effectLst/>
                <a:latin typeface="Nunito" pitchFamily="2" charset="0"/>
              </a:rPr>
              <a:t> − All possible requirements of the system to be developed are captured in this phase and documented in a requirement specification document.</a:t>
            </a:r>
          </a:p>
          <a:p>
            <a:pPr marL="0" indent="0" algn="just">
              <a:buNone/>
            </a:pPr>
            <a:endParaRPr lang="en-US" sz="2400" b="0" i="0" dirty="0">
              <a:solidFill>
                <a:srgbClr val="000000"/>
              </a:solidFill>
              <a:effectLst/>
              <a:latin typeface="Nunito" pitchFamily="2" charset="0"/>
            </a:endParaRPr>
          </a:p>
          <a:p>
            <a:pPr algn="just">
              <a:buFont typeface="Arial" panose="020B0604020202020204" pitchFamily="34" charset="0"/>
              <a:buChar char="•"/>
            </a:pPr>
            <a:r>
              <a:rPr lang="en-US" sz="2400" b="1" i="0" dirty="0">
                <a:solidFill>
                  <a:srgbClr val="000000"/>
                </a:solidFill>
                <a:effectLst/>
                <a:latin typeface="Nunito" pitchFamily="2" charset="0"/>
              </a:rPr>
              <a:t>System Design</a:t>
            </a:r>
            <a:r>
              <a:rPr lang="en-US" sz="2400" b="0" i="0" dirty="0">
                <a:solidFill>
                  <a:srgbClr val="000000"/>
                </a:solidFill>
                <a:effectLst/>
                <a:latin typeface="Nunito" pitchFamily="2" charset="0"/>
              </a:rPr>
              <a:t> − The requirement specifications from first phase are studied in this phase and the system design is prepared. This system design helps in specifying hardware and system requirements and helps in defining the overall system architecture.</a:t>
            </a:r>
          </a:p>
          <a:p>
            <a:pPr marL="0" indent="0" algn="just">
              <a:buNone/>
            </a:pPr>
            <a:endParaRPr lang="en-US" sz="2400" b="0" i="0" dirty="0">
              <a:solidFill>
                <a:srgbClr val="000000"/>
              </a:solidFill>
              <a:effectLst/>
              <a:latin typeface="Nunito" pitchFamily="2" charset="0"/>
            </a:endParaRPr>
          </a:p>
          <a:p>
            <a:pPr algn="just">
              <a:buFont typeface="Arial" panose="020B0604020202020204" pitchFamily="34" charset="0"/>
              <a:buChar char="•"/>
            </a:pPr>
            <a:r>
              <a:rPr lang="en-US" sz="2400" b="1" i="0" dirty="0">
                <a:solidFill>
                  <a:srgbClr val="000000"/>
                </a:solidFill>
                <a:effectLst/>
                <a:latin typeface="Nunito" pitchFamily="2" charset="0"/>
              </a:rPr>
              <a:t>Implementation</a:t>
            </a:r>
            <a:r>
              <a:rPr lang="en-US" sz="2400" b="0" i="0" dirty="0">
                <a:solidFill>
                  <a:srgbClr val="000000"/>
                </a:solidFill>
                <a:effectLst/>
                <a:latin typeface="Nunito" pitchFamily="2" charset="0"/>
              </a:rPr>
              <a:t> − With inputs from the system design, the system is first developed in small programs called units, which are integrated in the next phase. Each unit is developed and tested for its functionality, which is referred to as Unit Testing.</a:t>
            </a:r>
          </a:p>
          <a:p>
            <a:endParaRPr lang="en-US" sz="2400" dirty="0"/>
          </a:p>
        </p:txBody>
      </p:sp>
    </p:spTree>
    <p:extLst>
      <p:ext uri="{BB962C8B-B14F-4D97-AF65-F5344CB8AC3E}">
        <p14:creationId xmlns:p14="http://schemas.microsoft.com/office/powerpoint/2010/main" val="2561576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B0667-ECF5-0A34-203D-E39A745133D2}"/>
              </a:ext>
            </a:extLst>
          </p:cNvPr>
          <p:cNvSpPr>
            <a:spLocks noGrp="1"/>
          </p:cNvSpPr>
          <p:nvPr>
            <p:ph type="title"/>
          </p:nvPr>
        </p:nvSpPr>
        <p:spPr>
          <a:xfrm>
            <a:off x="838200" y="132523"/>
            <a:ext cx="10515600" cy="4240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3B53427-AA99-CAA7-83AD-968B17DBE042}"/>
              </a:ext>
            </a:extLst>
          </p:cNvPr>
          <p:cNvSpPr>
            <a:spLocks noGrp="1"/>
          </p:cNvSpPr>
          <p:nvPr>
            <p:ph idx="1"/>
          </p:nvPr>
        </p:nvSpPr>
        <p:spPr>
          <a:xfrm>
            <a:off x="397565" y="742122"/>
            <a:ext cx="10956235" cy="5844208"/>
          </a:xfrm>
        </p:spPr>
        <p:txBody>
          <a:bodyPr/>
          <a:lstStyle/>
          <a:p>
            <a:pPr algn="just">
              <a:buFont typeface="Arial" panose="020B0604020202020204" pitchFamily="34" charset="0"/>
              <a:buChar char="•"/>
            </a:pPr>
            <a:r>
              <a:rPr lang="en-US" sz="2400" b="1" i="0" dirty="0">
                <a:solidFill>
                  <a:srgbClr val="000000"/>
                </a:solidFill>
                <a:effectLst/>
                <a:latin typeface="Nunito" pitchFamily="2" charset="0"/>
              </a:rPr>
              <a:t>Integration and Testing</a:t>
            </a:r>
            <a:r>
              <a:rPr lang="en-US" sz="2400" b="0" i="0" dirty="0">
                <a:solidFill>
                  <a:srgbClr val="000000"/>
                </a:solidFill>
                <a:effectLst/>
                <a:latin typeface="Nunito" pitchFamily="2" charset="0"/>
              </a:rPr>
              <a:t> − All the units developed in the implementation phase are integrated into a system after testing of each unit. Post integration the entire system is tested for any faults and failures.</a:t>
            </a:r>
          </a:p>
          <a:p>
            <a:pPr marL="0" indent="0" algn="just">
              <a:buNone/>
            </a:pPr>
            <a:endParaRPr lang="en-US" sz="2400" b="0" i="0" dirty="0">
              <a:solidFill>
                <a:srgbClr val="000000"/>
              </a:solidFill>
              <a:effectLst/>
              <a:latin typeface="Nunito" pitchFamily="2" charset="0"/>
            </a:endParaRPr>
          </a:p>
          <a:p>
            <a:pPr algn="just">
              <a:buFont typeface="Arial" panose="020B0604020202020204" pitchFamily="34" charset="0"/>
              <a:buChar char="•"/>
            </a:pPr>
            <a:r>
              <a:rPr lang="en-US" sz="2400" b="1" i="0" dirty="0">
                <a:solidFill>
                  <a:srgbClr val="000000"/>
                </a:solidFill>
                <a:effectLst/>
                <a:latin typeface="Nunito" pitchFamily="2" charset="0"/>
              </a:rPr>
              <a:t>Deployment of system</a:t>
            </a:r>
            <a:r>
              <a:rPr lang="en-US" sz="2400" b="0" i="0" dirty="0">
                <a:solidFill>
                  <a:srgbClr val="000000"/>
                </a:solidFill>
                <a:effectLst/>
                <a:latin typeface="Nunito" pitchFamily="2" charset="0"/>
              </a:rPr>
              <a:t> − Once the functional and non-functional testing is done; the product is deployed in the customer environment or released into the market.</a:t>
            </a:r>
          </a:p>
          <a:p>
            <a:pPr marL="0" indent="0" algn="just">
              <a:buNone/>
            </a:pPr>
            <a:endParaRPr lang="en-US" sz="2400" b="0" i="0" dirty="0">
              <a:solidFill>
                <a:srgbClr val="000000"/>
              </a:solidFill>
              <a:effectLst/>
              <a:latin typeface="Nunito" pitchFamily="2" charset="0"/>
            </a:endParaRPr>
          </a:p>
          <a:p>
            <a:pPr algn="just">
              <a:buFont typeface="Arial" panose="020B0604020202020204" pitchFamily="34" charset="0"/>
              <a:buChar char="•"/>
            </a:pPr>
            <a:r>
              <a:rPr lang="en-US" sz="2400" b="1" i="0" dirty="0">
                <a:solidFill>
                  <a:srgbClr val="000000"/>
                </a:solidFill>
                <a:effectLst/>
                <a:latin typeface="Nunito" pitchFamily="2" charset="0"/>
              </a:rPr>
              <a:t>Maintenance</a:t>
            </a:r>
            <a:r>
              <a:rPr lang="en-US" sz="2400" b="0" i="0" dirty="0">
                <a:solidFill>
                  <a:srgbClr val="000000"/>
                </a:solidFill>
                <a:effectLst/>
                <a:latin typeface="Nunito" pitchFamily="2" charset="0"/>
              </a:rPr>
              <a:t> − There are some issues which come up in the client environment. To fix those issues, patches are released. Also to enhance the product some better versions are released. Maintenance is done to deliver these changes in the customer environment.</a:t>
            </a:r>
          </a:p>
          <a:p>
            <a:endParaRPr lang="en-US" dirty="0"/>
          </a:p>
        </p:txBody>
      </p:sp>
    </p:spTree>
    <p:extLst>
      <p:ext uri="{BB962C8B-B14F-4D97-AF65-F5344CB8AC3E}">
        <p14:creationId xmlns:p14="http://schemas.microsoft.com/office/powerpoint/2010/main" val="2367394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3AFC0-F308-03A5-5C6C-9F38A5BFB7C8}"/>
              </a:ext>
            </a:extLst>
          </p:cNvPr>
          <p:cNvSpPr>
            <a:spLocks noGrp="1"/>
          </p:cNvSpPr>
          <p:nvPr>
            <p:ph type="title"/>
          </p:nvPr>
        </p:nvSpPr>
        <p:spPr>
          <a:xfrm>
            <a:off x="838200" y="251791"/>
            <a:ext cx="10515600" cy="728869"/>
          </a:xfrm>
        </p:spPr>
        <p:txBody>
          <a:bodyPr>
            <a:normAutofit/>
          </a:bodyPr>
          <a:lstStyle/>
          <a:p>
            <a:pPr algn="ctr"/>
            <a:r>
              <a:rPr lang="en-US" dirty="0">
                <a:solidFill>
                  <a:srgbClr val="002060"/>
                </a:solidFill>
              </a:rPr>
              <a:t>Waterfall Model - Application</a:t>
            </a:r>
          </a:p>
        </p:txBody>
      </p:sp>
      <p:sp>
        <p:nvSpPr>
          <p:cNvPr id="3" name="Content Placeholder 2">
            <a:extLst>
              <a:ext uri="{FF2B5EF4-FFF2-40B4-BE49-F238E27FC236}">
                <a16:creationId xmlns:a16="http://schemas.microsoft.com/office/drawing/2014/main" id="{3B55EBC0-B481-28B2-2578-CF20DC09EF38}"/>
              </a:ext>
            </a:extLst>
          </p:cNvPr>
          <p:cNvSpPr>
            <a:spLocks noGrp="1"/>
          </p:cNvSpPr>
          <p:nvPr>
            <p:ph idx="1"/>
          </p:nvPr>
        </p:nvSpPr>
        <p:spPr>
          <a:xfrm>
            <a:off x="838200" y="980660"/>
            <a:ext cx="10515600" cy="5625547"/>
          </a:xfrm>
        </p:spPr>
        <p:txBody>
          <a:bodyPr>
            <a:normAutofit fontScale="85000" lnSpcReduction="20000"/>
          </a:bodyPr>
          <a:lstStyle/>
          <a:p>
            <a:r>
              <a:rPr lang="en-US" dirty="0">
                <a:solidFill>
                  <a:srgbClr val="FF0000"/>
                </a:solidFill>
              </a:rPr>
              <a:t>Every software developed is different and requires a suitable SDLC approach to be followed based on the internal and external factors. Some situations where the use of Waterfall model is most appropriate are −</a:t>
            </a:r>
          </a:p>
          <a:p>
            <a:endParaRPr lang="en-US" dirty="0">
              <a:solidFill>
                <a:srgbClr val="FF0000"/>
              </a:solidFill>
            </a:endParaRPr>
          </a:p>
          <a:p>
            <a:r>
              <a:rPr lang="en-US" dirty="0">
                <a:solidFill>
                  <a:srgbClr val="FF0000"/>
                </a:solidFill>
              </a:rPr>
              <a:t>Requirements are very well documented, clear and fixed.</a:t>
            </a:r>
          </a:p>
          <a:p>
            <a:endParaRPr lang="en-US" dirty="0">
              <a:solidFill>
                <a:srgbClr val="FF0000"/>
              </a:solidFill>
            </a:endParaRPr>
          </a:p>
          <a:p>
            <a:r>
              <a:rPr lang="en-US" dirty="0">
                <a:solidFill>
                  <a:srgbClr val="FF0000"/>
                </a:solidFill>
              </a:rPr>
              <a:t>Product definition is stable.</a:t>
            </a:r>
          </a:p>
          <a:p>
            <a:endParaRPr lang="en-US" dirty="0">
              <a:solidFill>
                <a:srgbClr val="FF0000"/>
              </a:solidFill>
            </a:endParaRPr>
          </a:p>
          <a:p>
            <a:r>
              <a:rPr lang="en-US" dirty="0">
                <a:solidFill>
                  <a:srgbClr val="FF0000"/>
                </a:solidFill>
              </a:rPr>
              <a:t>Technology is understood and is not dynamic.</a:t>
            </a:r>
          </a:p>
          <a:p>
            <a:endParaRPr lang="en-US" dirty="0">
              <a:solidFill>
                <a:srgbClr val="FF0000"/>
              </a:solidFill>
            </a:endParaRPr>
          </a:p>
          <a:p>
            <a:r>
              <a:rPr lang="en-US" dirty="0">
                <a:solidFill>
                  <a:srgbClr val="FF0000"/>
                </a:solidFill>
              </a:rPr>
              <a:t>There are no ambiguous requirements.</a:t>
            </a:r>
          </a:p>
          <a:p>
            <a:endParaRPr lang="en-US" dirty="0">
              <a:solidFill>
                <a:srgbClr val="FF0000"/>
              </a:solidFill>
            </a:endParaRPr>
          </a:p>
          <a:p>
            <a:r>
              <a:rPr lang="en-US" dirty="0">
                <a:solidFill>
                  <a:srgbClr val="FF0000"/>
                </a:solidFill>
              </a:rPr>
              <a:t>Ample resources with required expertise are available to support the product.</a:t>
            </a:r>
          </a:p>
          <a:p>
            <a:endParaRPr lang="en-US" dirty="0">
              <a:solidFill>
                <a:srgbClr val="FF0000"/>
              </a:solidFill>
            </a:endParaRPr>
          </a:p>
          <a:p>
            <a:r>
              <a:rPr lang="en-US" dirty="0">
                <a:solidFill>
                  <a:srgbClr val="FF0000"/>
                </a:solidFill>
              </a:rPr>
              <a:t>The project is short.</a:t>
            </a:r>
          </a:p>
        </p:txBody>
      </p:sp>
    </p:spTree>
    <p:extLst>
      <p:ext uri="{BB962C8B-B14F-4D97-AF65-F5344CB8AC3E}">
        <p14:creationId xmlns:p14="http://schemas.microsoft.com/office/powerpoint/2010/main" val="874130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D92B0-D9FA-F608-0444-EE96A1DE480E}"/>
              </a:ext>
            </a:extLst>
          </p:cNvPr>
          <p:cNvSpPr>
            <a:spLocks noGrp="1"/>
          </p:cNvSpPr>
          <p:nvPr>
            <p:ph type="title"/>
          </p:nvPr>
        </p:nvSpPr>
        <p:spPr>
          <a:xfrm>
            <a:off x="838200" y="225287"/>
            <a:ext cx="10515600" cy="569843"/>
          </a:xfrm>
        </p:spPr>
        <p:txBody>
          <a:bodyPr>
            <a:normAutofit fontScale="90000"/>
          </a:bodyPr>
          <a:lstStyle/>
          <a:p>
            <a:pPr algn="ctr"/>
            <a:r>
              <a:rPr lang="en-US" dirty="0">
                <a:solidFill>
                  <a:srgbClr val="002060"/>
                </a:solidFill>
              </a:rPr>
              <a:t>Waterfall Model - Advantages</a:t>
            </a:r>
          </a:p>
        </p:txBody>
      </p:sp>
      <p:sp>
        <p:nvSpPr>
          <p:cNvPr id="3" name="Content Placeholder 2">
            <a:extLst>
              <a:ext uri="{FF2B5EF4-FFF2-40B4-BE49-F238E27FC236}">
                <a16:creationId xmlns:a16="http://schemas.microsoft.com/office/drawing/2014/main" id="{82991F3F-3CA3-FEDD-2B2D-DE432CB6F34A}"/>
              </a:ext>
            </a:extLst>
          </p:cNvPr>
          <p:cNvSpPr>
            <a:spLocks noGrp="1"/>
          </p:cNvSpPr>
          <p:nvPr>
            <p:ph idx="1"/>
          </p:nvPr>
        </p:nvSpPr>
        <p:spPr>
          <a:xfrm>
            <a:off x="278296" y="795130"/>
            <a:ext cx="11075504" cy="5837583"/>
          </a:xfrm>
        </p:spPr>
        <p:txBody>
          <a:bodyPr>
            <a:normAutofit fontScale="55000" lnSpcReduction="20000"/>
          </a:bodyPr>
          <a:lstStyle/>
          <a:p>
            <a:r>
              <a:rPr lang="en-US" b="1" dirty="0"/>
              <a:t>Some of the major advantages of the Waterfall Model are as follows </a:t>
            </a:r>
            <a:r>
              <a:rPr lang="en-US" dirty="0"/>
              <a:t>−</a:t>
            </a:r>
          </a:p>
          <a:p>
            <a:endParaRPr lang="en-US" dirty="0"/>
          </a:p>
          <a:p>
            <a:r>
              <a:rPr lang="en-US" sz="3200" dirty="0"/>
              <a:t>Simple and easy to understand and use</a:t>
            </a:r>
          </a:p>
          <a:p>
            <a:endParaRPr lang="en-US" sz="3200" dirty="0"/>
          </a:p>
          <a:p>
            <a:r>
              <a:rPr lang="en-US" sz="3200" dirty="0"/>
              <a:t>Easy to manage due to the rigidity of the model. Each phase has specific deliverables and a review process.</a:t>
            </a:r>
          </a:p>
          <a:p>
            <a:endParaRPr lang="en-US" sz="3200" dirty="0"/>
          </a:p>
          <a:p>
            <a:r>
              <a:rPr lang="en-US" sz="3200" dirty="0"/>
              <a:t>Phases are processed and completed one at a time.</a:t>
            </a:r>
          </a:p>
          <a:p>
            <a:endParaRPr lang="en-US" sz="3200" dirty="0"/>
          </a:p>
          <a:p>
            <a:r>
              <a:rPr lang="en-US" sz="3200" dirty="0"/>
              <a:t>Works well for smaller projects where requirements are very well understood.</a:t>
            </a:r>
          </a:p>
          <a:p>
            <a:endParaRPr lang="en-US" sz="3200" dirty="0"/>
          </a:p>
          <a:p>
            <a:r>
              <a:rPr lang="en-US" sz="3200" dirty="0"/>
              <a:t>Clearly defined stages.</a:t>
            </a:r>
          </a:p>
          <a:p>
            <a:endParaRPr lang="en-US" sz="3200" dirty="0"/>
          </a:p>
          <a:p>
            <a:r>
              <a:rPr lang="en-US" sz="3200" dirty="0"/>
              <a:t>Well understood milestones.</a:t>
            </a:r>
          </a:p>
          <a:p>
            <a:endParaRPr lang="en-US" sz="3200" dirty="0"/>
          </a:p>
          <a:p>
            <a:r>
              <a:rPr lang="en-US" sz="3200" dirty="0"/>
              <a:t>Easy to arrange tasks.</a:t>
            </a:r>
          </a:p>
          <a:p>
            <a:endParaRPr lang="en-US" sz="3200" dirty="0"/>
          </a:p>
          <a:p>
            <a:r>
              <a:rPr lang="en-US" sz="3200" dirty="0"/>
              <a:t>Process and results are well documented.</a:t>
            </a:r>
          </a:p>
        </p:txBody>
      </p:sp>
    </p:spTree>
    <p:extLst>
      <p:ext uri="{BB962C8B-B14F-4D97-AF65-F5344CB8AC3E}">
        <p14:creationId xmlns:p14="http://schemas.microsoft.com/office/powerpoint/2010/main" val="3682215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91-5245-DEE0-B8F7-39948413F338}"/>
              </a:ext>
            </a:extLst>
          </p:cNvPr>
          <p:cNvSpPr>
            <a:spLocks noGrp="1"/>
          </p:cNvSpPr>
          <p:nvPr>
            <p:ph type="title"/>
          </p:nvPr>
        </p:nvSpPr>
        <p:spPr>
          <a:xfrm>
            <a:off x="838200" y="212036"/>
            <a:ext cx="10515600" cy="662608"/>
          </a:xfrm>
        </p:spPr>
        <p:txBody>
          <a:bodyPr>
            <a:normAutofit fontScale="90000"/>
          </a:bodyPr>
          <a:lstStyle/>
          <a:p>
            <a:pPr algn="ctr"/>
            <a:r>
              <a:rPr lang="en-US" dirty="0">
                <a:solidFill>
                  <a:srgbClr val="002060"/>
                </a:solidFill>
              </a:rPr>
              <a:t>Waterfall Model - Disadvantages</a:t>
            </a:r>
          </a:p>
        </p:txBody>
      </p:sp>
      <p:sp>
        <p:nvSpPr>
          <p:cNvPr id="3" name="Content Placeholder 2">
            <a:extLst>
              <a:ext uri="{FF2B5EF4-FFF2-40B4-BE49-F238E27FC236}">
                <a16:creationId xmlns:a16="http://schemas.microsoft.com/office/drawing/2014/main" id="{454E17DA-2397-279B-9E91-B81B6847ED8C}"/>
              </a:ext>
            </a:extLst>
          </p:cNvPr>
          <p:cNvSpPr>
            <a:spLocks noGrp="1"/>
          </p:cNvSpPr>
          <p:nvPr>
            <p:ph idx="1"/>
          </p:nvPr>
        </p:nvSpPr>
        <p:spPr>
          <a:xfrm>
            <a:off x="838200" y="874644"/>
            <a:ext cx="10515600" cy="5658678"/>
          </a:xfrm>
        </p:spPr>
        <p:txBody>
          <a:bodyPr>
            <a:normAutofit fontScale="77500" lnSpcReduction="20000"/>
          </a:bodyPr>
          <a:lstStyle/>
          <a:p>
            <a:r>
              <a:rPr lang="en-US" b="1" dirty="0"/>
              <a:t>The major disadvantages of the Waterfall Model are as follows −</a:t>
            </a:r>
          </a:p>
          <a:p>
            <a:endParaRPr lang="en-US" b="1" dirty="0"/>
          </a:p>
          <a:p>
            <a:r>
              <a:rPr lang="en-US" dirty="0"/>
              <a:t>No working software is produced until late during the life cycle.</a:t>
            </a:r>
          </a:p>
          <a:p>
            <a:endParaRPr lang="en-US" dirty="0"/>
          </a:p>
          <a:p>
            <a:r>
              <a:rPr lang="en-US" dirty="0"/>
              <a:t>High amounts of risk and uncertainty.</a:t>
            </a:r>
          </a:p>
          <a:p>
            <a:endParaRPr lang="en-US" dirty="0"/>
          </a:p>
          <a:p>
            <a:r>
              <a:rPr lang="en-US" dirty="0"/>
              <a:t>Not a good model for complex and object-oriented projects.</a:t>
            </a:r>
          </a:p>
          <a:p>
            <a:endParaRPr lang="en-US" dirty="0"/>
          </a:p>
          <a:p>
            <a:r>
              <a:rPr lang="en-US" dirty="0"/>
              <a:t>Poor model for long and ongoing projects.</a:t>
            </a:r>
          </a:p>
          <a:p>
            <a:endParaRPr lang="en-US" dirty="0"/>
          </a:p>
          <a:p>
            <a:r>
              <a:rPr lang="en-US" dirty="0"/>
              <a:t>Not suitable for the projects where requirements are at a moderate to high risk of changing. So, risk and uncertainty is high with this process model.</a:t>
            </a:r>
          </a:p>
          <a:p>
            <a:endParaRPr lang="en-US" dirty="0"/>
          </a:p>
          <a:p>
            <a:r>
              <a:rPr lang="en-US" dirty="0"/>
              <a:t>It is difficult to measure progress within stages.</a:t>
            </a:r>
          </a:p>
          <a:p>
            <a:endParaRPr lang="en-US" dirty="0"/>
          </a:p>
          <a:p>
            <a:r>
              <a:rPr lang="en-US" dirty="0"/>
              <a:t>Cannot accommodate changing requirements.</a:t>
            </a:r>
          </a:p>
        </p:txBody>
      </p:sp>
    </p:spTree>
    <p:extLst>
      <p:ext uri="{BB962C8B-B14F-4D97-AF65-F5344CB8AC3E}">
        <p14:creationId xmlns:p14="http://schemas.microsoft.com/office/powerpoint/2010/main" val="28156213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620</Words>
  <Application>Microsoft Office PowerPoint</Application>
  <PresentationFormat>Widescreen</PresentationFormat>
  <Paragraphs>66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Heebo</vt:lpstr>
      <vt:lpstr>Nunito</vt:lpstr>
      <vt:lpstr>Office Theme</vt:lpstr>
      <vt:lpstr>SOFTWARE PROCESS MODEL</vt:lpstr>
      <vt:lpstr>PowerPoint Presentation</vt:lpstr>
      <vt:lpstr>PowerPoint Presentation</vt:lpstr>
      <vt:lpstr>PowerPoint Presentation</vt:lpstr>
      <vt:lpstr>Waterfall Model - Application</vt:lpstr>
      <vt:lpstr>Waterfall Model - Advantages</vt:lpstr>
      <vt:lpstr>Waterfall Model - Disadvantages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PROCESS MODEL</dc:title>
  <dc:creator>hp</dc:creator>
  <cp:lastModifiedBy>hp</cp:lastModifiedBy>
  <cp:revision>1</cp:revision>
  <dcterms:created xsi:type="dcterms:W3CDTF">2022-08-30T09:04:52Z</dcterms:created>
  <dcterms:modified xsi:type="dcterms:W3CDTF">2022-08-30T09:05:00Z</dcterms:modified>
</cp:coreProperties>
</file>