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F8A2E5-1221-4D87-A456-22A471D97CCA}"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F8A2E5-1221-4D87-A456-22A471D97CCA}"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F8A2E5-1221-4D87-A456-22A471D97CCA}"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F8A2E5-1221-4D87-A456-22A471D97CCA}"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F8A2E5-1221-4D87-A456-22A471D97CCA}" type="datetimeFigureOut">
              <a:rPr lang="en-US" smtClean="0"/>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F8A2E5-1221-4D87-A456-22A471D97CCA}"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F8A2E5-1221-4D87-A456-22A471D97CCA}" type="datetimeFigureOut">
              <a:rPr lang="en-US" smtClean="0"/>
              <a:t>11/25/2021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F8A2E5-1221-4D87-A456-22A471D97CCA}" type="datetimeFigureOut">
              <a:rPr lang="en-US" smtClean="0"/>
              <a:t>11/25/2021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8A2E5-1221-4D87-A456-22A471D97CCA}" type="datetimeFigureOut">
              <a:rPr lang="en-US" smtClean="0"/>
              <a:t>11/25/2021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8A2E5-1221-4D87-A456-22A471D97CCA}"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F8A2E5-1221-4D87-A456-22A471D97CCA}" type="datetimeFigureOut">
              <a:rPr lang="en-US" smtClean="0"/>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D66E12-4C7D-4C4B-B394-5AFB2D17CC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8A2E5-1221-4D87-A456-22A471D97CCA}" type="datetimeFigureOut">
              <a:rPr lang="en-US" smtClean="0"/>
              <a:t>11/25/2021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66E12-4C7D-4C4B-B394-5AFB2D17CC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09599"/>
          </a:xfrm>
        </p:spPr>
        <p:txBody>
          <a:bodyPr>
            <a:normAutofit fontScale="90000"/>
          </a:bodyPr>
          <a:lstStyle/>
          <a:p>
            <a:r>
              <a:rPr lang="en-US" dirty="0" smtClean="0"/>
              <a:t>SOFTWARE PROCESS MODEL</a:t>
            </a:r>
            <a:endParaRPr lang="en-US" dirty="0"/>
          </a:p>
        </p:txBody>
      </p:sp>
      <p:sp>
        <p:nvSpPr>
          <p:cNvPr id="3" name="Subtitle 2"/>
          <p:cNvSpPr>
            <a:spLocks noGrp="1"/>
          </p:cNvSpPr>
          <p:nvPr>
            <p:ph type="subTitle" idx="1"/>
          </p:nvPr>
        </p:nvSpPr>
        <p:spPr>
          <a:xfrm>
            <a:off x="304800" y="990600"/>
            <a:ext cx="8458200" cy="4648200"/>
          </a:xfrm>
        </p:spPr>
        <p:txBody>
          <a:bodyPr>
            <a:normAutofit fontScale="85000" lnSpcReduction="20000"/>
          </a:bodyPr>
          <a:lstStyle/>
          <a:p>
            <a:pPr algn="l">
              <a:buFont typeface="Arial" pitchFamily="34" charset="0"/>
              <a:buChar char="•"/>
            </a:pPr>
            <a:r>
              <a:rPr lang="en-US" dirty="0" smtClean="0">
                <a:solidFill>
                  <a:srgbClr val="FF0000"/>
                </a:solidFill>
              </a:rPr>
              <a:t>.</a:t>
            </a:r>
            <a:r>
              <a:rPr lang="en-US" dirty="0" smtClean="0">
                <a:solidFill>
                  <a:schemeClr val="tx2"/>
                </a:solidFill>
              </a:rPr>
              <a:t>There </a:t>
            </a:r>
            <a:r>
              <a:rPr lang="en-US" dirty="0">
                <a:solidFill>
                  <a:schemeClr val="tx2"/>
                </a:solidFill>
              </a:rPr>
              <a:t>are various software development life cycle models defined and designed which are followed during the software development process. </a:t>
            </a:r>
            <a:endParaRPr lang="en-US" dirty="0" smtClean="0">
              <a:solidFill>
                <a:schemeClr val="tx2"/>
              </a:solidFill>
            </a:endParaRPr>
          </a:p>
          <a:p>
            <a:pPr algn="l">
              <a:buFont typeface="Arial" pitchFamily="34" charset="0"/>
              <a:buChar char="•"/>
            </a:pPr>
            <a:r>
              <a:rPr lang="en-US" dirty="0" smtClean="0">
                <a:solidFill>
                  <a:schemeClr val="tx2"/>
                </a:solidFill>
              </a:rPr>
              <a:t>.These </a:t>
            </a:r>
            <a:r>
              <a:rPr lang="en-US" dirty="0">
                <a:solidFill>
                  <a:schemeClr val="tx2"/>
                </a:solidFill>
              </a:rPr>
              <a:t>models are also referred as </a:t>
            </a:r>
            <a:r>
              <a:rPr lang="en-US" b="1" dirty="0">
                <a:solidFill>
                  <a:schemeClr val="tx2"/>
                </a:solidFill>
              </a:rPr>
              <a:t>Software Development Process Models"</a:t>
            </a:r>
            <a:r>
              <a:rPr lang="en-US" dirty="0">
                <a:solidFill>
                  <a:schemeClr val="tx2"/>
                </a:solidFill>
              </a:rPr>
              <a:t>. Each process model follows a Series of steps unique to its type to ensure success in the process of software </a:t>
            </a:r>
            <a:r>
              <a:rPr lang="en-US" dirty="0" smtClean="0">
                <a:solidFill>
                  <a:schemeClr val="tx2"/>
                </a:solidFill>
              </a:rPr>
              <a:t>development.</a:t>
            </a:r>
          </a:p>
          <a:p>
            <a:pPr algn="l">
              <a:buFont typeface="Arial" pitchFamily="34" charset="0"/>
              <a:buChar char="•"/>
            </a:pPr>
            <a:r>
              <a:rPr lang="en-US" dirty="0" smtClean="0">
                <a:solidFill>
                  <a:schemeClr val="tx2"/>
                </a:solidFill>
              </a:rPr>
              <a:t>Following </a:t>
            </a:r>
            <a:r>
              <a:rPr lang="en-US" dirty="0">
                <a:solidFill>
                  <a:schemeClr val="tx2"/>
                </a:solidFill>
              </a:rPr>
              <a:t>are the most important and popular SDLC models followed in the industry −</a:t>
            </a:r>
          </a:p>
          <a:p>
            <a:pPr algn="l">
              <a:buFont typeface="Arial" pitchFamily="34" charset="0"/>
              <a:buChar char="•"/>
            </a:pPr>
            <a:r>
              <a:rPr lang="en-US" dirty="0">
                <a:solidFill>
                  <a:schemeClr val="tx2"/>
                </a:solidFill>
              </a:rPr>
              <a:t>Waterfall </a:t>
            </a:r>
            <a:r>
              <a:rPr lang="en-US" dirty="0" smtClean="0">
                <a:solidFill>
                  <a:schemeClr val="tx2"/>
                </a:solidFill>
              </a:rPr>
              <a:t>Model</a:t>
            </a:r>
            <a:endParaRPr lang="en-US" dirty="0">
              <a:solidFill>
                <a:schemeClr val="tx2"/>
              </a:solidFill>
            </a:endParaRPr>
          </a:p>
          <a:p>
            <a:pPr algn="l">
              <a:buFont typeface="Arial" pitchFamily="34" charset="0"/>
              <a:buChar char="•"/>
            </a:pPr>
            <a:r>
              <a:rPr lang="en-US" dirty="0">
                <a:solidFill>
                  <a:schemeClr val="tx2"/>
                </a:solidFill>
              </a:rPr>
              <a:t>Iterative Model</a:t>
            </a:r>
          </a:p>
          <a:p>
            <a:pPr algn="l">
              <a:buFont typeface="Arial" pitchFamily="34" charset="0"/>
              <a:buChar char="•"/>
            </a:pPr>
            <a:r>
              <a:rPr lang="en-US" dirty="0">
                <a:solidFill>
                  <a:schemeClr val="tx2"/>
                </a:solidFill>
              </a:rPr>
              <a:t>Spiral Model</a:t>
            </a:r>
          </a:p>
          <a:p>
            <a:pPr>
              <a:buFont typeface="Arial" pitchFamily="34" charset="0"/>
              <a:buChar cha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SPIRAL MODEL</a:t>
            </a:r>
            <a:endParaRPr lang="en-US" dirty="0"/>
          </a:p>
        </p:txBody>
      </p:sp>
      <p:sp>
        <p:nvSpPr>
          <p:cNvPr id="3" name="Content Placeholder 2"/>
          <p:cNvSpPr>
            <a:spLocks noGrp="1"/>
          </p:cNvSpPr>
          <p:nvPr>
            <p:ph idx="1"/>
          </p:nvPr>
        </p:nvSpPr>
        <p:spPr>
          <a:xfrm>
            <a:off x="457200" y="838200"/>
            <a:ext cx="8229600" cy="5287963"/>
          </a:xfrm>
        </p:spPr>
        <p:txBody>
          <a:bodyPr>
            <a:normAutofit lnSpcReduction="10000"/>
          </a:bodyPr>
          <a:lstStyle/>
          <a:p>
            <a:r>
              <a:rPr lang="en-US" dirty="0" smtClean="0"/>
              <a:t>The </a:t>
            </a:r>
            <a:r>
              <a:rPr lang="en-US" dirty="0"/>
              <a:t>spiral model combines the idea of iterative development with the systematic, controlled aspects of the waterfall model. </a:t>
            </a:r>
            <a:endParaRPr lang="en-US" dirty="0" smtClean="0"/>
          </a:p>
          <a:p>
            <a:r>
              <a:rPr lang="en-US" dirty="0" smtClean="0"/>
              <a:t>This </a:t>
            </a:r>
            <a:r>
              <a:rPr lang="en-US" dirty="0"/>
              <a:t>Spiral model is a combination of iterative development process model and sequential linear development model i.e. the waterfall model with a very high emphasis on risk analysis. </a:t>
            </a:r>
            <a:endParaRPr lang="en-US" dirty="0" smtClean="0"/>
          </a:p>
          <a:p>
            <a:r>
              <a:rPr lang="en-US" dirty="0" smtClean="0"/>
              <a:t>It </a:t>
            </a:r>
            <a:r>
              <a:rPr lang="en-US" dirty="0"/>
              <a:t>allows incremental releases of the product or incremental refinement through each iteration around the spiral.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itesh\Desktop\sdlc_spiral_model.jpg"/>
          <p:cNvPicPr>
            <a:picLocks noChangeAspect="1" noChangeArrowheads="1"/>
          </p:cNvPicPr>
          <p:nvPr/>
        </p:nvPicPr>
        <p:blipFill>
          <a:blip r:embed="rId2"/>
          <a:srcRect/>
          <a:stretch>
            <a:fillRect/>
          </a:stretch>
        </p:blipFill>
        <p:spPr bwMode="auto">
          <a:xfrm>
            <a:off x="381000" y="152400"/>
            <a:ext cx="8382000"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7924800" cy="6740307"/>
          </a:xfrm>
          <a:prstGeom prst="rect">
            <a:avLst/>
          </a:prstGeom>
        </p:spPr>
        <p:txBody>
          <a:bodyPr wrap="square">
            <a:spAutoFit/>
          </a:bodyPr>
          <a:lstStyle/>
          <a:p>
            <a:r>
              <a:rPr lang="en-US" sz="2400" b="1" dirty="0"/>
              <a:t>Spiral Model - Design</a:t>
            </a:r>
          </a:p>
          <a:p>
            <a:r>
              <a:rPr lang="en-US" sz="2400" dirty="0"/>
              <a:t>The spiral model has four phases. A software project repeatedly passes through these phases in iterations called Spirals.</a:t>
            </a:r>
          </a:p>
          <a:p>
            <a:r>
              <a:rPr lang="en-US" sz="2400" b="1" dirty="0"/>
              <a:t>Identification</a:t>
            </a:r>
          </a:p>
          <a:p>
            <a:r>
              <a:rPr lang="en-US" sz="2400" dirty="0"/>
              <a:t>This phase starts with gathering the business requirements in the baseline spiral. In the subsequent spirals as the product matures, identification of system requirements, subsystem requirements and unit requirements are all done in this phase.</a:t>
            </a:r>
          </a:p>
          <a:p>
            <a:r>
              <a:rPr lang="en-US" sz="2400" dirty="0"/>
              <a:t>This phase also includes understanding the system requirements by continuous communication between the customer and the system analyst. At the end of the spiral, the product is deployed in the identified market.</a:t>
            </a:r>
          </a:p>
          <a:p>
            <a:r>
              <a:rPr lang="en-US" sz="2400" b="1" dirty="0"/>
              <a:t>Design</a:t>
            </a:r>
          </a:p>
          <a:p>
            <a:r>
              <a:rPr lang="en-US" sz="2400" dirty="0"/>
              <a:t>The Design phase starts with the conceptual design in the baseline spiral and involves architectural design, logical design of modules, physical product design and the final design in the subsequent spirals.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153400" cy="6370975"/>
          </a:xfrm>
          <a:prstGeom prst="rect">
            <a:avLst/>
          </a:prstGeom>
        </p:spPr>
        <p:txBody>
          <a:bodyPr wrap="square">
            <a:spAutoFit/>
          </a:bodyPr>
          <a:lstStyle/>
          <a:p>
            <a:r>
              <a:rPr lang="en-US" sz="2400" b="1" dirty="0"/>
              <a:t>Construct or Build</a:t>
            </a:r>
          </a:p>
          <a:p>
            <a:r>
              <a:rPr lang="en-US" sz="2400" dirty="0"/>
              <a:t>The Construct phase refers to production of the actual software product at every spiral. In the baseline spiral, when the product is just thought of and the design is being developed a POC (Proof of Concept) is developed in this phase to get customer feedback.</a:t>
            </a:r>
          </a:p>
          <a:p>
            <a:r>
              <a:rPr lang="en-US" sz="2400" dirty="0"/>
              <a:t>Then in the subsequent spirals with higher clarity on requirements and design details a working model of the software called build is produced with a version number. These builds are sent to the customer for feedback</a:t>
            </a:r>
            <a:r>
              <a:rPr lang="en-US" sz="2400" dirty="0" smtClean="0"/>
              <a:t>.</a:t>
            </a:r>
          </a:p>
          <a:p>
            <a:endParaRPr lang="en-US" sz="2400" dirty="0"/>
          </a:p>
          <a:p>
            <a:r>
              <a:rPr lang="en-US" sz="2400" b="1" dirty="0"/>
              <a:t>Evaluation and Risk Analysis</a:t>
            </a:r>
          </a:p>
          <a:p>
            <a:r>
              <a:rPr lang="en-US" sz="2400" dirty="0"/>
              <a:t>Risk Analysis includes identifying, estimating and monitoring the technical feasibility and management risks, such as schedule slippage and cost overrun. After testing the build, at the end of first iteration, the customer evaluates the software and provides feedback.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382000" cy="6740307"/>
          </a:xfrm>
          <a:prstGeom prst="rect">
            <a:avLst/>
          </a:prstGeom>
        </p:spPr>
        <p:txBody>
          <a:bodyPr wrap="square">
            <a:spAutoFit/>
          </a:bodyPr>
          <a:lstStyle/>
          <a:p>
            <a:r>
              <a:rPr lang="en-US" sz="2400" b="1" dirty="0"/>
              <a:t>Spiral Model Application</a:t>
            </a:r>
          </a:p>
          <a:p>
            <a:r>
              <a:rPr lang="en-US" sz="2400" dirty="0"/>
              <a:t>The Spiral Model is widely used in the software industry as it is in sync with the natural development process of any product, i.e. learning with maturity which involves minimum risk for the customer as well as the development firms.</a:t>
            </a:r>
          </a:p>
          <a:p>
            <a:pPr>
              <a:buFont typeface="Arial" pitchFamily="34" charset="0"/>
              <a:buChar char="•"/>
            </a:pPr>
            <a:r>
              <a:rPr lang="en-US" sz="2400" dirty="0"/>
              <a:t>The following pointers explain the typical uses of a Spiral Model −</a:t>
            </a:r>
          </a:p>
          <a:p>
            <a:pPr>
              <a:buFont typeface="Arial" pitchFamily="34" charset="0"/>
              <a:buChar char="•"/>
            </a:pPr>
            <a:r>
              <a:rPr lang="en-US" sz="2400" dirty="0"/>
              <a:t>When there is a budget constraint and risk evaluation is important.</a:t>
            </a:r>
          </a:p>
          <a:p>
            <a:pPr>
              <a:buFont typeface="Arial" pitchFamily="34" charset="0"/>
              <a:buChar char="•"/>
            </a:pPr>
            <a:r>
              <a:rPr lang="en-US" sz="2400" dirty="0"/>
              <a:t>For medium to high-risk projects.</a:t>
            </a:r>
          </a:p>
          <a:p>
            <a:pPr>
              <a:buFont typeface="Arial" pitchFamily="34" charset="0"/>
              <a:buChar char="•"/>
            </a:pPr>
            <a:r>
              <a:rPr lang="en-US" sz="2400" dirty="0"/>
              <a:t>Long-term project commitment because of potential changes to economic priorities as the requirements change with time.</a:t>
            </a:r>
          </a:p>
          <a:p>
            <a:pPr>
              <a:buFont typeface="Arial" pitchFamily="34" charset="0"/>
              <a:buChar char="•"/>
            </a:pPr>
            <a:r>
              <a:rPr lang="en-US" sz="2400" dirty="0"/>
              <a:t>Customer is not sure of their requirements which is usually the case.</a:t>
            </a:r>
          </a:p>
          <a:p>
            <a:pPr>
              <a:buFont typeface="Arial" pitchFamily="34" charset="0"/>
              <a:buChar char="•"/>
            </a:pPr>
            <a:r>
              <a:rPr lang="en-US" sz="2400" dirty="0"/>
              <a:t>Requirements are complex and need evaluation to get clarity.</a:t>
            </a:r>
          </a:p>
          <a:p>
            <a:pPr>
              <a:buFont typeface="Arial" pitchFamily="34" charset="0"/>
              <a:buChar char="•"/>
            </a:pPr>
            <a:r>
              <a:rPr lang="en-US" sz="2400" dirty="0"/>
              <a:t>New product line which should be released in phases to get enough customer feedback.</a:t>
            </a:r>
          </a:p>
          <a:p>
            <a:pPr>
              <a:buFont typeface="Arial" pitchFamily="34" charset="0"/>
              <a:buChar char="•"/>
            </a:pPr>
            <a:r>
              <a:rPr lang="en-US" sz="2400" dirty="0"/>
              <a:t>Significant changes are expected in the product during the development cycle.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WATERFALL METHOD</a:t>
            </a:r>
            <a:endParaRPr lang="en-US" dirty="0"/>
          </a:p>
        </p:txBody>
      </p:sp>
      <p:sp>
        <p:nvSpPr>
          <p:cNvPr id="3" name="Content Placeholder 2"/>
          <p:cNvSpPr>
            <a:spLocks noGrp="1"/>
          </p:cNvSpPr>
          <p:nvPr>
            <p:ph idx="1"/>
          </p:nvPr>
        </p:nvSpPr>
        <p:spPr>
          <a:xfrm>
            <a:off x="457200" y="838200"/>
            <a:ext cx="8229600" cy="5287963"/>
          </a:xfrm>
        </p:spPr>
        <p:txBody>
          <a:bodyPr/>
          <a:lstStyle/>
          <a:p>
            <a:r>
              <a:rPr lang="en-US" dirty="0" smtClean="0"/>
              <a:t>The </a:t>
            </a:r>
            <a:r>
              <a:rPr lang="en-US" dirty="0"/>
              <a:t>Waterfall Model was the first Process Model to be introduced. It is also referred to as a </a:t>
            </a:r>
            <a:r>
              <a:rPr lang="en-US" b="1" dirty="0"/>
              <a:t>linear-sequential life cycle </a:t>
            </a:r>
            <a:r>
              <a:rPr lang="en-US" b="1" dirty="0" smtClean="0"/>
              <a:t>model</a:t>
            </a:r>
          </a:p>
          <a:p>
            <a:r>
              <a:rPr lang="en-US" dirty="0"/>
              <a:t>The Waterfall model is the earliest SDLC approach that was used for software development</a:t>
            </a:r>
            <a:r>
              <a:rPr lang="en-US" dirty="0" smtClean="0"/>
              <a:t>.</a:t>
            </a:r>
          </a:p>
          <a:p>
            <a:r>
              <a:rPr lang="en-US" dirty="0"/>
              <a:t>In this Waterfall model, typically, the outcome of one phase acts as the input for the next phase sequentially.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itesh\Desktop\sdlc_waterfall_model.jpg"/>
          <p:cNvPicPr>
            <a:picLocks noChangeAspect="1" noChangeArrowheads="1"/>
          </p:cNvPicPr>
          <p:nvPr/>
        </p:nvPicPr>
        <p:blipFill>
          <a:blip r:embed="rId2"/>
          <a:srcRect/>
          <a:stretch>
            <a:fillRect/>
          </a:stretch>
        </p:blipFill>
        <p:spPr bwMode="auto">
          <a:xfrm>
            <a:off x="533400" y="457200"/>
            <a:ext cx="7696200" cy="54863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7391400" cy="6186309"/>
          </a:xfrm>
          <a:prstGeom prst="rect">
            <a:avLst/>
          </a:prstGeom>
        </p:spPr>
        <p:txBody>
          <a:bodyPr wrap="square">
            <a:spAutoFit/>
          </a:bodyPr>
          <a:lstStyle/>
          <a:p>
            <a:r>
              <a:rPr lang="en-US" dirty="0"/>
              <a:t>The sequential phases in Waterfall model are −</a:t>
            </a:r>
          </a:p>
          <a:p>
            <a:r>
              <a:rPr lang="en-US" b="1" dirty="0"/>
              <a:t>Requirement Gathering and analysis</a:t>
            </a:r>
            <a:r>
              <a:rPr lang="en-US" dirty="0"/>
              <a:t> − All possible requirements of the system to be developed are captured in this phase and documented in a requirement specification document.</a:t>
            </a:r>
          </a:p>
          <a:p>
            <a:r>
              <a:rPr lang="en-US" b="1" dirty="0"/>
              <a:t>System Design</a:t>
            </a:r>
            <a:r>
              <a:rPr lang="en-US" dirty="0"/>
              <a:t> − The requirement specifications from first phase are studied in this phase and the system design is prepared. This system design helps in specifying hardware and system requirements and helps in defining the overall system architecture.</a:t>
            </a:r>
          </a:p>
          <a:p>
            <a:r>
              <a:rPr lang="en-US" b="1" dirty="0"/>
              <a:t>Implementation</a:t>
            </a:r>
            <a:r>
              <a:rPr lang="en-US" dirty="0"/>
              <a:t> − With inputs from the system design, the system is first developed in small programs called units, which are integrated in the next phase. Each unit is developed and tested for its functionality, which is referred to as Unit Testing.</a:t>
            </a:r>
          </a:p>
          <a:p>
            <a:r>
              <a:rPr lang="en-US" b="1" dirty="0"/>
              <a:t>Integration and Testing</a:t>
            </a:r>
            <a:r>
              <a:rPr lang="en-US" dirty="0"/>
              <a:t> − All the units developed in the implementation phase are integrated into a system after testing of each unit. Post integration the entire system is tested for any faults and failures.</a:t>
            </a:r>
          </a:p>
          <a:p>
            <a:r>
              <a:rPr lang="en-US" b="1" dirty="0"/>
              <a:t>Deployment of system</a:t>
            </a:r>
            <a:r>
              <a:rPr lang="en-US" dirty="0"/>
              <a:t> − Once the functional and non-functional testing is done; the product is deployed in the customer environment or released into the market.</a:t>
            </a:r>
          </a:p>
          <a:p>
            <a:r>
              <a:rPr lang="en-US" b="1" dirty="0"/>
              <a:t>Maintenance</a:t>
            </a:r>
            <a:r>
              <a:rPr lang="en-US" dirty="0"/>
              <a:t> − There are some issues which come up in the client environment. To fix those issues, patches are released. Also to enhance the product some better versions are released. Maintenance is done to deliver these changes in the customer environment.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dirty="0" smtClean="0"/>
              <a:t>ADVANTAGES OF WATERFALL METHOD</a:t>
            </a:r>
            <a:endParaRPr lang="en-US" sz="2800"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algn="just"/>
            <a:r>
              <a:rPr lang="en-US" b="0" i="0" dirty="0" smtClean="0">
                <a:solidFill>
                  <a:srgbClr val="000000"/>
                </a:solidFill>
                <a:latin typeface="Arial"/>
              </a:rPr>
              <a:t>Some of the major advantages of the Waterfall Model are as follows −</a:t>
            </a:r>
          </a:p>
          <a:p>
            <a:pPr algn="just">
              <a:buFont typeface="Arial"/>
              <a:buChar char="•"/>
            </a:pPr>
            <a:r>
              <a:rPr lang="en-US" b="0" i="0" dirty="0" smtClean="0">
                <a:solidFill>
                  <a:srgbClr val="000000"/>
                </a:solidFill>
                <a:latin typeface="Arial"/>
              </a:rPr>
              <a:t>Simple and easy to understand and use</a:t>
            </a:r>
          </a:p>
          <a:p>
            <a:pPr algn="just">
              <a:buFont typeface="Arial"/>
              <a:buChar char="•"/>
            </a:pPr>
            <a:r>
              <a:rPr lang="en-US" b="0" i="0" dirty="0" smtClean="0">
                <a:solidFill>
                  <a:srgbClr val="000000"/>
                </a:solidFill>
                <a:latin typeface="Arial"/>
              </a:rPr>
              <a:t>Easy to manage due to the rigidity of the model. Each phase has specific deliverables and a review process.</a:t>
            </a:r>
          </a:p>
          <a:p>
            <a:pPr algn="just">
              <a:buFont typeface="Arial"/>
              <a:buChar char="•"/>
            </a:pPr>
            <a:r>
              <a:rPr lang="en-US" b="0" i="0" dirty="0" smtClean="0">
                <a:solidFill>
                  <a:srgbClr val="000000"/>
                </a:solidFill>
                <a:latin typeface="Arial"/>
              </a:rPr>
              <a:t>Phases are processed and completed one at a time.</a:t>
            </a:r>
          </a:p>
          <a:p>
            <a:pPr algn="just">
              <a:buFont typeface="Arial"/>
              <a:buChar char="•"/>
            </a:pPr>
            <a:r>
              <a:rPr lang="en-US" b="0" i="0" dirty="0" smtClean="0">
                <a:solidFill>
                  <a:srgbClr val="000000"/>
                </a:solidFill>
                <a:latin typeface="Arial"/>
              </a:rPr>
              <a:t>Works well for smaller projects where requirements are very well understood.</a:t>
            </a:r>
          </a:p>
          <a:p>
            <a:pPr algn="just">
              <a:buFont typeface="Arial"/>
              <a:buChar char="•"/>
            </a:pPr>
            <a:r>
              <a:rPr lang="en-US" b="0" i="0" dirty="0" smtClean="0">
                <a:solidFill>
                  <a:srgbClr val="000000"/>
                </a:solidFill>
                <a:latin typeface="Arial"/>
              </a:rPr>
              <a:t>Clearly defined stages.</a:t>
            </a:r>
          </a:p>
          <a:p>
            <a:pPr algn="just">
              <a:buFont typeface="Arial"/>
              <a:buChar char="•"/>
            </a:pPr>
            <a:r>
              <a:rPr lang="en-US" b="0" i="0" dirty="0" smtClean="0">
                <a:solidFill>
                  <a:srgbClr val="000000"/>
                </a:solidFill>
                <a:latin typeface="Arial"/>
              </a:rPr>
              <a:t>Well understood milestones.</a:t>
            </a:r>
          </a:p>
          <a:p>
            <a:pPr algn="just">
              <a:buFont typeface="Arial"/>
              <a:buChar char="•"/>
            </a:pPr>
            <a:r>
              <a:rPr lang="en-US" b="0" i="0" dirty="0" smtClean="0">
                <a:solidFill>
                  <a:srgbClr val="000000"/>
                </a:solidFill>
                <a:latin typeface="Arial"/>
              </a:rPr>
              <a:t>Easy to arrange tasks.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r>
            <a:br>
              <a:rPr lang="en-US" dirty="0" smtClean="0"/>
            </a:br>
            <a:r>
              <a:rPr lang="en-US" dirty="0" smtClean="0"/>
              <a:t>Waterfall </a:t>
            </a:r>
            <a:r>
              <a:rPr lang="en-US" dirty="0"/>
              <a:t>Model - Disadvantages</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en-US" dirty="0" smtClean="0"/>
              <a:t>The </a:t>
            </a:r>
            <a:r>
              <a:rPr lang="en-US" dirty="0"/>
              <a:t>major disadvantages of the Waterfall Model are as follows −</a:t>
            </a:r>
          </a:p>
          <a:p>
            <a:r>
              <a:rPr lang="en-US" dirty="0"/>
              <a:t>No working software is produced until late during the life cycle.</a:t>
            </a:r>
          </a:p>
          <a:p>
            <a:r>
              <a:rPr lang="en-US" dirty="0"/>
              <a:t>High amounts of risk and uncertainty.</a:t>
            </a:r>
          </a:p>
          <a:p>
            <a:r>
              <a:rPr lang="en-US" dirty="0"/>
              <a:t>Not a good model for complex and object-oriented projects.</a:t>
            </a:r>
          </a:p>
          <a:p>
            <a:r>
              <a:rPr lang="en-US" dirty="0"/>
              <a:t>Poor model for long and ongoing projects.</a:t>
            </a:r>
          </a:p>
          <a:p>
            <a:r>
              <a:rPr lang="en-US" dirty="0"/>
              <a:t>Not suitable for the projects where requirements are at a moderate to high risk of changing. So, risk and uncertainty is high with this process model.</a:t>
            </a:r>
          </a:p>
          <a:p>
            <a:r>
              <a:rPr lang="en-US" dirty="0"/>
              <a:t>It is difficult to measure progress within stages.</a:t>
            </a:r>
          </a:p>
          <a:p>
            <a:r>
              <a:rPr lang="en-US" dirty="0"/>
              <a:t>Cannot accommodate changing requirements.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ITERATIVE MODEL</a:t>
            </a:r>
            <a:endParaRPr lang="en-US" dirty="0"/>
          </a:p>
        </p:txBody>
      </p:sp>
      <p:sp>
        <p:nvSpPr>
          <p:cNvPr id="3" name="Content Placeholder 2"/>
          <p:cNvSpPr>
            <a:spLocks noGrp="1"/>
          </p:cNvSpPr>
          <p:nvPr>
            <p:ph idx="1"/>
          </p:nvPr>
        </p:nvSpPr>
        <p:spPr>
          <a:xfrm>
            <a:off x="457200" y="762000"/>
            <a:ext cx="8229600" cy="5364163"/>
          </a:xfrm>
        </p:spPr>
        <p:txBody>
          <a:bodyPr>
            <a:normAutofit fontScale="92500"/>
          </a:bodyPr>
          <a:lstStyle/>
          <a:p>
            <a:r>
              <a:rPr lang="en-US" dirty="0" smtClean="0"/>
              <a:t>Iterative </a:t>
            </a:r>
            <a:r>
              <a:rPr lang="en-US" dirty="0"/>
              <a:t>process starts with a simple implementation of a subset of the software requirements and iteratively enhances the evolving versions until the full system is implemented. </a:t>
            </a:r>
            <a:endParaRPr lang="en-US" dirty="0" smtClean="0"/>
          </a:p>
          <a:p>
            <a:r>
              <a:rPr lang="en-US" dirty="0" smtClean="0"/>
              <a:t>At </a:t>
            </a:r>
            <a:r>
              <a:rPr lang="en-US" dirty="0"/>
              <a:t>each iteration, design modifications are made and new functional capabilities are added. </a:t>
            </a:r>
            <a:endParaRPr lang="en-US" dirty="0" smtClean="0"/>
          </a:p>
          <a:p>
            <a:r>
              <a:rPr lang="en-US" dirty="0" smtClean="0"/>
              <a:t>The </a:t>
            </a:r>
            <a:r>
              <a:rPr lang="en-US" dirty="0"/>
              <a:t>basic idea behind this method is to develop a system through repeated cycles (iterative) and in smaller portions at a time (incremental).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itesh\Desktop\sdlc_iterative_model.jpg"/>
          <p:cNvPicPr>
            <a:picLocks noChangeAspect="1" noChangeArrowheads="1"/>
          </p:cNvPicPr>
          <p:nvPr/>
        </p:nvPicPr>
        <p:blipFill>
          <a:blip r:embed="rId2"/>
          <a:srcRect/>
          <a:stretch>
            <a:fillRect/>
          </a:stretch>
        </p:blipFill>
        <p:spPr bwMode="auto">
          <a:xfrm>
            <a:off x="838200" y="762000"/>
            <a:ext cx="7696200" cy="4876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001000" cy="4893647"/>
          </a:xfrm>
          <a:prstGeom prst="rect">
            <a:avLst/>
          </a:prstGeom>
        </p:spPr>
        <p:txBody>
          <a:bodyPr wrap="square">
            <a:spAutoFit/>
          </a:bodyPr>
          <a:lstStyle/>
          <a:p>
            <a:r>
              <a:rPr lang="en-US" sz="2400" b="1" dirty="0"/>
              <a:t>Iterative Model - Application</a:t>
            </a:r>
          </a:p>
          <a:p>
            <a:r>
              <a:rPr lang="en-US" sz="2400" dirty="0"/>
              <a:t>Like other SDLC models, Iterative and incremental development has some specific applications in the software industry. This model is most often used in the following scenarios −</a:t>
            </a:r>
          </a:p>
          <a:p>
            <a:pPr>
              <a:buFont typeface="Arial" pitchFamily="34" charset="0"/>
              <a:buChar char="•"/>
            </a:pPr>
            <a:r>
              <a:rPr lang="en-US" sz="2400" dirty="0"/>
              <a:t>Requirements of the complete system are clearly defined and understood.</a:t>
            </a:r>
          </a:p>
          <a:p>
            <a:pPr>
              <a:buFont typeface="Arial" pitchFamily="34" charset="0"/>
              <a:buChar char="•"/>
            </a:pPr>
            <a:r>
              <a:rPr lang="en-US" sz="2400" dirty="0"/>
              <a:t>Major requirements must be defined; however, some functionalities or requested enhancements may evolve with time.</a:t>
            </a:r>
          </a:p>
          <a:p>
            <a:pPr>
              <a:buFont typeface="Arial" pitchFamily="34" charset="0"/>
              <a:buChar char="•"/>
            </a:pPr>
            <a:r>
              <a:rPr lang="en-US" sz="2400" dirty="0"/>
              <a:t>There is a time to the market constraint.</a:t>
            </a:r>
          </a:p>
          <a:p>
            <a:pPr>
              <a:buFont typeface="Arial" pitchFamily="34" charset="0"/>
              <a:buChar char="•"/>
            </a:pPr>
            <a:r>
              <a:rPr lang="en-US" sz="2400" dirty="0"/>
              <a:t>A new technology is being used and is being learnt by the development team while working on the project.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929</Words>
  <Application>Microsoft Office PowerPoint</Application>
  <PresentationFormat>On-screen Show (4:3)</PresentationFormat>
  <Paragraphs>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SOFTWARE PROCESS MODEL</vt:lpstr>
      <vt:lpstr>WATERFALL METHOD</vt:lpstr>
      <vt:lpstr>Slide 3</vt:lpstr>
      <vt:lpstr>Slide 4</vt:lpstr>
      <vt:lpstr>ADVANTAGES OF WATERFALL METHOD</vt:lpstr>
      <vt:lpstr> Waterfall Model - Disadvantages </vt:lpstr>
      <vt:lpstr>ITERATIVE MODEL</vt:lpstr>
      <vt:lpstr>Slide 8</vt:lpstr>
      <vt:lpstr>Slide 9</vt:lpstr>
      <vt:lpstr>SPIRAL MODEL</vt:lpstr>
      <vt:lpstr>Slide 11</vt:lpstr>
      <vt:lpstr>Slide 12</vt:lpstr>
      <vt:lpstr>Slide 13</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PROCESS MODEL</dc:title>
  <dc:creator>Ritesh</dc:creator>
  <cp:lastModifiedBy>Ritesh</cp:lastModifiedBy>
  <cp:revision>8</cp:revision>
  <dcterms:created xsi:type="dcterms:W3CDTF">2021-11-25T08:21:07Z</dcterms:created>
  <dcterms:modified xsi:type="dcterms:W3CDTF">2021-11-25T09:02:07Z</dcterms:modified>
</cp:coreProperties>
</file>