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484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6473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60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431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25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405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91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11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94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0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5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35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54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432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64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5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46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C8E00B-931F-47D7-9246-6860131A2088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F7EB-4B8F-491D-B208-8621752E2F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99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4353630" cy="3329581"/>
          </a:xfrm>
        </p:spPr>
        <p:txBody>
          <a:bodyPr>
            <a:noAutofit/>
          </a:bodyPr>
          <a:lstStyle/>
          <a:p>
            <a:r>
              <a:rPr lang="en-IN" sz="6600" b="1" dirty="0">
                <a:latin typeface="Times New Roman" pitchFamily="18" charset="0"/>
                <a:cs typeface="Times New Roman" pitchFamily="18" charset="0"/>
              </a:rPr>
              <a:t>SPINA BIFIDA OCCULTA</a:t>
            </a:r>
          </a:p>
        </p:txBody>
      </p:sp>
      <p:pic>
        <p:nvPicPr>
          <p:cNvPr id="2050" name="Picture 2" descr="C:\Users\Alka Tomer\Documents\IMG_20200721_1826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24745"/>
            <a:ext cx="298782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16832"/>
            <a:ext cx="7772400" cy="1728192"/>
          </a:xfrm>
        </p:spPr>
        <p:txBody>
          <a:bodyPr>
            <a:normAutofit/>
          </a:bodyPr>
          <a:lstStyle/>
          <a:p>
            <a:r>
              <a:rPr lang="en-IN" sz="6000" b="1" dirty="0">
                <a:solidFill>
                  <a:schemeClr val="accent1"/>
                </a:solidFill>
              </a:rPr>
              <a:t>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77808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SPINA BIFIDA OCCULTA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Spina -  Latin: “ Spine”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Bifida – Latin: “ Split” 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Occulta – Latin: “Hidden”</a:t>
            </a:r>
          </a:p>
        </p:txBody>
      </p:sp>
      <p:pic>
        <p:nvPicPr>
          <p:cNvPr id="1026" name="Picture 2" descr="C:\Users\Alka Tomer\Documents\spinaBifidaOcculta_a_en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514" y="3140968"/>
            <a:ext cx="4104456" cy="345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0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832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Spina Bifida, in general, is defined as a “ neural tube defect (NDT) that results when the inferior neuropore does not close.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Spina bifida occulta is the mildest and the commonest. In this, the failure of the vertebral arches to fuse results in bifida spinous processes of vertebrae.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It has no visible defect to the external (no protrusion).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It occurs most at the lumbosacral area.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There is a dimple, hairy patch, dark spot or swelling over affected area.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Spinal cord and nerve usually normal. </a:t>
            </a:r>
          </a:p>
        </p:txBody>
      </p:sp>
    </p:spTree>
    <p:extLst>
      <p:ext uri="{BB962C8B-B14F-4D97-AF65-F5344CB8AC3E}">
        <p14:creationId xmlns:p14="http://schemas.microsoft.com/office/powerpoint/2010/main" val="81181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ka Tomer\Documents\spinaBifid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06489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52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60439"/>
            <a:ext cx="8075240" cy="58928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following some are important features-</a:t>
            </a:r>
          </a:p>
          <a:p>
            <a:pPr marL="514350" indent="-514350">
              <a:buAutoNum type="arabicParenR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Commonest site- This is common is lumbosacral spine: S1 being is the commonest site. </a:t>
            </a:r>
          </a:p>
          <a:p>
            <a:pPr marL="514350" indent="-514350">
              <a:buAutoNum type="arabicParenR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Externally- the skin may be normal or there may be tell tale signs in the forms of a dimple in the skin, a lipomatous  mass, a dermal sinus or a tuft of hair. </a:t>
            </a:r>
          </a:p>
          <a:p>
            <a:pPr marL="514350" indent="-514350">
              <a:buAutoNum type="arabicParenR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Neurological impairment- It is not related to the severity of the bone defect.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commonest manifestation of neurologic involvement is a muscle imbalance in the lower limbs with selective muscle wasting. This lead to foot deformities because of muscle imbalance, common ones being equinovarus or cavus.</a:t>
            </a:r>
          </a:p>
          <a:p>
            <a:pPr marL="514350" indent="-514350">
              <a:buAutoNum type="arabicParenR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10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CAUSES-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causes of impairment may be-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Tethering of the cord of the lumbar surface of the skin by a fibrous membrane ( membrane reuniens).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Tethering of the cord to the filum terminale.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Bifid cord, transfixed with an anteroposterior bone bar ( diastematomyelgia). 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CLINICAL PRESENTATION- 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Spina bifid occulta present with-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Depression or dimple in the lower back.</a:t>
            </a:r>
          </a:p>
        </p:txBody>
      </p:sp>
    </p:spTree>
    <p:extLst>
      <p:ext uri="{BB962C8B-B14F-4D97-AF65-F5344CB8AC3E}">
        <p14:creationId xmlns:p14="http://schemas.microsoft.com/office/powerpoint/2010/main" val="151083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9046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A small patch of dark hair.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Soft fatty deposits.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Port-wine nevi (deep red purple macular lesion). </a:t>
            </a:r>
          </a:p>
          <a:p>
            <a:pPr marL="0" indent="0">
              <a:buNone/>
            </a:pPr>
            <a:r>
              <a:rPr lang="en-IN" sz="3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DIAGNOSTIC TEST / LAB TESTS- </a:t>
            </a:r>
          </a:p>
          <a:p>
            <a:pPr marL="0" indent="0"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Before birth- 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Alpha- fetoprotein blood test when 16-18 weeks pregnant.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Ultrasound of the spine.</a:t>
            </a:r>
          </a:p>
          <a:p>
            <a:pPr marL="0" indent="0"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After birth- 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X-ray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MRI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CT Scan</a:t>
            </a:r>
          </a:p>
        </p:txBody>
      </p:sp>
    </p:spTree>
    <p:extLst>
      <p:ext uri="{BB962C8B-B14F-4D97-AF65-F5344CB8AC3E}">
        <p14:creationId xmlns:p14="http://schemas.microsoft.com/office/powerpoint/2010/main" val="7560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TREATMENT-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A symptomless patient, where the lesion is dected on an x-ray taken for some other problem, needs no treatment. Cases presenting with backache respond to physiotherapy.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Cases presenting with a neurological deficit needs to be evaluated regarding the cause and likelihood of worsening of the neurological deficit.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MRI is the imaging modality of choice. 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Surgical treatment may be required in some cases. </a:t>
            </a:r>
          </a:p>
          <a:p>
            <a:pPr mar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0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111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Orthopaedic treatment is the same as for a paralytic limb; i.e </a:t>
            </a:r>
          </a:p>
          <a:p>
            <a:pPr marL="571500" indent="-571500">
              <a:buFont typeface="+mj-lt"/>
              <a:buAutoNum type="romanLcPeriod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Prevention and correction of deformities.</a:t>
            </a:r>
          </a:p>
          <a:p>
            <a:pPr marL="571500" indent="-571500">
              <a:buFont typeface="+mj-lt"/>
              <a:buAutoNum type="romanLcPeriod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Using residual muscle power for more useful functions by tendon transfers and joint stabilization.</a:t>
            </a:r>
          </a:p>
          <a:p>
            <a:pPr marL="571500" indent="-571500">
              <a:buFont typeface="+mj-lt"/>
              <a:buAutoNum type="romanLcPeriod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Giving support for walking. </a:t>
            </a:r>
          </a:p>
        </p:txBody>
      </p:sp>
    </p:spTree>
    <p:extLst>
      <p:ext uri="{BB962C8B-B14F-4D97-AF65-F5344CB8AC3E}">
        <p14:creationId xmlns:p14="http://schemas.microsoft.com/office/powerpoint/2010/main" val="401705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6000">
        <p14:conveyor dir="l"/>
      </p:transition>
    </mc:Choice>
    <mc:Fallback>
      <p:transition spd="slow" advTm="6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476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</vt:lpstr>
      <vt:lpstr>Wingdings 3</vt:lpstr>
      <vt:lpstr>Ion</vt:lpstr>
      <vt:lpstr>SPINA BIFIDA OCCULTA</vt:lpstr>
      <vt:lpstr>SPINA BIFIDA OCCULTA</vt:lpstr>
      <vt:lpstr>PowerPoint Presentation</vt:lpstr>
      <vt:lpstr>PowerPoint Presentation</vt:lpstr>
      <vt:lpstr>PowerPoint Presentation</vt:lpstr>
      <vt:lpstr>CAUSES-</vt:lpstr>
      <vt:lpstr>PowerPoint Presentation</vt:lpstr>
      <vt:lpstr>TREATMENT-</vt:lpstr>
      <vt:lpstr>PowerPoint Presentation</vt:lpstr>
      <vt:lpstr>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 BIFIDA OCCULTA</dc:title>
  <dc:creator>Alka Tomer</dc:creator>
  <cp:lastModifiedBy>neha shukla</cp:lastModifiedBy>
  <cp:revision>26</cp:revision>
  <dcterms:created xsi:type="dcterms:W3CDTF">2020-07-21T11:35:56Z</dcterms:created>
  <dcterms:modified xsi:type="dcterms:W3CDTF">2020-07-23T08:57:12Z</dcterms:modified>
</cp:coreProperties>
</file>