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0"/>
  </p:notesMasterIdLst>
  <p:sldIdLst>
    <p:sldId id="256" r:id="rId2"/>
    <p:sldId id="257" r:id="rId3"/>
    <p:sldId id="268" r:id="rId4"/>
    <p:sldId id="269" r:id="rId5"/>
    <p:sldId id="274" r:id="rId6"/>
    <p:sldId id="267" r:id="rId7"/>
    <p:sldId id="258" r:id="rId8"/>
    <p:sldId id="259" r:id="rId9"/>
    <p:sldId id="271" r:id="rId10"/>
    <p:sldId id="260" r:id="rId11"/>
    <p:sldId id="261" r:id="rId12"/>
    <p:sldId id="272" r:id="rId13"/>
    <p:sldId id="262" r:id="rId14"/>
    <p:sldId id="263" r:id="rId15"/>
    <p:sldId id="27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FF7BA-A17B-41E3-A86A-E08B4DC19737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41158-DFF4-434C-B002-5546194130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156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941158-DFF4-434C-B002-55461941306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052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569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87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98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691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04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45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962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124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34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40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924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707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139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834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985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425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A808-357D-4919-A8EC-C95B79A9C3D3}" type="datetimeFigureOut">
              <a:rPr lang="en-IN" smtClean="0"/>
              <a:t>22-07-2020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0A83D-201C-4EE5-98F4-C7707682E0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242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597601"/>
            <a:ext cx="6739554" cy="1008112"/>
          </a:xfrm>
        </p:spPr>
        <p:txBody>
          <a:bodyPr>
            <a:noAutofit/>
          </a:bodyPr>
          <a:lstStyle/>
          <a:p>
            <a:r>
              <a:rPr lang="en-IN" sz="4000" dirty="0">
                <a:solidFill>
                  <a:srgbClr val="002060"/>
                </a:solidFill>
              </a:rPr>
              <a:t>SPINAL CANAL STENOSIS</a:t>
            </a:r>
          </a:p>
        </p:txBody>
      </p:sp>
      <p:pic>
        <p:nvPicPr>
          <p:cNvPr id="1028" name="Picture 4" descr="C:\Users\Alka Tomer\Documents\images (15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684076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31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53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dirty="0">
                <a:solidFill>
                  <a:srgbClr val="C00000"/>
                </a:solidFill>
              </a:rPr>
              <a:t>CLASSIFICSATION-</a:t>
            </a:r>
            <a:r>
              <a:rPr lang="en-IN" sz="4000" dirty="0"/>
              <a:t> </a:t>
            </a:r>
          </a:p>
          <a:p>
            <a:pPr marL="0" indent="0">
              <a:buNone/>
            </a:pPr>
            <a:r>
              <a:rPr lang="en-IN" sz="2800" dirty="0"/>
              <a:t>1) </a:t>
            </a:r>
            <a:r>
              <a:rPr lang="en-IN" sz="2800" dirty="0">
                <a:solidFill>
                  <a:srgbClr val="C00000"/>
                </a:solidFill>
              </a:rPr>
              <a:t>Congenital or developmental stenosis-  </a:t>
            </a:r>
            <a:r>
              <a:rPr lang="en-IN" sz="2800" dirty="0"/>
              <a:t>The lower lumbar canal become narrow due to laminar thickening of the developmental origin or congenital as seen in achondroplastic dwarfs.</a:t>
            </a:r>
          </a:p>
          <a:p>
            <a:pPr marL="0" indent="0">
              <a:buNone/>
            </a:pPr>
            <a:r>
              <a:rPr lang="en-IN" sz="2800" dirty="0"/>
              <a:t>2) </a:t>
            </a:r>
            <a:r>
              <a:rPr lang="en-IN" sz="2800" dirty="0">
                <a:solidFill>
                  <a:srgbClr val="C00000"/>
                </a:solidFill>
              </a:rPr>
              <a:t>Acquired stenosis-   </a:t>
            </a:r>
            <a:r>
              <a:rPr lang="en-IN" sz="2800" dirty="0"/>
              <a:t>The canal become narrow over a period of time due to various causes- </a:t>
            </a:r>
          </a:p>
          <a:p>
            <a:pPr marL="457200" indent="-457200">
              <a:buAutoNum type="alphaLcParenR"/>
            </a:pPr>
            <a:r>
              <a:rPr lang="en-IN" sz="2800" dirty="0">
                <a:solidFill>
                  <a:srgbClr val="002060"/>
                </a:solidFill>
              </a:rPr>
              <a:t>Degenerative disease-  </a:t>
            </a:r>
            <a:r>
              <a:rPr lang="en-IN" sz="2800" dirty="0"/>
              <a:t>Osteophytes encroach upon the space of the lumbar canal &amp; cause compression.</a:t>
            </a:r>
          </a:p>
        </p:txBody>
      </p:sp>
    </p:spTree>
    <p:extLst>
      <p:ext uri="{BB962C8B-B14F-4D97-AF65-F5344CB8AC3E}">
        <p14:creationId xmlns:p14="http://schemas.microsoft.com/office/powerpoint/2010/main" val="33941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632848" cy="4536504"/>
          </a:xfrm>
        </p:spPr>
        <p:txBody>
          <a:bodyPr>
            <a:normAutofit/>
          </a:bodyPr>
          <a:lstStyle/>
          <a:p>
            <a:pPr marL="457200" indent="-457200">
              <a:buAutoNum type="alphaLcParenR" startAt="2"/>
            </a:pPr>
            <a:r>
              <a:rPr lang="en-IN" dirty="0">
                <a:solidFill>
                  <a:srgbClr val="7030A0"/>
                </a:solidFill>
              </a:rPr>
              <a:t>Degenerative spondylolisthesis-  </a:t>
            </a:r>
            <a:r>
              <a:rPr lang="en-IN" dirty="0"/>
              <a:t>The canal     become narrow due to slip of the vertebrae, perticularly at L4-L5 level.</a:t>
            </a:r>
          </a:p>
          <a:p>
            <a:pPr marL="457200" indent="-457200">
              <a:buAutoNum type="alphaLcParenR" startAt="2"/>
            </a:pPr>
            <a:r>
              <a:rPr lang="en-IN" dirty="0">
                <a:solidFill>
                  <a:srgbClr val="7030A0"/>
                </a:solidFill>
              </a:rPr>
              <a:t>Miscellaneous- </a:t>
            </a:r>
            <a:r>
              <a:rPr lang="en-IN" dirty="0"/>
              <a:t> conditions such as fluorosis and paget’s disease are associated with narrow lumbar canal.  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</a:rPr>
              <a:t>CLINICAL FEATURES-</a:t>
            </a:r>
          </a:p>
          <a:p>
            <a:pPr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en-IN" sz="2000" dirty="0"/>
              <a:t>The patients classically present with symptoms of intermittent claudication. He develops pain heaviness or parasthesia in the lower limb after walking for a certain distance.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/>
              <a:t>The symptom become so severe that he has to take rest immediately for a few minutes. The symptoms settle down temporarily &amp; allow him to walk further the same distance.</a:t>
            </a:r>
          </a:p>
        </p:txBody>
      </p:sp>
    </p:spTree>
    <p:extLst>
      <p:ext uri="{BB962C8B-B14F-4D97-AF65-F5344CB8AC3E}">
        <p14:creationId xmlns:p14="http://schemas.microsoft.com/office/powerpoint/2010/main" val="167654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ka Tomer\Documents\lumbar-stenosis-slides-15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3"/>
            <a:ext cx="6840759" cy="584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8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78720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</a:rPr>
              <a:t>NEUROLOGICAL EXAMINATION-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Neurological examination of the lower limb may be normal or may be bizarre neurological deficit.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In severe cases, there may be signs of cauda equina compression with loss of bladder &amp; bowel control. 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</a:rPr>
              <a:t>INVESTIGATIONS-</a:t>
            </a:r>
          </a:p>
          <a:p>
            <a:pPr marL="457200" indent="-457200">
              <a:buAutoNum type="arabicParenR"/>
            </a:pPr>
            <a:r>
              <a:rPr lang="en-IN" sz="2800" dirty="0"/>
              <a:t>Plain radiograph of the spine-  Measurement of the lumbar canal will show decreased anteroposterior diameter of the canal or narrowing of the interlaminar space.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7068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94356"/>
            <a:ext cx="8136904" cy="5986972"/>
          </a:xfrm>
        </p:spPr>
        <p:txBody>
          <a:bodyPr>
            <a:noAutofit/>
          </a:bodyPr>
          <a:lstStyle/>
          <a:p>
            <a:pPr marL="457200" indent="-457200">
              <a:buAutoNum type="arabicParenR" startAt="2"/>
            </a:pPr>
            <a:r>
              <a:rPr lang="en-IN" sz="2800" dirty="0"/>
              <a:t>Myelography-  is useful in the diagnosis . It shows multiple indentations in the dye column.</a:t>
            </a:r>
          </a:p>
          <a:p>
            <a:pPr marL="457200" indent="-457200">
              <a:buAutoNum type="arabicParenR" startAt="2"/>
            </a:pPr>
            <a:r>
              <a:rPr lang="en-IN" sz="2800" dirty="0"/>
              <a:t>CT Scan &amp; MRI are also helpful in the diagnosis. </a:t>
            </a:r>
          </a:p>
          <a:p>
            <a:pPr marL="0" indent="0">
              <a:buNone/>
            </a:pPr>
            <a:r>
              <a:rPr lang="en-IN" sz="2800" dirty="0">
                <a:solidFill>
                  <a:srgbClr val="C00000"/>
                </a:solidFill>
              </a:rPr>
              <a:t>TREATMENT-</a:t>
            </a:r>
            <a:r>
              <a:rPr lang="en-IN" sz="3600" dirty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2400" dirty="0"/>
              <a:t>The treatment could be- </a:t>
            </a:r>
          </a:p>
          <a:p>
            <a:pPr marL="457200" indent="-457200">
              <a:buAutoNum type="arabicParenR"/>
            </a:pPr>
            <a:r>
              <a:rPr lang="en-IN" sz="2400" dirty="0"/>
              <a:t>Conservative</a:t>
            </a:r>
          </a:p>
          <a:p>
            <a:pPr marL="457200" indent="-457200">
              <a:buAutoNum type="arabicParenR"/>
            </a:pPr>
            <a:r>
              <a:rPr lang="en-IN" sz="2400" dirty="0"/>
              <a:t>Surgical </a:t>
            </a:r>
          </a:p>
          <a:p>
            <a:pPr marL="0" indent="0">
              <a:buNone/>
            </a:pPr>
            <a:r>
              <a:rPr lang="en-IN" sz="2400" dirty="0"/>
              <a:t>1) </a:t>
            </a:r>
            <a:r>
              <a:rPr lang="en-IN" sz="2400" dirty="0">
                <a:solidFill>
                  <a:srgbClr val="C00000"/>
                </a:solidFill>
              </a:rPr>
              <a:t>Conservative treatment-  </a:t>
            </a:r>
            <a:r>
              <a:rPr lang="en-IN" sz="2400" dirty="0"/>
              <a:t>The conservative treatment approach is basically to emphasize flexion exercises  &amp;  generalized flexion attitudes, avoiding extension.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1969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lka Tomer\Documents\IMG_20200721_1136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4" y="620688"/>
            <a:ext cx="6598520" cy="49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787208" cy="5925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/>
              <a:t>Drug to control pain &amp; inflammation.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 </a:t>
            </a:r>
            <a:r>
              <a:rPr lang="en-IN" sz="2800" dirty="0">
                <a:solidFill>
                  <a:srgbClr val="C00000"/>
                </a:solidFill>
              </a:rPr>
              <a:t>Improve strength endurance &amp; tone of the abdominal muscle-  </a:t>
            </a:r>
            <a:r>
              <a:rPr lang="en-IN" sz="2800" dirty="0"/>
              <a:t>This greatly helps in the maintenance of the flexed posture, which provides comfort to these patients. 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Back ergonomics, avoiding extension attitudes are taught.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 Lumbar traction may be beneficial if comfortable.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Lumbar corset should be used during strenuous activities.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/>
              <a:t>Gentle passive manipulation technique is effective.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525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37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>
                <a:solidFill>
                  <a:srgbClr val="C00000"/>
                </a:solidFill>
              </a:rPr>
              <a:t>SURGICAL TREATMENT-</a:t>
            </a:r>
          </a:p>
          <a:p>
            <a:pPr marL="0" indent="0">
              <a:buNone/>
            </a:pPr>
            <a:r>
              <a:rPr lang="en-IN" sz="2800" dirty="0"/>
              <a:t>The aim of surgery is to decompress the cord by performing laminectomy.</a:t>
            </a:r>
          </a:p>
        </p:txBody>
      </p:sp>
      <p:pic>
        <p:nvPicPr>
          <p:cNvPr id="7170" name="Picture 2" descr="C:\Users\Alka Tomer\Documents\IMG_20200721_1138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15723"/>
            <a:ext cx="6120680" cy="41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6603504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6600" dirty="0"/>
              <a:t>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4196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>
            <a:normAutofit/>
          </a:bodyPr>
          <a:lstStyle/>
          <a:p>
            <a:r>
              <a:rPr lang="en-IN" sz="4800" b="1" dirty="0"/>
              <a:t>Spinal canal stenosis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27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STENOSIS- Constriction of a tube.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Spinal canal stenosis is defined as an abnormal narrowing of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Osteoligamentous</a:t>
            </a:r>
            <a:r>
              <a:rPr lang="en-I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vertebral canal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/ or the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intervertebral foramina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, causing direct compression or compromise of the dural sac / caudal nerve root or their vasculature. Producing symptom of rediculopathy or claudication.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Refers to narrowing of the spinal canal, nerve root canals or intervertebral foramina due to spondylosis &amp; degenerative disc disease.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Usually occurs in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cervical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lumbar spine.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72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ka Tomer\Documents\IMG_20200721_11504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48680"/>
            <a:ext cx="3672409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lka Tomer\Documents\IMG_20200720_2158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41199"/>
            <a:ext cx="4797152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21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Alka Tomer\Documents\images (18)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50429"/>
            <a:ext cx="7028830" cy="535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2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lka Tomer\Documents\LSS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904655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3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152128"/>
          </a:xfrm>
        </p:spPr>
        <p:txBody>
          <a:bodyPr>
            <a:noAutofit/>
          </a:bodyPr>
          <a:lstStyle/>
          <a:p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          CERVICAL STENOSIS </a:t>
            </a:r>
            <a:br>
              <a:rPr lang="en-IN" sz="4000" b="1" dirty="0">
                <a:latin typeface="Times New Roman" pitchFamily="18" charset="0"/>
                <a:cs typeface="Times New Roman" pitchFamily="18" charset="0"/>
              </a:rPr>
            </a:b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258" y="1628800"/>
            <a:ext cx="6347714" cy="388077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Usually present with cervical radiculopathy: radiating arm pain with numbness and paresthesia and occasionally, associated weakness.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098" name="Picture 2" descr="C:\Users\Alka Tomer\Documents\IMG_20200721_1154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58" y="2492896"/>
            <a:ext cx="6696075" cy="386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6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7787208" cy="6285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If the stenosis is severe enough or if it is positioned centrally in the spine, patients may present with signs and symptoms of myelopathy ( Spinal cord dysfunction): Finger numbness, clumsiness and </a:t>
            </a:r>
          </a:p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   difficulty walking due to spasticity and loss of           position sense.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In more severe cases, the patient can have bowel and bladder control dysfunction. Upon examination, these patient have ‘long tract signs’ such as hyper-reflexia and clonus.</a:t>
            </a:r>
          </a:p>
          <a:p>
            <a:pPr mar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Alka Tomer\Documents\IMG_20200721_120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653136"/>
            <a:ext cx="3393232" cy="218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01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043" y="609600"/>
            <a:ext cx="6131024" cy="963560"/>
          </a:xfrm>
        </p:spPr>
        <p:txBody>
          <a:bodyPr>
            <a:normAutofit fontScale="90000"/>
          </a:bodyPr>
          <a:lstStyle/>
          <a:p>
            <a:r>
              <a:rPr lang="en-IN" sz="4800" b="1" dirty="0"/>
              <a:t>         Lumbar stenosis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12" y="1573160"/>
            <a:ext cx="613102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dirty="0"/>
              <a:t>The further narrowing of the anatomically  narrower spinal canal in the lower lumbar region due to a structural abnormality is termed as Spinal stenosis. Since this occurs most commonly in the lumbar spine, it is known as </a:t>
            </a:r>
            <a:r>
              <a:rPr lang="en-IN" sz="2800" dirty="0">
                <a:solidFill>
                  <a:srgbClr val="C00000"/>
                </a:solidFill>
              </a:rPr>
              <a:t>Lumbar stenosis.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/>
              <a:t>It present as backache with radicular pain in the legs, brought on by exercise or walking for a perticular distance</a:t>
            </a:r>
          </a:p>
        </p:txBody>
      </p:sp>
      <p:pic>
        <p:nvPicPr>
          <p:cNvPr id="11266" name="Picture 2" descr="C:\Users\Alka Tomer\Documents\IMG_20200721_1214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04864"/>
            <a:ext cx="20402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9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ka Tomer\Documents\lumbar-stenosis-slides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7"/>
            <a:ext cx="6984776" cy="565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4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620</Words>
  <Application>Microsoft Office PowerPoint</Application>
  <PresentationFormat>On-screen Show (4:3)</PresentationFormat>
  <Paragraphs>46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SPINAL CANAL STENOSIS</vt:lpstr>
      <vt:lpstr>Spinal canal stenosis</vt:lpstr>
      <vt:lpstr>PowerPoint Presentation</vt:lpstr>
      <vt:lpstr>PowerPoint Presentation</vt:lpstr>
      <vt:lpstr>PowerPoint Presentation</vt:lpstr>
      <vt:lpstr>          CERVICAL STENOSIS  </vt:lpstr>
      <vt:lpstr>PowerPoint Presentation</vt:lpstr>
      <vt:lpstr>         Lumbar stenosis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CANAL STENOSIS</dc:title>
  <dc:creator>Alka Tomer</dc:creator>
  <cp:lastModifiedBy>neha shukla</cp:lastModifiedBy>
  <cp:revision>47</cp:revision>
  <dcterms:created xsi:type="dcterms:W3CDTF">2020-07-20T09:30:37Z</dcterms:created>
  <dcterms:modified xsi:type="dcterms:W3CDTF">2020-07-22T16:42:28Z</dcterms:modified>
</cp:coreProperties>
</file>