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72" d="100"/>
          <a:sy n="72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C928-BA53-44AD-BC20-E0375A8293F8}" type="doc">
      <dgm:prSet loTypeId="urn:microsoft.com/office/officeart/2005/8/layout/default#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DF9E633-5A9F-4E90-A08E-49077087F1CF}">
      <dgm:prSet phldrT="[Text]"/>
      <dgm:spPr/>
      <dgm:t>
        <a:bodyPr/>
        <a:lstStyle/>
        <a:p>
          <a:r>
            <a:rPr lang="en-IN" dirty="0" smtClean="0"/>
            <a:t>Prevent spinal deformities</a:t>
          </a:r>
          <a:endParaRPr lang="en-IN" dirty="0"/>
        </a:p>
      </dgm:t>
    </dgm:pt>
    <dgm:pt modelId="{9208D0CB-4F3C-4C81-9445-EFB4BEBF36A5}" type="parTrans" cxnId="{E89A193E-1FDE-4BFA-9049-B4DD71E422F4}">
      <dgm:prSet/>
      <dgm:spPr/>
      <dgm:t>
        <a:bodyPr/>
        <a:lstStyle/>
        <a:p>
          <a:endParaRPr lang="en-IN"/>
        </a:p>
      </dgm:t>
    </dgm:pt>
    <dgm:pt modelId="{A671B18B-B04C-4BDF-B5B3-E4A89DFF02C6}" type="sibTrans" cxnId="{E89A193E-1FDE-4BFA-9049-B4DD71E422F4}">
      <dgm:prSet/>
      <dgm:spPr/>
      <dgm:t>
        <a:bodyPr/>
        <a:lstStyle/>
        <a:p>
          <a:endParaRPr lang="en-IN"/>
        </a:p>
      </dgm:t>
    </dgm:pt>
    <dgm:pt modelId="{A79E0D2D-7772-4017-A163-D78CA3A14041}">
      <dgm:prSet phldrT="[Text]"/>
      <dgm:spPr/>
      <dgm:t>
        <a:bodyPr/>
        <a:lstStyle/>
        <a:p>
          <a:r>
            <a:rPr lang="en-IN" dirty="0" smtClean="0"/>
            <a:t>Correction of acute deformations from kyphosis and scoliosis</a:t>
          </a:r>
          <a:endParaRPr lang="en-IN" dirty="0"/>
        </a:p>
      </dgm:t>
    </dgm:pt>
    <dgm:pt modelId="{4C9156D0-EFB5-4D2D-84E7-91B40C928A3B}" type="parTrans" cxnId="{2DD1373C-2FEE-4C76-8519-E027894D6663}">
      <dgm:prSet/>
      <dgm:spPr/>
      <dgm:t>
        <a:bodyPr/>
        <a:lstStyle/>
        <a:p>
          <a:endParaRPr lang="en-IN"/>
        </a:p>
      </dgm:t>
    </dgm:pt>
    <dgm:pt modelId="{83333FC2-240E-4FEE-9922-8EA57D89E9AF}" type="sibTrans" cxnId="{2DD1373C-2FEE-4C76-8519-E027894D6663}">
      <dgm:prSet/>
      <dgm:spPr/>
      <dgm:t>
        <a:bodyPr/>
        <a:lstStyle/>
        <a:p>
          <a:endParaRPr lang="en-IN"/>
        </a:p>
      </dgm:t>
    </dgm:pt>
    <dgm:pt modelId="{20C1C3BC-1C2B-434A-9285-EA28C19A890F}">
      <dgm:prSet phldrT="[Text]"/>
      <dgm:spPr/>
      <dgm:t>
        <a:bodyPr/>
        <a:lstStyle/>
        <a:p>
          <a:r>
            <a:rPr lang="en-IN" dirty="0" smtClean="0"/>
            <a:t>Provide stability to patients with </a:t>
          </a:r>
          <a:r>
            <a:rPr lang="en-IN" dirty="0" err="1" smtClean="0"/>
            <a:t>Spondylolisthesis</a:t>
          </a:r>
          <a:r>
            <a:rPr lang="en-IN" dirty="0" smtClean="0"/>
            <a:t> </a:t>
          </a:r>
          <a:endParaRPr lang="en-IN" dirty="0"/>
        </a:p>
      </dgm:t>
    </dgm:pt>
    <dgm:pt modelId="{5AA5779E-A4CD-43A1-897C-9C77746C854E}" type="parTrans" cxnId="{B0AB2653-9B66-4ADE-92A7-A974769B06A0}">
      <dgm:prSet/>
      <dgm:spPr/>
      <dgm:t>
        <a:bodyPr/>
        <a:lstStyle/>
        <a:p>
          <a:endParaRPr lang="en-IN"/>
        </a:p>
      </dgm:t>
    </dgm:pt>
    <dgm:pt modelId="{CFC8F200-0D5A-4FB2-853D-F8A46A36A413}" type="sibTrans" cxnId="{B0AB2653-9B66-4ADE-92A7-A974769B06A0}">
      <dgm:prSet/>
      <dgm:spPr/>
      <dgm:t>
        <a:bodyPr/>
        <a:lstStyle/>
        <a:p>
          <a:endParaRPr lang="en-IN"/>
        </a:p>
      </dgm:t>
    </dgm:pt>
    <dgm:pt modelId="{FAE7D495-FB55-44F8-9CF1-A67D1CE5FD18}">
      <dgm:prSet phldrT="[Text]"/>
      <dgm:spPr/>
      <dgm:t>
        <a:bodyPr/>
        <a:lstStyle/>
        <a:p>
          <a:r>
            <a:rPr lang="en-IN" dirty="0" smtClean="0"/>
            <a:t>Relieves chronic pain </a:t>
          </a:r>
          <a:endParaRPr lang="en-IN" dirty="0"/>
        </a:p>
      </dgm:t>
    </dgm:pt>
    <dgm:pt modelId="{1122C9A9-E80F-41B5-8D8A-B83B5D47C780}" type="parTrans" cxnId="{12D430A6-AA49-48BE-B328-1FCF6E2E7D4B}">
      <dgm:prSet/>
      <dgm:spPr/>
      <dgm:t>
        <a:bodyPr/>
        <a:lstStyle/>
        <a:p>
          <a:endParaRPr lang="en-IN"/>
        </a:p>
      </dgm:t>
    </dgm:pt>
    <dgm:pt modelId="{9C70FAF8-D079-4FFA-81DB-B6F0BA54F05D}" type="sibTrans" cxnId="{12D430A6-AA49-48BE-B328-1FCF6E2E7D4B}">
      <dgm:prSet/>
      <dgm:spPr/>
      <dgm:t>
        <a:bodyPr/>
        <a:lstStyle/>
        <a:p>
          <a:endParaRPr lang="en-IN"/>
        </a:p>
      </dgm:t>
    </dgm:pt>
    <dgm:pt modelId="{81B5EAE5-501E-4C89-855B-5341539A31F6}">
      <dgm:prSet phldrT="[Text]"/>
      <dgm:spPr/>
      <dgm:t>
        <a:bodyPr/>
        <a:lstStyle/>
        <a:p>
          <a:r>
            <a:rPr lang="en-IN" dirty="0" smtClean="0"/>
            <a:t>Relieves muscle spasm due to faulty axial loading</a:t>
          </a:r>
          <a:endParaRPr lang="en-IN" dirty="0"/>
        </a:p>
      </dgm:t>
    </dgm:pt>
    <dgm:pt modelId="{DA3E0257-63BD-4C7D-915E-C41EB3D8C990}" type="parTrans" cxnId="{7A06C48B-2679-4E42-B114-DECAA744614C}">
      <dgm:prSet/>
      <dgm:spPr/>
      <dgm:t>
        <a:bodyPr/>
        <a:lstStyle/>
        <a:p>
          <a:endParaRPr lang="en-IN"/>
        </a:p>
      </dgm:t>
    </dgm:pt>
    <dgm:pt modelId="{ABE49D4F-4D38-4AC5-A498-808E158D9296}" type="sibTrans" cxnId="{7A06C48B-2679-4E42-B114-DECAA744614C}">
      <dgm:prSet/>
      <dgm:spPr/>
      <dgm:t>
        <a:bodyPr/>
        <a:lstStyle/>
        <a:p>
          <a:endParaRPr lang="en-IN"/>
        </a:p>
      </dgm:t>
    </dgm:pt>
    <dgm:pt modelId="{EE8EF78D-ED90-4F83-B563-9231547F59FA}">
      <dgm:prSet phldrT="[Text]"/>
      <dgm:spPr/>
      <dgm:t>
        <a:bodyPr/>
        <a:lstStyle/>
        <a:p>
          <a:r>
            <a:rPr lang="en-IN" dirty="0" smtClean="0"/>
            <a:t>Prevents movement post surgical intervention</a:t>
          </a:r>
          <a:endParaRPr lang="en-IN" dirty="0"/>
        </a:p>
      </dgm:t>
    </dgm:pt>
    <dgm:pt modelId="{994060E0-EF71-4295-BEFF-604F09D5BF66}" type="parTrans" cxnId="{59258BDB-50B9-4293-89D0-DBBF0B1D5342}">
      <dgm:prSet/>
      <dgm:spPr/>
      <dgm:t>
        <a:bodyPr/>
        <a:lstStyle/>
        <a:p>
          <a:endParaRPr lang="en-IN"/>
        </a:p>
      </dgm:t>
    </dgm:pt>
    <dgm:pt modelId="{C39FC0BF-3323-47F1-B5A2-792D7B8949F2}" type="sibTrans" cxnId="{59258BDB-50B9-4293-89D0-DBBF0B1D5342}">
      <dgm:prSet/>
      <dgm:spPr/>
      <dgm:t>
        <a:bodyPr/>
        <a:lstStyle/>
        <a:p>
          <a:endParaRPr lang="en-IN"/>
        </a:p>
      </dgm:t>
    </dgm:pt>
    <dgm:pt modelId="{92BD6FDA-9A89-4E42-91C6-1E7ACED83599}">
      <dgm:prSet phldrT="[Text]"/>
      <dgm:spPr/>
      <dgm:t>
        <a:bodyPr/>
        <a:lstStyle/>
        <a:p>
          <a:r>
            <a:rPr lang="en-IN" dirty="0" smtClean="0"/>
            <a:t>Protects against spinal injuries</a:t>
          </a:r>
          <a:endParaRPr lang="en-IN" dirty="0"/>
        </a:p>
      </dgm:t>
    </dgm:pt>
    <dgm:pt modelId="{92C64AF6-6FA6-4195-B1B8-46847C43E7A6}" type="parTrans" cxnId="{681CA2D8-A093-4D81-AFC3-0FEF6A7A5CA3}">
      <dgm:prSet/>
      <dgm:spPr/>
      <dgm:t>
        <a:bodyPr/>
        <a:lstStyle/>
        <a:p>
          <a:endParaRPr lang="en-IN"/>
        </a:p>
      </dgm:t>
    </dgm:pt>
    <dgm:pt modelId="{DE2CE4BC-7E15-4E4B-8D40-75ED25EAF361}" type="sibTrans" cxnId="{681CA2D8-A093-4D81-AFC3-0FEF6A7A5CA3}">
      <dgm:prSet/>
      <dgm:spPr/>
      <dgm:t>
        <a:bodyPr/>
        <a:lstStyle/>
        <a:p>
          <a:endParaRPr lang="en-IN"/>
        </a:p>
      </dgm:t>
    </dgm:pt>
    <dgm:pt modelId="{8B39B434-5CDC-49D8-AA43-BC7BB58E338E}">
      <dgm:prSet phldrT="[Text]"/>
      <dgm:spPr/>
      <dgm:t>
        <a:bodyPr/>
        <a:lstStyle/>
        <a:p>
          <a:r>
            <a:rPr lang="en-IN" dirty="0" smtClean="0"/>
            <a:t>Indicated in post surgical interventions after vertebral fracture</a:t>
          </a:r>
          <a:endParaRPr lang="en-IN" dirty="0"/>
        </a:p>
      </dgm:t>
    </dgm:pt>
    <dgm:pt modelId="{9B766120-266F-4995-8A6A-8BD44BF2FCE2}" type="parTrans" cxnId="{83D8F571-92F0-4067-B303-CB453CB3AF84}">
      <dgm:prSet/>
      <dgm:spPr/>
      <dgm:t>
        <a:bodyPr/>
        <a:lstStyle/>
        <a:p>
          <a:endParaRPr lang="en-IN"/>
        </a:p>
      </dgm:t>
    </dgm:pt>
    <dgm:pt modelId="{B0F4814A-8E8B-4F55-BC6E-BB87D5D70A1A}" type="sibTrans" cxnId="{83D8F571-92F0-4067-B303-CB453CB3AF84}">
      <dgm:prSet/>
      <dgm:spPr/>
      <dgm:t>
        <a:bodyPr/>
        <a:lstStyle/>
        <a:p>
          <a:endParaRPr lang="en-IN"/>
        </a:p>
      </dgm:t>
    </dgm:pt>
    <dgm:pt modelId="{0114194D-036B-4095-AB92-911BF17AF957}" type="pres">
      <dgm:prSet presAssocID="{8A77C928-BA53-44AD-BC20-E0375A8293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45833C2-5E52-445B-945E-EE63215A1CBD}" type="pres">
      <dgm:prSet presAssocID="{2DF9E633-5A9F-4E90-A08E-49077087F1C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56F4BD-4FBA-4A73-B6A1-E508E3024002}" type="pres">
      <dgm:prSet presAssocID="{A671B18B-B04C-4BDF-B5B3-E4A89DFF02C6}" presName="sibTrans" presStyleCnt="0"/>
      <dgm:spPr/>
    </dgm:pt>
    <dgm:pt modelId="{C2F67E96-D0CF-4CDD-B5A1-E2D800876315}" type="pres">
      <dgm:prSet presAssocID="{A79E0D2D-7772-4017-A163-D78CA3A1404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676578-9D98-4E0E-B073-C5CFA06D0E2F}" type="pres">
      <dgm:prSet presAssocID="{83333FC2-240E-4FEE-9922-8EA57D89E9AF}" presName="sibTrans" presStyleCnt="0"/>
      <dgm:spPr/>
    </dgm:pt>
    <dgm:pt modelId="{C2F1DF4E-5B50-4843-8072-A41244B3A2CE}" type="pres">
      <dgm:prSet presAssocID="{20C1C3BC-1C2B-434A-9285-EA28C19A890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586844-2007-4D5B-9017-01BDF96583E1}" type="pres">
      <dgm:prSet presAssocID="{CFC8F200-0D5A-4FB2-853D-F8A46A36A413}" presName="sibTrans" presStyleCnt="0"/>
      <dgm:spPr/>
    </dgm:pt>
    <dgm:pt modelId="{3BA94C81-F58C-425F-B19E-9ED45DA3A92A}" type="pres">
      <dgm:prSet presAssocID="{FAE7D495-FB55-44F8-9CF1-A67D1CE5FD1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26A62A-2B3F-4D91-B5DC-A57483A20250}" type="pres">
      <dgm:prSet presAssocID="{9C70FAF8-D079-4FFA-81DB-B6F0BA54F05D}" presName="sibTrans" presStyleCnt="0"/>
      <dgm:spPr/>
    </dgm:pt>
    <dgm:pt modelId="{0AC1DC73-7E1A-4D93-88C8-BF488457839D}" type="pres">
      <dgm:prSet presAssocID="{81B5EAE5-501E-4C89-855B-5341539A31F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875FD9-78F9-41C8-B9A9-1C9B23203DBB}" type="pres">
      <dgm:prSet presAssocID="{ABE49D4F-4D38-4AC5-A498-808E158D9296}" presName="sibTrans" presStyleCnt="0"/>
      <dgm:spPr/>
    </dgm:pt>
    <dgm:pt modelId="{3C3ED8D0-C3C1-401D-AEE4-C6458CDBE1A7}" type="pres">
      <dgm:prSet presAssocID="{EE8EF78D-ED90-4F83-B563-9231547F59F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96973A-684E-4890-85BA-4FF702159C83}" type="pres">
      <dgm:prSet presAssocID="{C39FC0BF-3323-47F1-B5A2-792D7B8949F2}" presName="sibTrans" presStyleCnt="0"/>
      <dgm:spPr/>
    </dgm:pt>
    <dgm:pt modelId="{0A8767F5-1EB7-41FA-B23C-7AD562557D55}" type="pres">
      <dgm:prSet presAssocID="{92BD6FDA-9A89-4E42-91C6-1E7ACED8359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B439F3-0962-433D-A07E-B3716C523074}" type="pres">
      <dgm:prSet presAssocID="{DE2CE4BC-7E15-4E4B-8D40-75ED25EAF361}" presName="sibTrans" presStyleCnt="0"/>
      <dgm:spPr/>
    </dgm:pt>
    <dgm:pt modelId="{5378C360-171F-4266-83A7-0C36922A0E50}" type="pres">
      <dgm:prSet presAssocID="{8B39B434-5CDC-49D8-AA43-BC7BB58E338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0AB2653-9B66-4ADE-92A7-A974769B06A0}" srcId="{8A77C928-BA53-44AD-BC20-E0375A8293F8}" destId="{20C1C3BC-1C2B-434A-9285-EA28C19A890F}" srcOrd="2" destOrd="0" parTransId="{5AA5779E-A4CD-43A1-897C-9C77746C854E}" sibTransId="{CFC8F200-0D5A-4FB2-853D-F8A46A36A413}"/>
    <dgm:cxn modelId="{2748AE72-CC71-490A-ACA9-E0AC898B8470}" type="presOf" srcId="{A79E0D2D-7772-4017-A163-D78CA3A14041}" destId="{C2F67E96-D0CF-4CDD-B5A1-E2D800876315}" srcOrd="0" destOrd="0" presId="urn:microsoft.com/office/officeart/2005/8/layout/default#2"/>
    <dgm:cxn modelId="{18843EBE-BE46-4E2E-A3BB-58D942F19047}" type="presOf" srcId="{20C1C3BC-1C2B-434A-9285-EA28C19A890F}" destId="{C2F1DF4E-5B50-4843-8072-A41244B3A2CE}" srcOrd="0" destOrd="0" presId="urn:microsoft.com/office/officeart/2005/8/layout/default#2"/>
    <dgm:cxn modelId="{3BFCAD5C-306B-4BBD-BD35-2CA2FDF4AA78}" type="presOf" srcId="{92BD6FDA-9A89-4E42-91C6-1E7ACED83599}" destId="{0A8767F5-1EB7-41FA-B23C-7AD562557D55}" srcOrd="0" destOrd="0" presId="urn:microsoft.com/office/officeart/2005/8/layout/default#2"/>
    <dgm:cxn modelId="{C4207D05-52B8-4932-8CE6-0DE02CADD038}" type="presOf" srcId="{FAE7D495-FB55-44F8-9CF1-A67D1CE5FD18}" destId="{3BA94C81-F58C-425F-B19E-9ED45DA3A92A}" srcOrd="0" destOrd="0" presId="urn:microsoft.com/office/officeart/2005/8/layout/default#2"/>
    <dgm:cxn modelId="{2DD1373C-2FEE-4C76-8519-E027894D6663}" srcId="{8A77C928-BA53-44AD-BC20-E0375A8293F8}" destId="{A79E0D2D-7772-4017-A163-D78CA3A14041}" srcOrd="1" destOrd="0" parTransId="{4C9156D0-EFB5-4D2D-84E7-91B40C928A3B}" sibTransId="{83333FC2-240E-4FEE-9922-8EA57D89E9AF}"/>
    <dgm:cxn modelId="{59258BDB-50B9-4293-89D0-DBBF0B1D5342}" srcId="{8A77C928-BA53-44AD-BC20-E0375A8293F8}" destId="{EE8EF78D-ED90-4F83-B563-9231547F59FA}" srcOrd="5" destOrd="0" parTransId="{994060E0-EF71-4295-BEFF-604F09D5BF66}" sibTransId="{C39FC0BF-3323-47F1-B5A2-792D7B8949F2}"/>
    <dgm:cxn modelId="{7A06C48B-2679-4E42-B114-DECAA744614C}" srcId="{8A77C928-BA53-44AD-BC20-E0375A8293F8}" destId="{81B5EAE5-501E-4C89-855B-5341539A31F6}" srcOrd="4" destOrd="0" parTransId="{DA3E0257-63BD-4C7D-915E-C41EB3D8C990}" sibTransId="{ABE49D4F-4D38-4AC5-A498-808E158D9296}"/>
    <dgm:cxn modelId="{83D8F571-92F0-4067-B303-CB453CB3AF84}" srcId="{8A77C928-BA53-44AD-BC20-E0375A8293F8}" destId="{8B39B434-5CDC-49D8-AA43-BC7BB58E338E}" srcOrd="7" destOrd="0" parTransId="{9B766120-266F-4995-8A6A-8BD44BF2FCE2}" sibTransId="{B0F4814A-8E8B-4F55-BC6E-BB87D5D70A1A}"/>
    <dgm:cxn modelId="{551E42D1-6F69-4601-BCF5-F5017112B5F0}" type="presOf" srcId="{8B39B434-5CDC-49D8-AA43-BC7BB58E338E}" destId="{5378C360-171F-4266-83A7-0C36922A0E50}" srcOrd="0" destOrd="0" presId="urn:microsoft.com/office/officeart/2005/8/layout/default#2"/>
    <dgm:cxn modelId="{681CA2D8-A093-4D81-AFC3-0FEF6A7A5CA3}" srcId="{8A77C928-BA53-44AD-BC20-E0375A8293F8}" destId="{92BD6FDA-9A89-4E42-91C6-1E7ACED83599}" srcOrd="6" destOrd="0" parTransId="{92C64AF6-6FA6-4195-B1B8-46847C43E7A6}" sibTransId="{DE2CE4BC-7E15-4E4B-8D40-75ED25EAF361}"/>
    <dgm:cxn modelId="{B5B1FC24-DCCC-48A8-BB7B-E453059CAD05}" type="presOf" srcId="{2DF9E633-5A9F-4E90-A08E-49077087F1CF}" destId="{C45833C2-5E52-445B-945E-EE63215A1CBD}" srcOrd="0" destOrd="0" presId="urn:microsoft.com/office/officeart/2005/8/layout/default#2"/>
    <dgm:cxn modelId="{E89A193E-1FDE-4BFA-9049-B4DD71E422F4}" srcId="{8A77C928-BA53-44AD-BC20-E0375A8293F8}" destId="{2DF9E633-5A9F-4E90-A08E-49077087F1CF}" srcOrd="0" destOrd="0" parTransId="{9208D0CB-4F3C-4C81-9445-EFB4BEBF36A5}" sibTransId="{A671B18B-B04C-4BDF-B5B3-E4A89DFF02C6}"/>
    <dgm:cxn modelId="{12D430A6-AA49-48BE-B328-1FCF6E2E7D4B}" srcId="{8A77C928-BA53-44AD-BC20-E0375A8293F8}" destId="{FAE7D495-FB55-44F8-9CF1-A67D1CE5FD18}" srcOrd="3" destOrd="0" parTransId="{1122C9A9-E80F-41B5-8D8A-B83B5D47C780}" sibTransId="{9C70FAF8-D079-4FFA-81DB-B6F0BA54F05D}"/>
    <dgm:cxn modelId="{99878D14-5210-44D2-8393-AAB243B8301F}" type="presOf" srcId="{8A77C928-BA53-44AD-BC20-E0375A8293F8}" destId="{0114194D-036B-4095-AB92-911BF17AF957}" srcOrd="0" destOrd="0" presId="urn:microsoft.com/office/officeart/2005/8/layout/default#2"/>
    <dgm:cxn modelId="{4E5A1CD3-4C35-44BB-9113-A02EC2E49236}" type="presOf" srcId="{EE8EF78D-ED90-4F83-B563-9231547F59FA}" destId="{3C3ED8D0-C3C1-401D-AEE4-C6458CDBE1A7}" srcOrd="0" destOrd="0" presId="urn:microsoft.com/office/officeart/2005/8/layout/default#2"/>
    <dgm:cxn modelId="{B373387A-C0B4-4583-8958-2B10A1B88023}" type="presOf" srcId="{81B5EAE5-501E-4C89-855B-5341539A31F6}" destId="{0AC1DC73-7E1A-4D93-88C8-BF488457839D}" srcOrd="0" destOrd="0" presId="urn:microsoft.com/office/officeart/2005/8/layout/default#2"/>
    <dgm:cxn modelId="{295C5823-B49C-4346-B29C-CBC66D080DF9}" type="presParOf" srcId="{0114194D-036B-4095-AB92-911BF17AF957}" destId="{C45833C2-5E52-445B-945E-EE63215A1CBD}" srcOrd="0" destOrd="0" presId="urn:microsoft.com/office/officeart/2005/8/layout/default#2"/>
    <dgm:cxn modelId="{0A83DE34-C51D-4EE2-B6C7-B44C69912CDC}" type="presParOf" srcId="{0114194D-036B-4095-AB92-911BF17AF957}" destId="{9056F4BD-4FBA-4A73-B6A1-E508E3024002}" srcOrd="1" destOrd="0" presId="urn:microsoft.com/office/officeart/2005/8/layout/default#2"/>
    <dgm:cxn modelId="{911270F8-932B-44BE-812E-7DBD7161D80A}" type="presParOf" srcId="{0114194D-036B-4095-AB92-911BF17AF957}" destId="{C2F67E96-D0CF-4CDD-B5A1-E2D800876315}" srcOrd="2" destOrd="0" presId="urn:microsoft.com/office/officeart/2005/8/layout/default#2"/>
    <dgm:cxn modelId="{69E933E5-8B8D-491D-A97C-38A3CD63BE14}" type="presParOf" srcId="{0114194D-036B-4095-AB92-911BF17AF957}" destId="{8C676578-9D98-4E0E-B073-C5CFA06D0E2F}" srcOrd="3" destOrd="0" presId="urn:microsoft.com/office/officeart/2005/8/layout/default#2"/>
    <dgm:cxn modelId="{BB89C8EF-A01A-45E4-A0F7-511832CE9CFB}" type="presParOf" srcId="{0114194D-036B-4095-AB92-911BF17AF957}" destId="{C2F1DF4E-5B50-4843-8072-A41244B3A2CE}" srcOrd="4" destOrd="0" presId="urn:microsoft.com/office/officeart/2005/8/layout/default#2"/>
    <dgm:cxn modelId="{501B0939-1D60-4484-844B-4E883E17512A}" type="presParOf" srcId="{0114194D-036B-4095-AB92-911BF17AF957}" destId="{9D586844-2007-4D5B-9017-01BDF96583E1}" srcOrd="5" destOrd="0" presId="urn:microsoft.com/office/officeart/2005/8/layout/default#2"/>
    <dgm:cxn modelId="{80B60120-8315-4185-AC4E-230BDA34505B}" type="presParOf" srcId="{0114194D-036B-4095-AB92-911BF17AF957}" destId="{3BA94C81-F58C-425F-B19E-9ED45DA3A92A}" srcOrd="6" destOrd="0" presId="urn:microsoft.com/office/officeart/2005/8/layout/default#2"/>
    <dgm:cxn modelId="{FBEAA511-2649-4CBF-9C11-4C72499C84F8}" type="presParOf" srcId="{0114194D-036B-4095-AB92-911BF17AF957}" destId="{B626A62A-2B3F-4D91-B5DC-A57483A20250}" srcOrd="7" destOrd="0" presId="urn:microsoft.com/office/officeart/2005/8/layout/default#2"/>
    <dgm:cxn modelId="{AB85F3D3-7451-47F1-A0C9-93700D757E52}" type="presParOf" srcId="{0114194D-036B-4095-AB92-911BF17AF957}" destId="{0AC1DC73-7E1A-4D93-88C8-BF488457839D}" srcOrd="8" destOrd="0" presId="urn:microsoft.com/office/officeart/2005/8/layout/default#2"/>
    <dgm:cxn modelId="{F59BD95C-A04D-4823-A0A7-14EE6A9B03C6}" type="presParOf" srcId="{0114194D-036B-4095-AB92-911BF17AF957}" destId="{86875FD9-78F9-41C8-B9A9-1C9B23203DBB}" srcOrd="9" destOrd="0" presId="urn:microsoft.com/office/officeart/2005/8/layout/default#2"/>
    <dgm:cxn modelId="{F9A72339-E7E2-4520-84DF-9352B8809195}" type="presParOf" srcId="{0114194D-036B-4095-AB92-911BF17AF957}" destId="{3C3ED8D0-C3C1-401D-AEE4-C6458CDBE1A7}" srcOrd="10" destOrd="0" presId="urn:microsoft.com/office/officeart/2005/8/layout/default#2"/>
    <dgm:cxn modelId="{AF5173D4-61B5-4BA5-8530-B5B273E99320}" type="presParOf" srcId="{0114194D-036B-4095-AB92-911BF17AF957}" destId="{3696973A-684E-4890-85BA-4FF702159C83}" srcOrd="11" destOrd="0" presId="urn:microsoft.com/office/officeart/2005/8/layout/default#2"/>
    <dgm:cxn modelId="{F904F17C-44A7-4F10-872D-BDEA7E9817AA}" type="presParOf" srcId="{0114194D-036B-4095-AB92-911BF17AF957}" destId="{0A8767F5-1EB7-41FA-B23C-7AD562557D55}" srcOrd="12" destOrd="0" presId="urn:microsoft.com/office/officeart/2005/8/layout/default#2"/>
    <dgm:cxn modelId="{7D514983-3AA5-41EC-809B-A26A38DC8B0D}" type="presParOf" srcId="{0114194D-036B-4095-AB92-911BF17AF957}" destId="{D4B439F3-0962-433D-A07E-B3716C523074}" srcOrd="13" destOrd="0" presId="urn:microsoft.com/office/officeart/2005/8/layout/default#2"/>
    <dgm:cxn modelId="{D3F16FA1-ED79-4179-91A3-0D40AE1AD8D3}" type="presParOf" srcId="{0114194D-036B-4095-AB92-911BF17AF957}" destId="{5378C360-171F-4266-83A7-0C36922A0E50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25B1E-4CF4-48C6-94FB-11C12C7E2E7D}" type="doc">
      <dgm:prSet loTypeId="urn:microsoft.com/office/officeart/2005/8/layout/pList1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A5B0D92-CA08-4715-ACBC-E81261E9ADEF}">
      <dgm:prSet phldrT="[Text]" custT="1"/>
      <dgm:spPr/>
      <dgm:t>
        <a:bodyPr/>
        <a:lstStyle/>
        <a:p>
          <a:r>
            <a:rPr lang="en-IN" sz="2000" b="1" dirty="0" smtClean="0"/>
            <a:t>Cervical Crush Injuries</a:t>
          </a:r>
          <a:endParaRPr lang="en-IN" sz="2000" b="1" dirty="0"/>
        </a:p>
      </dgm:t>
    </dgm:pt>
    <dgm:pt modelId="{0EB405D7-2E7F-4712-8E67-8B0F9DD67052}" type="parTrans" cxnId="{22A98433-FF01-4362-B2B9-1C30DBB97F59}">
      <dgm:prSet/>
      <dgm:spPr/>
      <dgm:t>
        <a:bodyPr/>
        <a:lstStyle/>
        <a:p>
          <a:endParaRPr lang="en-IN"/>
        </a:p>
      </dgm:t>
    </dgm:pt>
    <dgm:pt modelId="{0EE1469E-BB36-4491-B5B6-E1FEC8346C91}" type="sibTrans" cxnId="{22A98433-FF01-4362-B2B9-1C30DBB97F59}">
      <dgm:prSet/>
      <dgm:spPr/>
      <dgm:t>
        <a:bodyPr/>
        <a:lstStyle/>
        <a:p>
          <a:endParaRPr lang="en-IN"/>
        </a:p>
      </dgm:t>
    </dgm:pt>
    <dgm:pt modelId="{09ABF381-020D-42D3-9AF7-066D92D7F326}">
      <dgm:prSet phldrT="[Text]" custT="1"/>
      <dgm:spPr/>
      <dgm:t>
        <a:bodyPr/>
        <a:lstStyle/>
        <a:p>
          <a:r>
            <a:rPr lang="en-IN" sz="1800" b="1" dirty="0" smtClean="0"/>
            <a:t>Hyperextension injuries to cervical</a:t>
          </a:r>
          <a:endParaRPr lang="en-IN" sz="1800" b="1" dirty="0"/>
        </a:p>
      </dgm:t>
    </dgm:pt>
    <dgm:pt modelId="{79F8686F-ACE8-4D98-AE23-68E532E3D94F}" type="parTrans" cxnId="{75BF8B62-E7F5-4E29-AE18-827404EDD72C}">
      <dgm:prSet/>
      <dgm:spPr/>
      <dgm:t>
        <a:bodyPr/>
        <a:lstStyle/>
        <a:p>
          <a:endParaRPr lang="en-IN"/>
        </a:p>
      </dgm:t>
    </dgm:pt>
    <dgm:pt modelId="{60613419-FCB4-4925-8781-A6E6BD7769B2}" type="sibTrans" cxnId="{75BF8B62-E7F5-4E29-AE18-827404EDD72C}">
      <dgm:prSet/>
      <dgm:spPr/>
      <dgm:t>
        <a:bodyPr/>
        <a:lstStyle/>
        <a:p>
          <a:endParaRPr lang="en-IN"/>
        </a:p>
      </dgm:t>
    </dgm:pt>
    <dgm:pt modelId="{24D93F68-EA1F-4029-BC0C-84BE93AF6692}">
      <dgm:prSet phldrT="[Text]" custT="1"/>
      <dgm:spPr/>
      <dgm:t>
        <a:bodyPr/>
        <a:lstStyle/>
        <a:p>
          <a:r>
            <a:rPr lang="en-IN" sz="2000" b="1" dirty="0" smtClean="0"/>
            <a:t>Whiplash Injuries</a:t>
          </a:r>
          <a:endParaRPr lang="en-IN" sz="2000" b="1" dirty="0"/>
        </a:p>
      </dgm:t>
    </dgm:pt>
    <dgm:pt modelId="{D9C4770A-F50E-48C9-9437-18B855A4F9F7}" type="parTrans" cxnId="{49988CDF-28D2-4849-86D4-5DF594CAF4BC}">
      <dgm:prSet/>
      <dgm:spPr/>
      <dgm:t>
        <a:bodyPr/>
        <a:lstStyle/>
        <a:p>
          <a:endParaRPr lang="en-IN"/>
        </a:p>
      </dgm:t>
    </dgm:pt>
    <dgm:pt modelId="{F7F22958-F327-431B-99BD-4D3C37D1A92F}" type="sibTrans" cxnId="{49988CDF-28D2-4849-86D4-5DF594CAF4BC}">
      <dgm:prSet/>
      <dgm:spPr/>
      <dgm:t>
        <a:bodyPr/>
        <a:lstStyle/>
        <a:p>
          <a:endParaRPr lang="en-IN"/>
        </a:p>
      </dgm:t>
    </dgm:pt>
    <dgm:pt modelId="{685ACC15-5AD4-42E7-8FEA-B44CEEDAEE04}">
      <dgm:prSet phldrT="[Text]" custT="1"/>
      <dgm:spPr/>
      <dgm:t>
        <a:bodyPr/>
        <a:lstStyle/>
        <a:p>
          <a:r>
            <a:rPr lang="en-IN" sz="2000" b="1" dirty="0" smtClean="0"/>
            <a:t>Sprains and strains of neck</a:t>
          </a:r>
          <a:endParaRPr lang="en-IN" sz="2000" b="1" dirty="0"/>
        </a:p>
      </dgm:t>
    </dgm:pt>
    <dgm:pt modelId="{EED3D52E-91BA-4160-9FC4-A867B2B0DCB2}" type="parTrans" cxnId="{B9CB8A79-6CC5-46CF-B1A9-C38E553A5594}">
      <dgm:prSet/>
      <dgm:spPr/>
      <dgm:t>
        <a:bodyPr/>
        <a:lstStyle/>
        <a:p>
          <a:endParaRPr lang="en-IN"/>
        </a:p>
      </dgm:t>
    </dgm:pt>
    <dgm:pt modelId="{6544897B-2B9D-4032-8D07-D69504D44968}" type="sibTrans" cxnId="{B9CB8A79-6CC5-46CF-B1A9-C38E553A5594}">
      <dgm:prSet/>
      <dgm:spPr/>
      <dgm:t>
        <a:bodyPr/>
        <a:lstStyle/>
        <a:p>
          <a:endParaRPr lang="en-IN"/>
        </a:p>
      </dgm:t>
    </dgm:pt>
    <dgm:pt modelId="{C01C191B-8052-4351-83CE-715C6E51859C}">
      <dgm:prSet phldrT="[Text]" custT="1"/>
      <dgm:spPr/>
      <dgm:t>
        <a:bodyPr/>
        <a:lstStyle/>
        <a:p>
          <a:r>
            <a:rPr lang="en-IN" sz="1800" b="1" dirty="0" smtClean="0"/>
            <a:t>Degenerative diseases like cervical </a:t>
          </a:r>
          <a:r>
            <a:rPr lang="en-IN" sz="1800" b="1" dirty="0" err="1" smtClean="0"/>
            <a:t>spondylosis</a:t>
          </a:r>
          <a:endParaRPr lang="en-IN" sz="1800" b="1" dirty="0"/>
        </a:p>
      </dgm:t>
    </dgm:pt>
    <dgm:pt modelId="{C9415776-E9FF-48F7-9E37-D18C38ABA133}" type="parTrans" cxnId="{5AF8DF02-FC3A-4526-B863-3495412DA9EE}">
      <dgm:prSet/>
      <dgm:spPr/>
      <dgm:t>
        <a:bodyPr/>
        <a:lstStyle/>
        <a:p>
          <a:endParaRPr lang="en-IN"/>
        </a:p>
      </dgm:t>
    </dgm:pt>
    <dgm:pt modelId="{AF20F80A-E202-421A-AF3E-FF3E187EAECB}" type="sibTrans" cxnId="{5AF8DF02-FC3A-4526-B863-3495412DA9EE}">
      <dgm:prSet/>
      <dgm:spPr/>
      <dgm:t>
        <a:bodyPr/>
        <a:lstStyle/>
        <a:p>
          <a:endParaRPr lang="en-IN"/>
        </a:p>
      </dgm:t>
    </dgm:pt>
    <dgm:pt modelId="{8A011499-AFC0-4EE4-B46F-E8919B4A11E7}" type="pres">
      <dgm:prSet presAssocID="{68625B1E-4CF4-48C6-94FB-11C12C7E2E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58B06C-3A54-402F-B087-766DAEFA499F}" type="pres">
      <dgm:prSet presAssocID="{3A5B0D92-CA08-4715-ACBC-E81261E9ADEF}" presName="compNode" presStyleCnt="0"/>
      <dgm:spPr/>
    </dgm:pt>
    <dgm:pt modelId="{E2AE243E-CB7B-4B9C-A8F9-5BB708F5D32E}" type="pres">
      <dgm:prSet presAssocID="{3A5B0D92-CA08-4715-ACBC-E81261E9ADEF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IN"/>
        </a:p>
      </dgm:t>
    </dgm:pt>
    <dgm:pt modelId="{D01DCC9F-D029-416B-B671-9389469CA92F}" type="pres">
      <dgm:prSet presAssocID="{3A5B0D92-CA08-4715-ACBC-E81261E9ADE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8552E2-01D8-4FC0-B53C-4A64262B2785}" type="pres">
      <dgm:prSet presAssocID="{0EE1469E-BB36-4491-B5B6-E1FEC8346C91}" presName="sibTrans" presStyleLbl="sibTrans2D1" presStyleIdx="0" presStyleCnt="0"/>
      <dgm:spPr/>
      <dgm:t>
        <a:bodyPr/>
        <a:lstStyle/>
        <a:p>
          <a:endParaRPr lang="en-IN"/>
        </a:p>
      </dgm:t>
    </dgm:pt>
    <dgm:pt modelId="{D689D954-641C-46F8-941C-CFA4FC9035FA}" type="pres">
      <dgm:prSet presAssocID="{09ABF381-020D-42D3-9AF7-066D92D7F326}" presName="compNode" presStyleCnt="0"/>
      <dgm:spPr/>
    </dgm:pt>
    <dgm:pt modelId="{63DDBF34-4433-4FF8-999C-98E611A46FBB}" type="pres">
      <dgm:prSet presAssocID="{09ABF381-020D-42D3-9AF7-066D92D7F326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IN"/>
        </a:p>
      </dgm:t>
    </dgm:pt>
    <dgm:pt modelId="{03E9F953-E18B-410E-AB79-33E404AA210C}" type="pres">
      <dgm:prSet presAssocID="{09ABF381-020D-42D3-9AF7-066D92D7F326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80C371-EC22-4796-8D0E-802906F8248E}" type="pres">
      <dgm:prSet presAssocID="{60613419-FCB4-4925-8781-A6E6BD7769B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AAE676A3-09CA-4E7B-825E-48803F984A9D}" type="pres">
      <dgm:prSet presAssocID="{24D93F68-EA1F-4029-BC0C-84BE93AF6692}" presName="compNode" presStyleCnt="0"/>
      <dgm:spPr/>
    </dgm:pt>
    <dgm:pt modelId="{F1098EBD-782F-4613-89C1-AF997669F815}" type="pres">
      <dgm:prSet presAssocID="{24D93F68-EA1F-4029-BC0C-84BE93AF6692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IN"/>
        </a:p>
      </dgm:t>
    </dgm:pt>
    <dgm:pt modelId="{79D2300A-725A-4582-906A-2EA6BA23DD83}" type="pres">
      <dgm:prSet presAssocID="{24D93F68-EA1F-4029-BC0C-84BE93AF6692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2A82E1-31C7-46FA-819B-A13C1AF69BDC}" type="pres">
      <dgm:prSet presAssocID="{F7F22958-F327-431B-99BD-4D3C37D1A92F}" presName="sibTrans" presStyleLbl="sibTrans2D1" presStyleIdx="0" presStyleCnt="0"/>
      <dgm:spPr/>
      <dgm:t>
        <a:bodyPr/>
        <a:lstStyle/>
        <a:p>
          <a:endParaRPr lang="en-IN"/>
        </a:p>
      </dgm:t>
    </dgm:pt>
    <dgm:pt modelId="{D47C3DB2-9F06-4AEB-9C48-1EE03BDB2610}" type="pres">
      <dgm:prSet presAssocID="{685ACC15-5AD4-42E7-8FEA-B44CEEDAEE04}" presName="compNode" presStyleCnt="0"/>
      <dgm:spPr/>
    </dgm:pt>
    <dgm:pt modelId="{2737F5F4-CD53-4727-93D7-883E8675C041}" type="pres">
      <dgm:prSet presAssocID="{685ACC15-5AD4-42E7-8FEA-B44CEEDAEE04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IN"/>
        </a:p>
      </dgm:t>
    </dgm:pt>
    <dgm:pt modelId="{CD8D6553-2EC4-4228-A7DA-6A6D4ABB179F}" type="pres">
      <dgm:prSet presAssocID="{685ACC15-5AD4-42E7-8FEA-B44CEEDAEE0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98B7C1-9E78-4E70-911F-B805D5E4ED0A}" type="pres">
      <dgm:prSet presAssocID="{6544897B-2B9D-4032-8D07-D69504D4496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C7C4313-EE8D-4488-8E4E-F377193032D5}" type="pres">
      <dgm:prSet presAssocID="{C01C191B-8052-4351-83CE-715C6E51859C}" presName="compNode" presStyleCnt="0"/>
      <dgm:spPr/>
    </dgm:pt>
    <dgm:pt modelId="{FA88618F-CD0E-4524-AA68-E5843E27610B}" type="pres">
      <dgm:prSet presAssocID="{C01C191B-8052-4351-83CE-715C6E51859C}" presName="pictRect" presStyleLbl="node1" presStyleIdx="4" presStyleCnt="5" custScaleY="121292" custLinFactNeighborX="-120" custLinFactNeighborY="-201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1941" t="-82160" r="-1941" b="-151840"/>
          </a:stretch>
        </a:blipFill>
      </dgm:spPr>
      <dgm:t>
        <a:bodyPr/>
        <a:lstStyle/>
        <a:p>
          <a:endParaRPr lang="en-IN"/>
        </a:p>
      </dgm:t>
    </dgm:pt>
    <dgm:pt modelId="{2F959288-691F-4696-ADDF-667B80484CDF}" type="pres">
      <dgm:prSet presAssocID="{C01C191B-8052-4351-83CE-715C6E51859C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CCEEEAB-09B9-4E6E-A312-0BFEFB2626CF}" type="presOf" srcId="{3A5B0D92-CA08-4715-ACBC-E81261E9ADEF}" destId="{D01DCC9F-D029-416B-B671-9389469CA92F}" srcOrd="0" destOrd="0" presId="urn:microsoft.com/office/officeart/2005/8/layout/pList1#1"/>
    <dgm:cxn modelId="{F415E6E3-71B7-4152-81A8-DAB0B1B35C3E}" type="presOf" srcId="{24D93F68-EA1F-4029-BC0C-84BE93AF6692}" destId="{79D2300A-725A-4582-906A-2EA6BA23DD83}" srcOrd="0" destOrd="0" presId="urn:microsoft.com/office/officeart/2005/8/layout/pList1#1"/>
    <dgm:cxn modelId="{B73CDB2B-5350-41B4-8ACB-0A53BB8A704D}" type="presOf" srcId="{6544897B-2B9D-4032-8D07-D69504D44968}" destId="{A398B7C1-9E78-4E70-911F-B805D5E4ED0A}" srcOrd="0" destOrd="0" presId="urn:microsoft.com/office/officeart/2005/8/layout/pList1#1"/>
    <dgm:cxn modelId="{3C990608-A430-4318-BC86-949349F50F82}" type="presOf" srcId="{60613419-FCB4-4925-8781-A6E6BD7769B2}" destId="{1680C371-EC22-4796-8D0E-802906F8248E}" srcOrd="0" destOrd="0" presId="urn:microsoft.com/office/officeart/2005/8/layout/pList1#1"/>
    <dgm:cxn modelId="{E77AEB88-4070-4475-9649-C67174642120}" type="presOf" srcId="{68625B1E-4CF4-48C6-94FB-11C12C7E2E7D}" destId="{8A011499-AFC0-4EE4-B46F-E8919B4A11E7}" srcOrd="0" destOrd="0" presId="urn:microsoft.com/office/officeart/2005/8/layout/pList1#1"/>
    <dgm:cxn modelId="{4C6C985E-42DE-4A6F-8D5E-FBA75320119D}" type="presOf" srcId="{C01C191B-8052-4351-83CE-715C6E51859C}" destId="{2F959288-691F-4696-ADDF-667B80484CDF}" srcOrd="0" destOrd="0" presId="urn:microsoft.com/office/officeart/2005/8/layout/pList1#1"/>
    <dgm:cxn modelId="{5AF8DF02-FC3A-4526-B863-3495412DA9EE}" srcId="{68625B1E-4CF4-48C6-94FB-11C12C7E2E7D}" destId="{C01C191B-8052-4351-83CE-715C6E51859C}" srcOrd="4" destOrd="0" parTransId="{C9415776-E9FF-48F7-9E37-D18C38ABA133}" sibTransId="{AF20F80A-E202-421A-AF3E-FF3E187EAECB}"/>
    <dgm:cxn modelId="{B8CA8C7B-636E-4687-B42A-39DC4E5F36E0}" type="presOf" srcId="{09ABF381-020D-42D3-9AF7-066D92D7F326}" destId="{03E9F953-E18B-410E-AB79-33E404AA210C}" srcOrd="0" destOrd="0" presId="urn:microsoft.com/office/officeart/2005/8/layout/pList1#1"/>
    <dgm:cxn modelId="{1B4DA12C-DAE8-4713-86B7-B48F2389D423}" type="presOf" srcId="{F7F22958-F327-431B-99BD-4D3C37D1A92F}" destId="{B32A82E1-31C7-46FA-819B-A13C1AF69BDC}" srcOrd="0" destOrd="0" presId="urn:microsoft.com/office/officeart/2005/8/layout/pList1#1"/>
    <dgm:cxn modelId="{966BF4C2-C90C-49C6-910D-6C58650746F4}" type="presOf" srcId="{0EE1469E-BB36-4491-B5B6-E1FEC8346C91}" destId="{AE8552E2-01D8-4FC0-B53C-4A64262B2785}" srcOrd="0" destOrd="0" presId="urn:microsoft.com/office/officeart/2005/8/layout/pList1#1"/>
    <dgm:cxn modelId="{49988CDF-28D2-4849-86D4-5DF594CAF4BC}" srcId="{68625B1E-4CF4-48C6-94FB-11C12C7E2E7D}" destId="{24D93F68-EA1F-4029-BC0C-84BE93AF6692}" srcOrd="2" destOrd="0" parTransId="{D9C4770A-F50E-48C9-9437-18B855A4F9F7}" sibTransId="{F7F22958-F327-431B-99BD-4D3C37D1A92F}"/>
    <dgm:cxn modelId="{75BF8B62-E7F5-4E29-AE18-827404EDD72C}" srcId="{68625B1E-4CF4-48C6-94FB-11C12C7E2E7D}" destId="{09ABF381-020D-42D3-9AF7-066D92D7F326}" srcOrd="1" destOrd="0" parTransId="{79F8686F-ACE8-4D98-AE23-68E532E3D94F}" sibTransId="{60613419-FCB4-4925-8781-A6E6BD7769B2}"/>
    <dgm:cxn modelId="{0056FD8A-1CC5-4FD5-A3F5-6E1F702E078A}" type="presOf" srcId="{685ACC15-5AD4-42E7-8FEA-B44CEEDAEE04}" destId="{CD8D6553-2EC4-4228-A7DA-6A6D4ABB179F}" srcOrd="0" destOrd="0" presId="urn:microsoft.com/office/officeart/2005/8/layout/pList1#1"/>
    <dgm:cxn modelId="{22A98433-FF01-4362-B2B9-1C30DBB97F59}" srcId="{68625B1E-4CF4-48C6-94FB-11C12C7E2E7D}" destId="{3A5B0D92-CA08-4715-ACBC-E81261E9ADEF}" srcOrd="0" destOrd="0" parTransId="{0EB405D7-2E7F-4712-8E67-8B0F9DD67052}" sibTransId="{0EE1469E-BB36-4491-B5B6-E1FEC8346C91}"/>
    <dgm:cxn modelId="{B9CB8A79-6CC5-46CF-B1A9-C38E553A5594}" srcId="{68625B1E-4CF4-48C6-94FB-11C12C7E2E7D}" destId="{685ACC15-5AD4-42E7-8FEA-B44CEEDAEE04}" srcOrd="3" destOrd="0" parTransId="{EED3D52E-91BA-4160-9FC4-A867B2B0DCB2}" sibTransId="{6544897B-2B9D-4032-8D07-D69504D44968}"/>
    <dgm:cxn modelId="{48D6BB22-D15E-4D05-A314-552C817AAE30}" type="presParOf" srcId="{8A011499-AFC0-4EE4-B46F-E8919B4A11E7}" destId="{B958B06C-3A54-402F-B087-766DAEFA499F}" srcOrd="0" destOrd="0" presId="urn:microsoft.com/office/officeart/2005/8/layout/pList1#1"/>
    <dgm:cxn modelId="{25CC50AF-932B-4103-8F8A-5CD98E67E3DE}" type="presParOf" srcId="{B958B06C-3A54-402F-B087-766DAEFA499F}" destId="{E2AE243E-CB7B-4B9C-A8F9-5BB708F5D32E}" srcOrd="0" destOrd="0" presId="urn:microsoft.com/office/officeart/2005/8/layout/pList1#1"/>
    <dgm:cxn modelId="{0188CD3B-A2B4-4216-9012-0205C053E6F6}" type="presParOf" srcId="{B958B06C-3A54-402F-B087-766DAEFA499F}" destId="{D01DCC9F-D029-416B-B671-9389469CA92F}" srcOrd="1" destOrd="0" presId="urn:microsoft.com/office/officeart/2005/8/layout/pList1#1"/>
    <dgm:cxn modelId="{DB6F8646-2C3C-4AFE-9389-B1815BC1A1F4}" type="presParOf" srcId="{8A011499-AFC0-4EE4-B46F-E8919B4A11E7}" destId="{AE8552E2-01D8-4FC0-B53C-4A64262B2785}" srcOrd="1" destOrd="0" presId="urn:microsoft.com/office/officeart/2005/8/layout/pList1#1"/>
    <dgm:cxn modelId="{6DCB2C46-7B64-46D3-8E57-6329ADA74500}" type="presParOf" srcId="{8A011499-AFC0-4EE4-B46F-E8919B4A11E7}" destId="{D689D954-641C-46F8-941C-CFA4FC9035FA}" srcOrd="2" destOrd="0" presId="urn:microsoft.com/office/officeart/2005/8/layout/pList1#1"/>
    <dgm:cxn modelId="{D41F9A07-D35B-4DB7-ACF1-87C3B13964D3}" type="presParOf" srcId="{D689D954-641C-46F8-941C-CFA4FC9035FA}" destId="{63DDBF34-4433-4FF8-999C-98E611A46FBB}" srcOrd="0" destOrd="0" presId="urn:microsoft.com/office/officeart/2005/8/layout/pList1#1"/>
    <dgm:cxn modelId="{380B17A7-772D-4664-9262-CFB736306271}" type="presParOf" srcId="{D689D954-641C-46F8-941C-CFA4FC9035FA}" destId="{03E9F953-E18B-410E-AB79-33E404AA210C}" srcOrd="1" destOrd="0" presId="urn:microsoft.com/office/officeart/2005/8/layout/pList1#1"/>
    <dgm:cxn modelId="{229F56EC-C657-47F9-A1BB-47A3F71C1956}" type="presParOf" srcId="{8A011499-AFC0-4EE4-B46F-E8919B4A11E7}" destId="{1680C371-EC22-4796-8D0E-802906F8248E}" srcOrd="3" destOrd="0" presId="urn:microsoft.com/office/officeart/2005/8/layout/pList1#1"/>
    <dgm:cxn modelId="{8ABD7EA2-9ADF-4BC8-8388-210B8EFA2258}" type="presParOf" srcId="{8A011499-AFC0-4EE4-B46F-E8919B4A11E7}" destId="{AAE676A3-09CA-4E7B-825E-48803F984A9D}" srcOrd="4" destOrd="0" presId="urn:microsoft.com/office/officeart/2005/8/layout/pList1#1"/>
    <dgm:cxn modelId="{E11AF979-F110-4EC4-9A13-B8085A938CD8}" type="presParOf" srcId="{AAE676A3-09CA-4E7B-825E-48803F984A9D}" destId="{F1098EBD-782F-4613-89C1-AF997669F815}" srcOrd="0" destOrd="0" presId="urn:microsoft.com/office/officeart/2005/8/layout/pList1#1"/>
    <dgm:cxn modelId="{A3546ABC-A787-48CB-8FA1-218BF80E756E}" type="presParOf" srcId="{AAE676A3-09CA-4E7B-825E-48803F984A9D}" destId="{79D2300A-725A-4582-906A-2EA6BA23DD83}" srcOrd="1" destOrd="0" presId="urn:microsoft.com/office/officeart/2005/8/layout/pList1#1"/>
    <dgm:cxn modelId="{B7C1C0A9-10FF-4D44-A750-24377A8CC1E3}" type="presParOf" srcId="{8A011499-AFC0-4EE4-B46F-E8919B4A11E7}" destId="{B32A82E1-31C7-46FA-819B-A13C1AF69BDC}" srcOrd="5" destOrd="0" presId="urn:microsoft.com/office/officeart/2005/8/layout/pList1#1"/>
    <dgm:cxn modelId="{F09F5757-E7C5-41F9-8501-04653F81CAEB}" type="presParOf" srcId="{8A011499-AFC0-4EE4-B46F-E8919B4A11E7}" destId="{D47C3DB2-9F06-4AEB-9C48-1EE03BDB2610}" srcOrd="6" destOrd="0" presId="urn:microsoft.com/office/officeart/2005/8/layout/pList1#1"/>
    <dgm:cxn modelId="{C1321D32-F3AB-4CB1-AF73-32EAB0CAF0F1}" type="presParOf" srcId="{D47C3DB2-9F06-4AEB-9C48-1EE03BDB2610}" destId="{2737F5F4-CD53-4727-93D7-883E8675C041}" srcOrd="0" destOrd="0" presId="urn:microsoft.com/office/officeart/2005/8/layout/pList1#1"/>
    <dgm:cxn modelId="{B723B148-FB33-4CA7-8A4A-1ED29D3ED92E}" type="presParOf" srcId="{D47C3DB2-9F06-4AEB-9C48-1EE03BDB2610}" destId="{CD8D6553-2EC4-4228-A7DA-6A6D4ABB179F}" srcOrd="1" destOrd="0" presId="urn:microsoft.com/office/officeart/2005/8/layout/pList1#1"/>
    <dgm:cxn modelId="{E78562CB-28C3-4A56-B714-A2472094169B}" type="presParOf" srcId="{8A011499-AFC0-4EE4-B46F-E8919B4A11E7}" destId="{A398B7C1-9E78-4E70-911F-B805D5E4ED0A}" srcOrd="7" destOrd="0" presId="urn:microsoft.com/office/officeart/2005/8/layout/pList1#1"/>
    <dgm:cxn modelId="{C9EFE0E2-DAA9-4BD0-B1A8-AE94B9EFBB32}" type="presParOf" srcId="{8A011499-AFC0-4EE4-B46F-E8919B4A11E7}" destId="{CC7C4313-EE8D-4488-8E4E-F377193032D5}" srcOrd="8" destOrd="0" presId="urn:microsoft.com/office/officeart/2005/8/layout/pList1#1"/>
    <dgm:cxn modelId="{ED6157E0-D248-446A-BA2A-823340BD1C9D}" type="presParOf" srcId="{CC7C4313-EE8D-4488-8E4E-F377193032D5}" destId="{FA88618F-CD0E-4524-AA68-E5843E27610B}" srcOrd="0" destOrd="0" presId="urn:microsoft.com/office/officeart/2005/8/layout/pList1#1"/>
    <dgm:cxn modelId="{EC334D6C-E49E-4F7F-9263-C3349333C72B}" type="presParOf" srcId="{CC7C4313-EE8D-4488-8E4E-F377193032D5}" destId="{2F959288-691F-4696-ADDF-667B80484CD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833C2-5E52-445B-945E-EE63215A1CBD}">
      <dsp:nvSpPr>
        <dsp:cNvPr id="0" name=""/>
        <dsp:cNvSpPr/>
      </dsp:nvSpPr>
      <dsp:spPr>
        <a:xfrm>
          <a:off x="200834" y="4008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Prevent spinal deformities</a:t>
          </a:r>
          <a:endParaRPr lang="en-IN" sz="2300" kern="1200" dirty="0"/>
        </a:p>
      </dsp:txBody>
      <dsp:txXfrm>
        <a:off x="200834" y="4008"/>
        <a:ext cx="2552275" cy="1531365"/>
      </dsp:txXfrm>
    </dsp:sp>
    <dsp:sp modelId="{C2F67E96-D0CF-4CDD-B5A1-E2D800876315}">
      <dsp:nvSpPr>
        <dsp:cNvPr id="0" name=""/>
        <dsp:cNvSpPr/>
      </dsp:nvSpPr>
      <dsp:spPr>
        <a:xfrm>
          <a:off x="3008338" y="4008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Correction of acute deformations from kyphosis and scoliosis</a:t>
          </a:r>
          <a:endParaRPr lang="en-IN" sz="2300" kern="1200" dirty="0"/>
        </a:p>
      </dsp:txBody>
      <dsp:txXfrm>
        <a:off x="3008338" y="4008"/>
        <a:ext cx="2552275" cy="1531365"/>
      </dsp:txXfrm>
    </dsp:sp>
    <dsp:sp modelId="{C2F1DF4E-5B50-4843-8072-A41244B3A2CE}">
      <dsp:nvSpPr>
        <dsp:cNvPr id="0" name=""/>
        <dsp:cNvSpPr/>
      </dsp:nvSpPr>
      <dsp:spPr>
        <a:xfrm>
          <a:off x="5815841" y="4008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Provide stability to patients with </a:t>
          </a:r>
          <a:r>
            <a:rPr lang="en-IN" sz="2300" kern="1200" dirty="0" err="1" smtClean="0"/>
            <a:t>Spondylolisthesis</a:t>
          </a:r>
          <a:r>
            <a:rPr lang="en-IN" sz="2300" kern="1200" dirty="0" smtClean="0"/>
            <a:t> </a:t>
          </a:r>
          <a:endParaRPr lang="en-IN" sz="2300" kern="1200" dirty="0"/>
        </a:p>
      </dsp:txBody>
      <dsp:txXfrm>
        <a:off x="5815841" y="4008"/>
        <a:ext cx="2552275" cy="1531365"/>
      </dsp:txXfrm>
    </dsp:sp>
    <dsp:sp modelId="{3BA94C81-F58C-425F-B19E-9ED45DA3A92A}">
      <dsp:nvSpPr>
        <dsp:cNvPr id="0" name=""/>
        <dsp:cNvSpPr/>
      </dsp:nvSpPr>
      <dsp:spPr>
        <a:xfrm>
          <a:off x="200834" y="1790601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Relieves chronic pain </a:t>
          </a:r>
          <a:endParaRPr lang="en-IN" sz="2300" kern="1200" dirty="0"/>
        </a:p>
      </dsp:txBody>
      <dsp:txXfrm>
        <a:off x="200834" y="1790601"/>
        <a:ext cx="2552275" cy="1531365"/>
      </dsp:txXfrm>
    </dsp:sp>
    <dsp:sp modelId="{0AC1DC73-7E1A-4D93-88C8-BF488457839D}">
      <dsp:nvSpPr>
        <dsp:cNvPr id="0" name=""/>
        <dsp:cNvSpPr/>
      </dsp:nvSpPr>
      <dsp:spPr>
        <a:xfrm>
          <a:off x="3008338" y="1790601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Relieves muscle spasm due to faulty axial loading</a:t>
          </a:r>
          <a:endParaRPr lang="en-IN" sz="2300" kern="1200" dirty="0"/>
        </a:p>
      </dsp:txBody>
      <dsp:txXfrm>
        <a:off x="3008338" y="1790601"/>
        <a:ext cx="2552275" cy="1531365"/>
      </dsp:txXfrm>
    </dsp:sp>
    <dsp:sp modelId="{3C3ED8D0-C3C1-401D-AEE4-C6458CDBE1A7}">
      <dsp:nvSpPr>
        <dsp:cNvPr id="0" name=""/>
        <dsp:cNvSpPr/>
      </dsp:nvSpPr>
      <dsp:spPr>
        <a:xfrm>
          <a:off x="5815841" y="1790601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Prevents movement post surgical intervention</a:t>
          </a:r>
          <a:endParaRPr lang="en-IN" sz="2300" kern="1200" dirty="0"/>
        </a:p>
      </dsp:txBody>
      <dsp:txXfrm>
        <a:off x="5815841" y="1790601"/>
        <a:ext cx="2552275" cy="1531365"/>
      </dsp:txXfrm>
    </dsp:sp>
    <dsp:sp modelId="{0A8767F5-1EB7-41FA-B23C-7AD562557D55}">
      <dsp:nvSpPr>
        <dsp:cNvPr id="0" name=""/>
        <dsp:cNvSpPr/>
      </dsp:nvSpPr>
      <dsp:spPr>
        <a:xfrm>
          <a:off x="1604586" y="3577194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Protects against spinal injuries</a:t>
          </a:r>
          <a:endParaRPr lang="en-IN" sz="2300" kern="1200" dirty="0"/>
        </a:p>
      </dsp:txBody>
      <dsp:txXfrm>
        <a:off x="1604586" y="3577194"/>
        <a:ext cx="2552275" cy="1531365"/>
      </dsp:txXfrm>
    </dsp:sp>
    <dsp:sp modelId="{5378C360-171F-4266-83A7-0C36922A0E50}">
      <dsp:nvSpPr>
        <dsp:cNvPr id="0" name=""/>
        <dsp:cNvSpPr/>
      </dsp:nvSpPr>
      <dsp:spPr>
        <a:xfrm>
          <a:off x="4412089" y="3577194"/>
          <a:ext cx="2552275" cy="1531365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Indicated in post surgical interventions after vertebral fracture</a:t>
          </a:r>
          <a:endParaRPr lang="en-IN" sz="2300" kern="1200" dirty="0"/>
        </a:p>
      </dsp:txBody>
      <dsp:txXfrm>
        <a:off x="4412089" y="3577194"/>
        <a:ext cx="2552275" cy="1531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E243E-CB7B-4B9C-A8F9-5BB708F5D32E}">
      <dsp:nvSpPr>
        <dsp:cNvPr id="0" name=""/>
        <dsp:cNvSpPr/>
      </dsp:nvSpPr>
      <dsp:spPr>
        <a:xfrm>
          <a:off x="858244" y="739"/>
          <a:ext cx="2141338" cy="147538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DCC9F-D029-416B-B671-9389469CA92F}">
      <dsp:nvSpPr>
        <dsp:cNvPr id="0" name=""/>
        <dsp:cNvSpPr/>
      </dsp:nvSpPr>
      <dsp:spPr>
        <a:xfrm>
          <a:off x="858244" y="1476122"/>
          <a:ext cx="2141338" cy="7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Cervical Crush Injuries</a:t>
          </a:r>
          <a:endParaRPr lang="en-IN" sz="2000" b="1" kern="1200" dirty="0"/>
        </a:p>
      </dsp:txBody>
      <dsp:txXfrm>
        <a:off x="858244" y="1476122"/>
        <a:ext cx="2141338" cy="794436"/>
      </dsp:txXfrm>
    </dsp:sp>
    <dsp:sp modelId="{63DDBF34-4433-4FF8-999C-98E611A46FBB}">
      <dsp:nvSpPr>
        <dsp:cNvPr id="0" name=""/>
        <dsp:cNvSpPr/>
      </dsp:nvSpPr>
      <dsp:spPr>
        <a:xfrm>
          <a:off x="3213806" y="739"/>
          <a:ext cx="2141338" cy="147538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9F953-E18B-410E-AB79-33E404AA210C}">
      <dsp:nvSpPr>
        <dsp:cNvPr id="0" name=""/>
        <dsp:cNvSpPr/>
      </dsp:nvSpPr>
      <dsp:spPr>
        <a:xfrm>
          <a:off x="3213806" y="1476122"/>
          <a:ext cx="2141338" cy="7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Hyperextension injuries to cervical</a:t>
          </a:r>
          <a:endParaRPr lang="en-IN" sz="1800" b="1" kern="1200" dirty="0"/>
        </a:p>
      </dsp:txBody>
      <dsp:txXfrm>
        <a:off x="3213806" y="1476122"/>
        <a:ext cx="2141338" cy="794436"/>
      </dsp:txXfrm>
    </dsp:sp>
    <dsp:sp modelId="{F1098EBD-782F-4613-89C1-AF997669F815}">
      <dsp:nvSpPr>
        <dsp:cNvPr id="0" name=""/>
        <dsp:cNvSpPr/>
      </dsp:nvSpPr>
      <dsp:spPr>
        <a:xfrm>
          <a:off x="5569368" y="739"/>
          <a:ext cx="2141338" cy="147538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2300A-725A-4582-906A-2EA6BA23DD83}">
      <dsp:nvSpPr>
        <dsp:cNvPr id="0" name=""/>
        <dsp:cNvSpPr/>
      </dsp:nvSpPr>
      <dsp:spPr>
        <a:xfrm>
          <a:off x="5569368" y="1476122"/>
          <a:ext cx="2141338" cy="7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Whiplash Injuries</a:t>
          </a:r>
          <a:endParaRPr lang="en-IN" sz="2000" b="1" kern="1200" dirty="0"/>
        </a:p>
      </dsp:txBody>
      <dsp:txXfrm>
        <a:off x="5569368" y="1476122"/>
        <a:ext cx="2141338" cy="794436"/>
      </dsp:txXfrm>
    </dsp:sp>
    <dsp:sp modelId="{2737F5F4-CD53-4727-93D7-883E8675C041}">
      <dsp:nvSpPr>
        <dsp:cNvPr id="0" name=""/>
        <dsp:cNvSpPr/>
      </dsp:nvSpPr>
      <dsp:spPr>
        <a:xfrm>
          <a:off x="2036025" y="2563226"/>
          <a:ext cx="2141338" cy="147538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D6553-2EC4-4228-A7DA-6A6D4ABB179F}">
      <dsp:nvSpPr>
        <dsp:cNvPr id="0" name=""/>
        <dsp:cNvSpPr/>
      </dsp:nvSpPr>
      <dsp:spPr>
        <a:xfrm>
          <a:off x="2036025" y="4038608"/>
          <a:ext cx="2141338" cy="7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Sprains and strains of neck</a:t>
          </a:r>
          <a:endParaRPr lang="en-IN" sz="2000" b="1" kern="1200" dirty="0"/>
        </a:p>
      </dsp:txBody>
      <dsp:txXfrm>
        <a:off x="2036025" y="4038608"/>
        <a:ext cx="2141338" cy="794436"/>
      </dsp:txXfrm>
    </dsp:sp>
    <dsp:sp modelId="{FA88618F-CD0E-4524-AA68-E5843E27610B}">
      <dsp:nvSpPr>
        <dsp:cNvPr id="0" name=""/>
        <dsp:cNvSpPr/>
      </dsp:nvSpPr>
      <dsp:spPr>
        <a:xfrm>
          <a:off x="4389018" y="2454948"/>
          <a:ext cx="2141338" cy="178952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41" t="-82160" r="-1941" b="-15184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59288-691F-4696-ADDF-667B80484CDF}">
      <dsp:nvSpPr>
        <dsp:cNvPr id="0" name=""/>
        <dsp:cNvSpPr/>
      </dsp:nvSpPr>
      <dsp:spPr>
        <a:xfrm>
          <a:off x="4391587" y="4117143"/>
          <a:ext cx="2141338" cy="79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Degenerative diseases like cervical </a:t>
          </a:r>
          <a:r>
            <a:rPr lang="en-IN" sz="1800" b="1" kern="1200" dirty="0" err="1" smtClean="0"/>
            <a:t>spondylosis</a:t>
          </a:r>
          <a:endParaRPr lang="en-IN" sz="1800" b="1" kern="1200" dirty="0"/>
        </a:p>
      </dsp:txBody>
      <dsp:txXfrm>
        <a:off x="4391587" y="4117143"/>
        <a:ext cx="2141338" cy="794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092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24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07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912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619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10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723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0622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82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0004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89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67D5-4612-42DC-8629-85F381F97DCC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FF50-1161-4F5A-8BF1-EB5B33B1B09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31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ORTHOSIS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Digvijay Sharma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Director &amp; Professor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School of Health Sciences, CSJMU</a:t>
            </a:r>
            <a:endParaRPr lang="en-IN" b="1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831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Head- Cervical- Thoracic Orthosis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608512" cy="4968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Also called as Halo orthosis</a:t>
            </a:r>
          </a:p>
          <a:p>
            <a:pPr algn="just"/>
            <a:r>
              <a:rPr lang="en-IN" dirty="0" smtClean="0"/>
              <a:t>Stabilized with external fixation of the skull with reference to chest.</a:t>
            </a:r>
          </a:p>
          <a:p>
            <a:pPr algn="just"/>
            <a:r>
              <a:rPr lang="en-IN" dirty="0" smtClean="0"/>
              <a:t>This orthosis is uncomfortable during exercise.</a:t>
            </a:r>
          </a:p>
          <a:p>
            <a:pPr algn="just"/>
            <a:r>
              <a:rPr lang="en-IN" dirty="0" smtClean="0"/>
              <a:t>Aluminium turnbuckles connecting the jacket ring are adjustable to provide variable traction, flexion or extension.</a:t>
            </a:r>
          </a:p>
          <a:p>
            <a:pPr algn="just"/>
            <a:r>
              <a:rPr lang="en-IN" dirty="0" smtClean="0"/>
              <a:t>Used in patients with paralysis with or without cervical fracture and dislocations post cervical spine fractures.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98273"/>
            <a:ext cx="2744861" cy="27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430" y="38231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5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Thoraco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Lumbar- Sacral Orthosis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27984" y="1268760"/>
            <a:ext cx="4464496" cy="518457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 smtClean="0"/>
              <a:t>These fix the pelvis and shoulder to prevent spinal movements.</a:t>
            </a:r>
          </a:p>
          <a:p>
            <a:pPr algn="just"/>
            <a:r>
              <a:rPr lang="en-IN" dirty="0" smtClean="0"/>
              <a:t>They are classified on the basis of the movements they restrict.</a:t>
            </a:r>
          </a:p>
          <a:p>
            <a:pPr algn="just"/>
            <a:r>
              <a:rPr lang="en-IN" dirty="0" smtClean="0"/>
              <a:t>Hyperextension braces like Jewett and ASH control rotatory movement.</a:t>
            </a:r>
          </a:p>
          <a:p>
            <a:pPr algn="just"/>
            <a:r>
              <a:rPr lang="en-IN" dirty="0" smtClean="0"/>
              <a:t>They are attached to a pelvic band inferiorly.</a:t>
            </a:r>
          </a:p>
          <a:p>
            <a:pPr algn="just"/>
            <a:r>
              <a:rPr lang="en-IN" dirty="0" smtClean="0"/>
              <a:t>Used efficiently to restrict flexion, extension and lateral flexion of the thoracolumbar spine. </a:t>
            </a:r>
          </a:p>
          <a:p>
            <a:pPr algn="just"/>
            <a:r>
              <a:rPr lang="en-IN" dirty="0" smtClean="0"/>
              <a:t>Indicated in compression fracture of vertebrae, </a:t>
            </a:r>
            <a:r>
              <a:rPr lang="en-IN" dirty="0" err="1" smtClean="0"/>
              <a:t>dessication</a:t>
            </a:r>
            <a:r>
              <a:rPr lang="en-IN" dirty="0" smtClean="0"/>
              <a:t> of IVD and prolapse, non-operative and post operative immobilization of spine. 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456384" cy="219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872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Sacral Orthosis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536504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These orthosis are used in conditions like low back pain, </a:t>
            </a:r>
            <a:r>
              <a:rPr lang="en-IN" dirty="0" err="1" smtClean="0"/>
              <a:t>spondylolisthesis</a:t>
            </a:r>
            <a:r>
              <a:rPr lang="en-IN" dirty="0" smtClean="0"/>
              <a:t> and intervertebral disc diseases.</a:t>
            </a:r>
          </a:p>
          <a:p>
            <a:pPr algn="just"/>
            <a:r>
              <a:rPr lang="en-IN" dirty="0" smtClean="0"/>
              <a:t>This type of orthosis avoids abrupt motion.</a:t>
            </a:r>
          </a:p>
          <a:p>
            <a:pPr algn="just"/>
            <a:r>
              <a:rPr lang="en-IN" dirty="0" smtClean="0"/>
              <a:t>The restricting force is also supported by abdominal pressure.</a:t>
            </a:r>
          </a:p>
          <a:p>
            <a:pPr algn="just"/>
            <a:r>
              <a:rPr lang="en-IN" dirty="0" smtClean="0"/>
              <a:t>They are often of two distinct types Knight brace and Boston Brace.</a:t>
            </a:r>
          </a:p>
          <a:p>
            <a:pPr algn="just"/>
            <a:r>
              <a:rPr lang="en-IN" dirty="0" smtClean="0"/>
              <a:t>In cases where there is need of a routine usage Lumbosacral corsets are used.  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89889"/>
            <a:ext cx="1995095" cy="19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135" y="1289889"/>
            <a:ext cx="2037353" cy="20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917" y="3630191"/>
            <a:ext cx="2015083" cy="20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091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Orthosis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7544" y="1340768"/>
            <a:ext cx="8280920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These are the least restrictive spinal orthosis.</a:t>
            </a:r>
          </a:p>
          <a:p>
            <a:pPr algn="just"/>
            <a:r>
              <a:rPr lang="en-IN" dirty="0" smtClean="0"/>
              <a:t>In this type of orthosis, pelvis control is achieved using the pelvis as base of support and thus provides the spinal column the stability needed.</a:t>
            </a:r>
          </a:p>
          <a:p>
            <a:pPr algn="just"/>
            <a:r>
              <a:rPr lang="en-IN" dirty="0" smtClean="0"/>
              <a:t>Used widely to heal pelvic fractures and relieving the pain in conditions like sacroilitis.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797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1196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Spinal Orthosis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Poster Cervical Orthosis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291264" cy="2664296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 smtClean="0"/>
              <a:t>It is a type of cervical orthosis.</a:t>
            </a:r>
          </a:p>
          <a:p>
            <a:pPr algn="just"/>
            <a:r>
              <a:rPr lang="en-IN" sz="2400" dirty="0" smtClean="0"/>
              <a:t>It has padded mandibular and occipital support attached to anterior and posterior plates by four rigid adjustable uprights.</a:t>
            </a:r>
          </a:p>
          <a:p>
            <a:pPr algn="just"/>
            <a:r>
              <a:rPr lang="en-IN" sz="2400" dirty="0" smtClean="0"/>
              <a:t>Leather straps laterally connect mandibular and occipital supports.</a:t>
            </a:r>
          </a:p>
          <a:p>
            <a:pPr algn="just"/>
            <a:r>
              <a:rPr lang="en-IN" sz="2400" dirty="0" smtClean="0"/>
              <a:t>Provides greater restriction of flexion, extension, lateral bending and rotation than ordinary collar. </a:t>
            </a:r>
            <a:endParaRPr lang="en-IN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37" y="3880939"/>
            <a:ext cx="21507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880940"/>
            <a:ext cx="20882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003" y="39615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880938"/>
            <a:ext cx="2533650" cy="206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9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Minerva Jacket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363272" cy="2337123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A type of cervical orthosis.</a:t>
            </a:r>
          </a:p>
          <a:p>
            <a:r>
              <a:rPr lang="en-IN" dirty="0" smtClean="0"/>
              <a:t>Suitable modified jacket.</a:t>
            </a:r>
          </a:p>
          <a:p>
            <a:r>
              <a:rPr lang="en-IN" dirty="0" smtClean="0"/>
              <a:t>Anteriorly it has forehead straps securing upper posterior shell and a rigid mandibular plate.</a:t>
            </a:r>
          </a:p>
          <a:p>
            <a:r>
              <a:rPr lang="en-IN" dirty="0" smtClean="0"/>
              <a:t>Provides excellent motion restriction in all directions.</a:t>
            </a:r>
          </a:p>
          <a:p>
            <a:r>
              <a:rPr lang="en-IN" dirty="0" smtClean="0"/>
              <a:t>It provides the facility of selecting the optimal alignment of the head on neck. 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408" y="14847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2304256" cy="22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202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784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 Brace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435280" cy="2016224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Stands for </a:t>
            </a:r>
            <a:r>
              <a:rPr lang="en-IN" dirty="0" err="1" smtClean="0"/>
              <a:t>Sterno</a:t>
            </a:r>
            <a:r>
              <a:rPr lang="en-IN" dirty="0" smtClean="0"/>
              <a:t> </a:t>
            </a:r>
            <a:r>
              <a:rPr lang="en-IN" dirty="0" err="1" smtClean="0"/>
              <a:t>Occipito</a:t>
            </a:r>
            <a:r>
              <a:rPr lang="en-IN" dirty="0"/>
              <a:t> </a:t>
            </a:r>
            <a:r>
              <a:rPr lang="en-IN" dirty="0" smtClean="0"/>
              <a:t>Mandibular Immobilization Brace.</a:t>
            </a:r>
          </a:p>
          <a:p>
            <a:r>
              <a:rPr lang="en-IN" dirty="0" smtClean="0"/>
              <a:t>Its point of attachments are sternum, occiput and mandible.</a:t>
            </a:r>
          </a:p>
          <a:p>
            <a:r>
              <a:rPr lang="en-IN" dirty="0" smtClean="0"/>
              <a:t>It is a type of Halo Orthosis.</a:t>
            </a:r>
          </a:p>
          <a:p>
            <a:r>
              <a:rPr lang="en-IN" dirty="0" smtClean="0"/>
              <a:t>It restricts flexion, extension, rotation and lateral bending.</a:t>
            </a:r>
          </a:p>
          <a:p>
            <a:r>
              <a:rPr lang="en-IN" dirty="0" smtClean="0"/>
              <a:t>Used in conditions like cervical vertebral fracture and conditions where immobilization of spine becomes necessary. 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6655"/>
            <a:ext cx="2726641" cy="27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153" y="3366655"/>
            <a:ext cx="2313919" cy="27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420" y="3392938"/>
            <a:ext cx="2160240" cy="27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613" y="3392938"/>
            <a:ext cx="1623884" cy="27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17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Jewett Orthosis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7256" y="3933056"/>
            <a:ext cx="8219256" cy="22322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It is an anterior hyperextension orthosis.</a:t>
            </a:r>
          </a:p>
          <a:p>
            <a:r>
              <a:rPr lang="en-IN" dirty="0" smtClean="0"/>
              <a:t>It is a type of TLSO</a:t>
            </a:r>
          </a:p>
          <a:p>
            <a:r>
              <a:rPr lang="en-IN" dirty="0" smtClean="0"/>
              <a:t>It has rectangular frame exerting pressure over the pubis and upper thorax.</a:t>
            </a:r>
          </a:p>
          <a:p>
            <a:r>
              <a:rPr lang="en-IN" dirty="0" smtClean="0"/>
              <a:t>The counter support is exerted by the fulcrum maintained by a thoracic strap attached to the sides of the frame.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75"/>
            <a:ext cx="2431157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85875"/>
            <a:ext cx="2431157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396250"/>
            <a:ext cx="3933587" cy="221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89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 Brace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196753"/>
            <a:ext cx="8291264" cy="23042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It is a type of TLSO.</a:t>
            </a:r>
          </a:p>
          <a:p>
            <a:r>
              <a:rPr lang="en-IN" smtClean="0"/>
              <a:t>It is more comfortable than the Jewett brace</a:t>
            </a:r>
          </a:p>
          <a:p>
            <a:r>
              <a:rPr lang="en-IN" smtClean="0"/>
              <a:t>It has a cross like frame anteriorly fixed with pads on the sternum and pubic symphysis.</a:t>
            </a:r>
          </a:p>
          <a:p>
            <a:r>
              <a:rPr lang="en-IN" smtClean="0"/>
              <a:t>Posteriorly a padded support in thoraco lumbar region maintains spinal extension by the principle of Jordon. </a:t>
            </a:r>
          </a:p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5092"/>
            <a:ext cx="18722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407133"/>
            <a:ext cx="2578759" cy="25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133" y="3429000"/>
            <a:ext cx="2105347" cy="25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98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Spinal Orthosis </a:t>
            </a:r>
          </a:p>
          <a:p>
            <a:r>
              <a:rPr lang="en-IN" dirty="0" smtClean="0"/>
              <a:t>Functions of Spinal Orthosis</a:t>
            </a:r>
            <a:endParaRPr lang="en-IN" dirty="0"/>
          </a:p>
          <a:p>
            <a:r>
              <a:rPr lang="en-IN" dirty="0" smtClean="0"/>
              <a:t>Types of spinal orthosis</a:t>
            </a:r>
          </a:p>
          <a:p>
            <a:r>
              <a:rPr lang="en-IN" dirty="0" smtClean="0"/>
              <a:t>Head- Cervical Orthosis</a:t>
            </a:r>
          </a:p>
          <a:p>
            <a:r>
              <a:rPr lang="en-IN" dirty="0" smtClean="0"/>
              <a:t>Cervical Orthosis</a:t>
            </a:r>
          </a:p>
          <a:p>
            <a:r>
              <a:rPr lang="en-IN" dirty="0" smtClean="0"/>
              <a:t>Head- Cervical- Thoracic Orthosis</a:t>
            </a:r>
          </a:p>
          <a:p>
            <a:r>
              <a:rPr lang="en-IN" dirty="0" err="1" smtClean="0"/>
              <a:t>Thoraco</a:t>
            </a:r>
            <a:r>
              <a:rPr lang="en-IN" dirty="0" smtClean="0"/>
              <a:t>- </a:t>
            </a:r>
            <a:r>
              <a:rPr lang="en-IN" dirty="0" err="1" smtClean="0"/>
              <a:t>Lumbo</a:t>
            </a:r>
            <a:r>
              <a:rPr lang="en-IN" dirty="0" smtClean="0"/>
              <a:t>- Sacral Orthosis</a:t>
            </a:r>
          </a:p>
          <a:p>
            <a:r>
              <a:rPr lang="en-IN" dirty="0" err="1" smtClean="0"/>
              <a:t>Lumbo</a:t>
            </a:r>
            <a:r>
              <a:rPr lang="en-IN" dirty="0" smtClean="0"/>
              <a:t>- Sacral Orthosis</a:t>
            </a:r>
          </a:p>
          <a:p>
            <a:r>
              <a:rPr lang="en-IN" dirty="0" smtClean="0"/>
              <a:t>Sacral Orthosis</a:t>
            </a:r>
          </a:p>
          <a:p>
            <a:r>
              <a:rPr lang="en-IN" dirty="0" smtClean="0"/>
              <a:t>Other Orthosis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9040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Milwaukee Brace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363272" cy="496855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It is a type of TLSO</a:t>
            </a:r>
          </a:p>
          <a:p>
            <a:r>
              <a:rPr lang="en-IN" smtClean="0"/>
              <a:t>It is the choice of orthosis given for growing children with dynamic scoliosis.</a:t>
            </a:r>
          </a:p>
          <a:p>
            <a:r>
              <a:rPr lang="en-IN" smtClean="0"/>
              <a:t>Directs longitudinal and transverse forces actively and passively.</a:t>
            </a:r>
          </a:p>
          <a:p>
            <a:r>
              <a:rPr lang="en-IN" smtClean="0"/>
              <a:t>It is a dynamic spinal brace which can grow along with the children.</a:t>
            </a:r>
          </a:p>
          <a:p>
            <a:r>
              <a:rPr lang="en-IN" smtClean="0"/>
              <a:t>The pelvis band fixes the pelvis and decreases lordosis.</a:t>
            </a:r>
          </a:p>
          <a:p>
            <a:r>
              <a:rPr lang="en-IN" smtClean="0"/>
              <a:t>Collar head band applies distracting forces that elongates the spine.  </a:t>
            </a:r>
          </a:p>
          <a:p>
            <a:r>
              <a:rPr lang="en-IN" smtClean="0"/>
              <a:t>There are buckles which are used to distract the brace according to the height of the child. </a:t>
            </a:r>
          </a:p>
          <a:p>
            <a:r>
              <a:rPr lang="en-IN" smtClean="0"/>
              <a:t>Used in any lateral curvature of the spine whether kyphoscoliosis or scoliosis.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4704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170"/>
            <a:ext cx="2892397" cy="29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170"/>
            <a:ext cx="5328592" cy="29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70984"/>
            <a:ext cx="3897341" cy="279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852" y="3370984"/>
            <a:ext cx="4959644" cy="293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28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 Brace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149080"/>
            <a:ext cx="8219256" cy="197708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It is a type of lumbosacral orthosis</a:t>
            </a:r>
          </a:p>
          <a:p>
            <a:r>
              <a:rPr lang="en-IN" smtClean="0"/>
              <a:t>It is a short spinal brace consisting of a pelvic band and a thoracic band joined by 2 posterior and 2 lateral metal uprights providing more rigidity than corsets. 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8" y="134076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70112"/>
            <a:ext cx="2553325" cy="277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1960"/>
            <a:ext cx="4550930" cy="23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444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Brace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196752"/>
            <a:ext cx="8147248" cy="2304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It is a type of Lumbosacral orthosis</a:t>
            </a:r>
          </a:p>
          <a:p>
            <a:r>
              <a:rPr lang="en-IN" smtClean="0"/>
              <a:t>It is an example of modular orthosis that provides varying control and is useful for the treatment of scoliosis.</a:t>
            </a:r>
          </a:p>
          <a:p>
            <a:r>
              <a:rPr lang="en-IN" smtClean="0"/>
              <a:t>Made up of semi rigid plastic and supports the lower trunk by controlling the lumbosacral motion.</a:t>
            </a:r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8484"/>
            <a:ext cx="2942844" cy="294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348" y="3717032"/>
            <a:ext cx="30572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643" y="3717032"/>
            <a:ext cx="15607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8841" y="3714518"/>
            <a:ext cx="1495159" cy="24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80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Corset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12776"/>
            <a:ext cx="8291264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Very commonly and routinely used corsets.</a:t>
            </a:r>
          </a:p>
          <a:p>
            <a:r>
              <a:rPr lang="en-IN" smtClean="0"/>
              <a:t>May vary in rigidity and material used.</a:t>
            </a:r>
          </a:p>
          <a:p>
            <a:r>
              <a:rPr lang="en-IN" smtClean="0"/>
              <a:t>Extensive spinal problems are dealt with longer length corsets.</a:t>
            </a:r>
          </a:p>
          <a:p>
            <a:r>
              <a:rPr lang="en-IN" smtClean="0"/>
              <a:t>It is frequently used in many painful low back conditions associated with osteoporosis, lumbar spondylosis, malignancy, bad posture, spondylolisthesis, lumbosacral strain, sciatica, etc. </a:t>
            </a:r>
          </a:p>
          <a:p>
            <a:r>
              <a:rPr lang="en-IN" smtClean="0"/>
              <a:t>Reduces pain by avoiding the movement and contraction of erector spinae </a:t>
            </a:r>
          </a:p>
          <a:p>
            <a:r>
              <a:rPr lang="en-IN" smtClean="0"/>
              <a:t>Also used in reducing pain related to the compression of the intervertebral discs.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50399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013"/>
            <a:ext cx="227164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4013"/>
            <a:ext cx="3245435" cy="32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8"/>
            <a:ext cx="7776863" cy="245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8711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-iliac Corset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3933056"/>
            <a:ext cx="8219256" cy="208823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It is prefabricated device that can be adjusted anteriorly, posteriorly or laterally with laces or hooks.</a:t>
            </a:r>
          </a:p>
          <a:p>
            <a:r>
              <a:rPr lang="en-IN" dirty="0" smtClean="0"/>
              <a:t>Superior border lies at the iliac crest.</a:t>
            </a:r>
          </a:p>
          <a:p>
            <a:r>
              <a:rPr lang="en-IN" dirty="0" smtClean="0"/>
              <a:t>Posterior border extends to gluteal fold</a:t>
            </a:r>
          </a:p>
          <a:p>
            <a:r>
              <a:rPr lang="en-IN" dirty="0" smtClean="0"/>
              <a:t>It is thought to act by elevation of the intra-abdominal pressure and stabilization of the </a:t>
            </a:r>
            <a:r>
              <a:rPr lang="en-IN" dirty="0" err="1" smtClean="0"/>
              <a:t>sacro</a:t>
            </a:r>
            <a:r>
              <a:rPr lang="en-IN" dirty="0" smtClean="0"/>
              <a:t>-iliac joint and pubis </a:t>
            </a:r>
            <a:r>
              <a:rPr lang="en-IN" dirty="0" err="1" smtClean="0"/>
              <a:t>symphysis</a:t>
            </a:r>
            <a:r>
              <a:rPr lang="en-IN" dirty="0" smtClean="0"/>
              <a:t>.  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232248" cy="278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8931"/>
            <a:ext cx="1512168" cy="27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23530"/>
            <a:ext cx="2630314" cy="263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274" y="1205187"/>
            <a:ext cx="2301726" cy="264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857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Orthosis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Any orthosis which provides support to the spinal musculature and alignment of the spinal column is termed as spinal orthosis.</a:t>
            </a:r>
          </a:p>
          <a:p>
            <a:r>
              <a:rPr lang="en-US" dirty="0" smtClean="0"/>
              <a:t>These work on the principle of three point force control system of Jordan with respect to pelvic positioning.</a:t>
            </a:r>
          </a:p>
          <a:p>
            <a:r>
              <a:rPr lang="en-US" dirty="0" smtClean="0"/>
              <a:t>Pelvis acts as the base of support for spinal column alignment.</a:t>
            </a:r>
          </a:p>
          <a:p>
            <a:r>
              <a:rPr lang="en-US" dirty="0" smtClean="0"/>
              <a:t>Longitudinal forces are handled by the anterior abdominal compression.</a:t>
            </a:r>
          </a:p>
          <a:p>
            <a:r>
              <a:rPr lang="en-US" dirty="0" smtClean="0"/>
              <a:t>Counter pressure is provided by rigid posterior positioning system.</a:t>
            </a:r>
          </a:p>
          <a:p>
            <a:r>
              <a:rPr lang="en-US" dirty="0" smtClean="0"/>
              <a:t>Forces are distributed over a wide area which makes it comfortable.</a:t>
            </a:r>
          </a:p>
          <a:p>
            <a:r>
              <a:rPr lang="en-US" dirty="0" smtClean="0"/>
              <a:t>The patient must be comfortable, able to sit and stand without hindrance from the orthosis.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840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Spinal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8985536"/>
              </p:ext>
            </p:extLst>
          </p:nvPr>
        </p:nvGraphicFramePr>
        <p:xfrm>
          <a:off x="323528" y="1196752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46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943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Head- Cervical Orthosis</a:t>
            </a:r>
            <a:endParaRPr lang="en-IN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199" y="1268760"/>
            <a:ext cx="4764231" cy="4857403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Incorporates the head and cervical region </a:t>
            </a:r>
          </a:p>
          <a:p>
            <a:pPr algn="just"/>
            <a:r>
              <a:rPr lang="en-IN" dirty="0" smtClean="0"/>
              <a:t>Provides support from the base of the skull eliminating minor movements from the cervical and head.</a:t>
            </a:r>
          </a:p>
          <a:p>
            <a:pPr algn="just"/>
            <a:r>
              <a:rPr lang="en-IN" dirty="0" smtClean="0"/>
              <a:t>Prevents cervical injuries from worsening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431" y="1196752"/>
            <a:ext cx="2620578" cy="25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173" y="3510942"/>
            <a:ext cx="2720879" cy="26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28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Orthosis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496944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Surrounds and protects the cervical spine.</a:t>
            </a:r>
          </a:p>
          <a:p>
            <a:pPr algn="just"/>
            <a:r>
              <a:rPr lang="en-IN" dirty="0" smtClean="0"/>
              <a:t>Made up of foam plastic</a:t>
            </a:r>
          </a:p>
          <a:p>
            <a:pPr algn="just"/>
            <a:r>
              <a:rPr lang="en-IN" dirty="0" smtClean="0"/>
              <a:t>Surround the neck from lower jaw to the occiput with rigid anterior and posterior struts.</a:t>
            </a:r>
          </a:p>
          <a:p>
            <a:pPr algn="just"/>
            <a:r>
              <a:rPr lang="en-IN" dirty="0" smtClean="0"/>
              <a:t>Restrict neck flexion completely and to some extent neck extension as well.</a:t>
            </a:r>
          </a:p>
          <a:p>
            <a:pPr algn="just"/>
            <a:r>
              <a:rPr lang="en-IN" dirty="0" smtClean="0"/>
              <a:t>They may be soft, hard or medium depending upon the indication. </a:t>
            </a:r>
          </a:p>
          <a:p>
            <a:pPr algn="just"/>
            <a:r>
              <a:rPr lang="en-IN" dirty="0" smtClean="0"/>
              <a:t>It reduces stress over the damaged cervical tissue</a:t>
            </a:r>
          </a:p>
          <a:p>
            <a:pPr algn="just"/>
            <a:r>
              <a:rPr lang="en-IN" dirty="0" smtClean="0"/>
              <a:t>Immobilizes spine wherever necessary</a:t>
            </a:r>
          </a:p>
          <a:p>
            <a:pPr algn="just"/>
            <a:r>
              <a:rPr lang="en-IN" dirty="0" smtClean="0"/>
              <a:t>Prescribed only if neck movement causes severe pain, giddiness or prone to injure anatomical structures. </a:t>
            </a:r>
          </a:p>
          <a:p>
            <a:pPr algn="just"/>
            <a:r>
              <a:rPr lang="en-IN" dirty="0" smtClean="0"/>
              <a:t>Long term use only when there is extreme instability of the neck.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515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613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9943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9943"/>
            <a:ext cx="2143125" cy="19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4" y="235306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496193"/>
            <a:ext cx="196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SOFT CERVICAL COLLAR</a:t>
            </a:r>
            <a:endParaRPr lang="en-IN" sz="1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415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0920" y="4500563"/>
            <a:ext cx="196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SEMIRIGID COLLAR</a:t>
            </a:r>
            <a:endParaRPr lang="en-IN" sz="14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6952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54011" y="450056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SEMIRIGID THERMOPLASTIC COLLAR</a:t>
            </a:r>
            <a:endParaRPr lang="en-IN" sz="14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69520"/>
            <a:ext cx="19468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49616" y="4469994"/>
            <a:ext cx="2294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/>
              <a:t>FOUR POSTER COLLAR</a:t>
            </a:r>
            <a:endParaRPr lang="en-IN" sz="1400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08339"/>
            <a:ext cx="2736304" cy="18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175" y="4812176"/>
            <a:ext cx="1851881" cy="194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375" y="5076491"/>
            <a:ext cx="2079674" cy="166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23783"/>
            <a:ext cx="1946812" cy="16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32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Indications of Cervical Orthosis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40286098"/>
              </p:ext>
            </p:extLst>
          </p:nvPr>
        </p:nvGraphicFramePr>
        <p:xfrm>
          <a:off x="323528" y="1397000"/>
          <a:ext cx="856895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98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1210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SPINAL ORTHOSIS</vt:lpstr>
      <vt:lpstr>Contents</vt:lpstr>
      <vt:lpstr>Spinal Orthosis</vt:lpstr>
      <vt:lpstr>Slide 4</vt:lpstr>
      <vt:lpstr>Slide 5</vt:lpstr>
      <vt:lpstr>Head- Cervical Orthosis</vt:lpstr>
      <vt:lpstr>Cervical Orthosis</vt:lpstr>
      <vt:lpstr>Slide 8</vt:lpstr>
      <vt:lpstr>Indications of Cervical Orthosis</vt:lpstr>
      <vt:lpstr>Head- Cervical- Thoracic Orthosis</vt:lpstr>
      <vt:lpstr>Thoraco- Lumbar- Sacral Orthosis </vt:lpstr>
      <vt:lpstr>Lumbo- Sacral Orthosis</vt:lpstr>
      <vt:lpstr>Sacral Orthosis</vt:lpstr>
      <vt:lpstr>Slide 14</vt:lpstr>
      <vt:lpstr>Four Poster Cervical Orthosis</vt:lpstr>
      <vt:lpstr>Minerva Jacket</vt:lpstr>
      <vt:lpstr>SOMI Brace</vt:lpstr>
      <vt:lpstr>Jewett Orthosis</vt:lpstr>
      <vt:lpstr>ASH Brace</vt:lpstr>
      <vt:lpstr>Milwaukee Brace</vt:lpstr>
      <vt:lpstr>Slide 21</vt:lpstr>
      <vt:lpstr>Knight Brace</vt:lpstr>
      <vt:lpstr>Boston Brace</vt:lpstr>
      <vt:lpstr>Lumbosacral Corset</vt:lpstr>
      <vt:lpstr>Slide 25</vt:lpstr>
      <vt:lpstr>Sacro-iliac Corset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SPINAL ORTHOSIS</dc:title>
  <dc:creator>apporva</dc:creator>
  <cp:lastModifiedBy>Hp</cp:lastModifiedBy>
  <cp:revision>13</cp:revision>
  <dcterms:created xsi:type="dcterms:W3CDTF">2022-03-22T18:14:55Z</dcterms:created>
  <dcterms:modified xsi:type="dcterms:W3CDTF">2022-04-11T10:24:06Z</dcterms:modified>
</cp:coreProperties>
</file>