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59" r:id="rId5"/>
    <p:sldId id="267" r:id="rId6"/>
    <p:sldId id="268" r:id="rId7"/>
    <p:sldId id="260" r:id="rId8"/>
    <p:sldId id="261" r:id="rId9"/>
    <p:sldId id="262" r:id="rId10"/>
    <p:sldId id="263" r:id="rId11"/>
    <p:sldId id="269" r:id="rId12"/>
    <p:sldId id="264"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0710A5-9E54-4EDD-9228-E5277F0F51D8}"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783748-23FD-44EC-88A0-3784E4B8D4C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0710A5-9E54-4EDD-9228-E5277F0F51D8}"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783748-23FD-44EC-88A0-3784E4B8D4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0710A5-9E54-4EDD-9228-E5277F0F51D8}"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783748-23FD-44EC-88A0-3784E4B8D4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0710A5-9E54-4EDD-9228-E5277F0F51D8}"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783748-23FD-44EC-88A0-3784E4B8D4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0710A5-9E54-4EDD-9228-E5277F0F51D8}"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783748-23FD-44EC-88A0-3784E4B8D4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0710A5-9E54-4EDD-9228-E5277F0F51D8}" type="datetimeFigureOut">
              <a:rPr lang="en-US" smtClean="0"/>
              <a:pPr/>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783748-23FD-44EC-88A0-3784E4B8D4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0710A5-9E54-4EDD-9228-E5277F0F51D8}" type="datetimeFigureOut">
              <a:rPr lang="en-US" smtClean="0"/>
              <a:pPr/>
              <a:t>9/28/2020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783748-23FD-44EC-88A0-3784E4B8D4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0710A5-9E54-4EDD-9228-E5277F0F51D8}" type="datetimeFigureOut">
              <a:rPr lang="en-US" smtClean="0"/>
              <a:pPr/>
              <a:t>9/28/2020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783748-23FD-44EC-88A0-3784E4B8D4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0710A5-9E54-4EDD-9228-E5277F0F51D8}" type="datetimeFigureOut">
              <a:rPr lang="en-US" smtClean="0"/>
              <a:pPr/>
              <a:t>9/28/2020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783748-23FD-44EC-88A0-3784E4B8D4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0710A5-9E54-4EDD-9228-E5277F0F51D8}" type="datetimeFigureOut">
              <a:rPr lang="en-US" smtClean="0"/>
              <a:pPr/>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783748-23FD-44EC-88A0-3784E4B8D4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0710A5-9E54-4EDD-9228-E5277F0F51D8}" type="datetimeFigureOut">
              <a:rPr lang="en-US" smtClean="0"/>
              <a:pPr/>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783748-23FD-44EC-88A0-3784E4B8D4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0710A5-9E54-4EDD-9228-E5277F0F51D8}" type="datetimeFigureOut">
              <a:rPr lang="en-US" smtClean="0"/>
              <a:pPr/>
              <a:t>9/28/2020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783748-23FD-44EC-88A0-3784E4B8D4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Schedule C and C1 drugs</a:t>
            </a:r>
            <a:endParaRPr lang="en-US"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a:bodyPr>
          <a:lstStyle/>
          <a:p>
            <a:r>
              <a:rPr lang="en-US" sz="2800" b="1" dirty="0" smtClean="0">
                <a:solidFill>
                  <a:srgbClr val="FF0000"/>
                </a:solidFill>
              </a:rPr>
              <a:t>TEST FOR STERNGTH AND QUALITY: </a:t>
            </a:r>
            <a:r>
              <a:rPr lang="en-US" sz="2800" dirty="0" smtClean="0">
                <a:solidFill>
                  <a:srgbClr val="FF0000"/>
                </a:solidFill>
              </a:rPr>
              <a:t/>
            </a:r>
            <a:br>
              <a:rPr lang="en-US" sz="2800" dirty="0" smtClean="0">
                <a:solidFill>
                  <a:srgbClr val="FF0000"/>
                </a:solidFill>
              </a:rPr>
            </a:br>
            <a:endParaRPr lang="en-US" sz="2800" b="1" dirty="0">
              <a:solidFill>
                <a:srgbClr val="FF0000"/>
              </a:solidFill>
            </a:endParaRPr>
          </a:p>
        </p:txBody>
      </p:sp>
      <p:sp>
        <p:nvSpPr>
          <p:cNvPr id="3" name="Content Placeholder 2"/>
          <p:cNvSpPr>
            <a:spLocks noGrp="1"/>
          </p:cNvSpPr>
          <p:nvPr>
            <p:ph idx="1"/>
          </p:nvPr>
        </p:nvSpPr>
        <p:spPr>
          <a:xfrm>
            <a:off x="457200" y="1371600"/>
            <a:ext cx="8229600" cy="5257800"/>
          </a:xfrm>
        </p:spPr>
        <p:txBody>
          <a:bodyPr>
            <a:normAutofit fontScale="92500" lnSpcReduction="20000"/>
          </a:bodyPr>
          <a:lstStyle/>
          <a:p>
            <a:pPr algn="just"/>
            <a:r>
              <a:rPr lang="en-US" dirty="0" smtClean="0">
                <a:solidFill>
                  <a:srgbClr val="FF0000"/>
                </a:solidFill>
              </a:rPr>
              <a:t>TEST FOR STERILITY</a:t>
            </a:r>
            <a:endParaRPr lang="en-US" dirty="0" smtClean="0">
              <a:solidFill>
                <a:schemeClr val="accent6">
                  <a:lumMod val="50000"/>
                </a:schemeClr>
              </a:solidFill>
            </a:endParaRPr>
          </a:p>
          <a:p>
            <a:pPr algn="just"/>
            <a:r>
              <a:rPr lang="en-US" dirty="0" smtClean="0">
                <a:solidFill>
                  <a:schemeClr val="accent6">
                    <a:lumMod val="50000"/>
                  </a:schemeClr>
                </a:solidFill>
              </a:rPr>
              <a:t>TEST </a:t>
            </a:r>
            <a:r>
              <a:rPr lang="en-US" dirty="0" smtClean="0">
                <a:solidFill>
                  <a:schemeClr val="accent6">
                    <a:lumMod val="50000"/>
                  </a:schemeClr>
                </a:solidFill>
              </a:rPr>
              <a:t>FOR PRESCENCE OF LIVING AEROBIC OR ANAEROBIC BACTERIA</a:t>
            </a:r>
            <a:r>
              <a:rPr lang="en-US" dirty="0" smtClean="0"/>
              <a:t>; </a:t>
            </a:r>
          </a:p>
          <a:p>
            <a:pPr algn="just"/>
            <a:r>
              <a:rPr lang="en-US" dirty="0" smtClean="0">
                <a:solidFill>
                  <a:srgbClr val="0070C0"/>
                </a:solidFill>
              </a:rPr>
              <a:t>APPLICATION TEST FOR STERILITY; </a:t>
            </a:r>
          </a:p>
          <a:p>
            <a:pPr algn="just">
              <a:lnSpc>
                <a:spcPct val="110000"/>
              </a:lnSpc>
              <a:buNone/>
            </a:pPr>
            <a:r>
              <a:rPr lang="en-US" dirty="0" smtClean="0"/>
              <a:t>a) </a:t>
            </a:r>
            <a:r>
              <a:rPr lang="en-US" sz="2900" dirty="0" smtClean="0"/>
              <a:t>To samples taken from each of the substance before the operation filling and sealing the containers in which it to be issued has commenced except preparations, which after being sealed in the containers are to be sterilized by heat ,in a manner satisfactory to the licensing authority</a:t>
            </a:r>
          </a:p>
          <a:p>
            <a:pPr algn="just">
              <a:lnSpc>
                <a:spcPct val="110000"/>
              </a:lnSpc>
              <a:buNone/>
            </a:pPr>
            <a:r>
              <a:rPr lang="en-US" sz="2900" dirty="0" smtClean="0"/>
              <a:t>b) To the contents of sample containers when ready for use. </a:t>
            </a:r>
            <a:endParaRPr lang="en-US" sz="29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457200"/>
            <a:ext cx="8229600" cy="5668963"/>
          </a:xfrm>
        </p:spPr>
        <p:txBody>
          <a:bodyPr/>
          <a:lstStyle/>
          <a:p>
            <a:r>
              <a:rPr lang="en-US" dirty="0" smtClean="0">
                <a:solidFill>
                  <a:schemeClr val="accent3">
                    <a:lumMod val="50000"/>
                  </a:schemeClr>
                </a:solidFill>
              </a:rPr>
              <a:t>METHOD OF TESTING</a:t>
            </a:r>
          </a:p>
          <a:p>
            <a:pPr algn="just">
              <a:buNone/>
            </a:pPr>
            <a:r>
              <a:rPr lang="en-US" dirty="0" smtClean="0"/>
              <a:t> </a:t>
            </a:r>
            <a:r>
              <a:rPr lang="en-US" sz="2800" dirty="0" smtClean="0">
                <a:solidFill>
                  <a:schemeClr val="bg2">
                    <a:lumMod val="10000"/>
                  </a:schemeClr>
                </a:solidFill>
              </a:rPr>
              <a:t>1)If at this examination no growth of micro-organisms is found in any tube ,the sample may be treated as having passed the test .</a:t>
            </a:r>
          </a:p>
          <a:p>
            <a:pPr algn="just">
              <a:buNone/>
            </a:pPr>
            <a:r>
              <a:rPr lang="en-US" sz="2800" dirty="0" smtClean="0">
                <a:solidFill>
                  <a:schemeClr val="bg2">
                    <a:lumMod val="10000"/>
                  </a:schemeClr>
                </a:solidFill>
              </a:rPr>
              <a:t>2)If at this examination a growth of micro-organisms is visible ,further samples may be taken and the tests may be repeated on the further samples taken.</a:t>
            </a:r>
            <a:endParaRPr lang="en-US" sz="2800" dirty="0">
              <a:solidFill>
                <a:schemeClr val="bg2">
                  <a:lumMod val="1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81000"/>
            <a:ext cx="8229600" cy="6096000"/>
          </a:xfrm>
        </p:spPr>
        <p:txBody>
          <a:bodyPr>
            <a:normAutofit/>
          </a:bodyPr>
          <a:lstStyle/>
          <a:p>
            <a:pPr>
              <a:buNone/>
            </a:pPr>
            <a:r>
              <a:rPr lang="en-US" sz="2700" dirty="0" smtClean="0">
                <a:solidFill>
                  <a:srgbClr val="FF0000"/>
                </a:solidFill>
              </a:rPr>
              <a:t>TEST FOR FREEDOM FROM ABNORMAL TOXICITY </a:t>
            </a:r>
          </a:p>
          <a:p>
            <a:pPr algn="just">
              <a:buFont typeface="Wingdings" pitchFamily="2" charset="2"/>
              <a:buChar char="Ø"/>
            </a:pPr>
            <a:r>
              <a:rPr lang="en-US" sz="2700" dirty="0" smtClean="0"/>
              <a:t>As per current edition of Indian pharmacopeia in the case of each batch of the serum tested by the license or by an institution approved by the licensing authority for the purpose of carrying out the test on its behalf.</a:t>
            </a:r>
          </a:p>
          <a:p>
            <a:pPr>
              <a:buNone/>
            </a:pPr>
            <a:r>
              <a:rPr lang="en-US" sz="2700" dirty="0" smtClean="0">
                <a:solidFill>
                  <a:srgbClr val="FF0000"/>
                </a:solidFill>
              </a:rPr>
              <a:t>TEST FOR PYROGENS</a:t>
            </a:r>
          </a:p>
          <a:p>
            <a:pPr algn="just">
              <a:buFont typeface="Wingdings" pitchFamily="2" charset="2"/>
              <a:buChar char="Ø"/>
            </a:pPr>
            <a:r>
              <a:rPr lang="en-US" sz="2700" dirty="0" smtClean="0"/>
              <a:t>Solution of substances intended for </a:t>
            </a:r>
            <a:r>
              <a:rPr lang="en-US" sz="2700" dirty="0" err="1" smtClean="0"/>
              <a:t>parentral</a:t>
            </a:r>
            <a:r>
              <a:rPr lang="en-US" sz="2700" dirty="0" smtClean="0"/>
              <a:t> administration in large volumes shall be </a:t>
            </a:r>
            <a:r>
              <a:rPr lang="en-US" sz="2700" dirty="0" err="1" smtClean="0"/>
              <a:t>pyrogen</a:t>
            </a:r>
            <a:r>
              <a:rPr lang="en-US" sz="2700" dirty="0" smtClean="0"/>
              <a:t> free and tested for </a:t>
            </a:r>
            <a:r>
              <a:rPr lang="en-US" sz="2700" dirty="0" err="1" smtClean="0"/>
              <a:t>pyrogens</a:t>
            </a:r>
            <a:r>
              <a:rPr lang="en-US" sz="2700" dirty="0" smtClean="0"/>
              <a:t> .if water or any other aqueous solvent is supplied along with the substances for preparing such solutions ,it shall also be </a:t>
            </a:r>
            <a:r>
              <a:rPr lang="en-US" sz="2700" dirty="0" err="1" smtClean="0"/>
              <a:t>pyrogens</a:t>
            </a:r>
            <a:r>
              <a:rPr lang="en-US" sz="2700" dirty="0" smtClean="0"/>
              <a:t> free and tested for </a:t>
            </a:r>
            <a:r>
              <a:rPr lang="en-US" sz="2700" dirty="0" err="1" smtClean="0"/>
              <a:t>pyrogens</a:t>
            </a:r>
            <a:r>
              <a:rPr lang="en-US" sz="2700" dirty="0" smtClean="0"/>
              <a:t> </a:t>
            </a:r>
            <a:endParaRPr lang="en-US" sz="27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Schedule G:</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lnSpc>
                <a:spcPct val="150000"/>
              </a:lnSpc>
            </a:pPr>
            <a:r>
              <a:rPr lang="en-US" sz="2800" dirty="0" smtClean="0"/>
              <a:t>Products or Substances that are included in this list should mention below lines at label: </a:t>
            </a:r>
          </a:p>
          <a:p>
            <a:pPr algn="just">
              <a:lnSpc>
                <a:spcPct val="150000"/>
              </a:lnSpc>
            </a:pPr>
            <a:r>
              <a:rPr lang="en-US" sz="2800" dirty="0" smtClean="0">
                <a:solidFill>
                  <a:srgbClr val="FF0000"/>
                </a:solidFill>
              </a:rPr>
              <a:t>‘Caution: </a:t>
            </a:r>
            <a:r>
              <a:rPr lang="en-US" sz="2800" dirty="0" smtClean="0"/>
              <a:t>It is dangerous to take this preparation except under medical supervision’ </a:t>
            </a:r>
          </a:p>
          <a:p>
            <a:pPr algn="just">
              <a:lnSpc>
                <a:spcPct val="150000"/>
              </a:lnSpc>
            </a:pPr>
            <a:r>
              <a:rPr lang="en-US" sz="2800" dirty="0" smtClean="0"/>
              <a:t>Conspicuously printed and surrounded by a line within which there shall be no other words;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FF0000"/>
                </a:solidFill>
              </a:rPr>
              <a:t>List of drugs and active pharmaceutical ingredients come under Schedule G is as below:</a:t>
            </a:r>
            <a:endParaRPr lang="en-US" sz="2800"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algn="just">
              <a:buFont typeface="Wingdings" pitchFamily="2" charset="2"/>
              <a:buChar char="Ø"/>
            </a:pPr>
            <a:r>
              <a:rPr lang="en-US" dirty="0" err="1" smtClean="0">
                <a:solidFill>
                  <a:schemeClr val="accent6">
                    <a:lumMod val="50000"/>
                  </a:schemeClr>
                </a:solidFill>
              </a:rPr>
              <a:t>Aminopterin</a:t>
            </a:r>
            <a:r>
              <a:rPr lang="en-US" dirty="0" smtClean="0">
                <a:solidFill>
                  <a:schemeClr val="accent6">
                    <a:lumMod val="50000"/>
                  </a:schemeClr>
                </a:solidFill>
              </a:rPr>
              <a:t> </a:t>
            </a:r>
          </a:p>
          <a:p>
            <a:pPr algn="just">
              <a:buFont typeface="Wingdings" pitchFamily="2" charset="2"/>
              <a:buChar char="Ø"/>
            </a:pPr>
            <a:r>
              <a:rPr lang="en-US" dirty="0" smtClean="0">
                <a:solidFill>
                  <a:schemeClr val="accent6">
                    <a:lumMod val="50000"/>
                  </a:schemeClr>
                </a:solidFill>
              </a:rPr>
              <a:t>L-</a:t>
            </a:r>
            <a:r>
              <a:rPr lang="en-US" dirty="0" err="1" smtClean="0">
                <a:solidFill>
                  <a:schemeClr val="accent6">
                    <a:lumMod val="50000"/>
                  </a:schemeClr>
                </a:solidFill>
              </a:rPr>
              <a:t>Asparaginase</a:t>
            </a:r>
            <a:endParaRPr lang="en-US" dirty="0" smtClean="0">
              <a:solidFill>
                <a:schemeClr val="accent6">
                  <a:lumMod val="50000"/>
                </a:schemeClr>
              </a:solidFill>
            </a:endParaRPr>
          </a:p>
          <a:p>
            <a:pPr algn="just">
              <a:buFont typeface="Wingdings" pitchFamily="2" charset="2"/>
              <a:buChar char="Ø"/>
            </a:pPr>
            <a:r>
              <a:rPr lang="en-US" dirty="0" err="1" smtClean="0">
                <a:solidFill>
                  <a:schemeClr val="accent6">
                    <a:lumMod val="50000"/>
                  </a:schemeClr>
                </a:solidFill>
              </a:rPr>
              <a:t>Bleomycin</a:t>
            </a:r>
            <a:r>
              <a:rPr lang="en-US" dirty="0" smtClean="0">
                <a:solidFill>
                  <a:schemeClr val="accent6">
                    <a:lumMod val="50000"/>
                  </a:schemeClr>
                </a:solidFill>
              </a:rPr>
              <a:t> </a:t>
            </a:r>
          </a:p>
          <a:p>
            <a:pPr algn="just">
              <a:buFont typeface="Wingdings" pitchFamily="2" charset="2"/>
              <a:buChar char="Ø"/>
            </a:pPr>
            <a:r>
              <a:rPr lang="en-US" dirty="0" err="1" smtClean="0">
                <a:solidFill>
                  <a:schemeClr val="accent6">
                    <a:lumMod val="50000"/>
                  </a:schemeClr>
                </a:solidFill>
              </a:rPr>
              <a:t>Busulphan</a:t>
            </a:r>
            <a:r>
              <a:rPr lang="en-US" dirty="0" smtClean="0">
                <a:solidFill>
                  <a:schemeClr val="accent6">
                    <a:lumMod val="50000"/>
                  </a:schemeClr>
                </a:solidFill>
              </a:rPr>
              <a:t>; its salts </a:t>
            </a:r>
          </a:p>
          <a:p>
            <a:pPr algn="just">
              <a:buFont typeface="Wingdings" pitchFamily="2" charset="2"/>
              <a:buChar char="Ø"/>
            </a:pPr>
            <a:r>
              <a:rPr lang="en-US" dirty="0" err="1" smtClean="0">
                <a:solidFill>
                  <a:schemeClr val="accent6">
                    <a:lumMod val="50000"/>
                  </a:schemeClr>
                </a:solidFill>
              </a:rPr>
              <a:t>Carbutamide</a:t>
            </a:r>
            <a:r>
              <a:rPr lang="en-US" dirty="0" smtClean="0">
                <a:solidFill>
                  <a:schemeClr val="accent6">
                    <a:lumMod val="50000"/>
                  </a:schemeClr>
                </a:solidFill>
              </a:rPr>
              <a:t> </a:t>
            </a:r>
          </a:p>
          <a:p>
            <a:pPr algn="just">
              <a:buFont typeface="Wingdings" pitchFamily="2" charset="2"/>
              <a:buChar char="Ø"/>
            </a:pPr>
            <a:r>
              <a:rPr lang="en-US" dirty="0" err="1" smtClean="0">
                <a:solidFill>
                  <a:schemeClr val="accent6">
                    <a:lumMod val="50000"/>
                  </a:schemeClr>
                </a:solidFill>
              </a:rPr>
              <a:t>Chlorambucil;its</a:t>
            </a:r>
            <a:r>
              <a:rPr lang="en-US" dirty="0" smtClean="0">
                <a:solidFill>
                  <a:schemeClr val="accent6">
                    <a:lumMod val="50000"/>
                  </a:schemeClr>
                </a:solidFill>
              </a:rPr>
              <a:t> salts</a:t>
            </a:r>
          </a:p>
          <a:p>
            <a:pPr algn="just">
              <a:buFont typeface="Wingdings" pitchFamily="2" charset="2"/>
              <a:buChar char="Ø"/>
            </a:pPr>
            <a:r>
              <a:rPr lang="en-US" dirty="0" smtClean="0">
                <a:solidFill>
                  <a:schemeClr val="accent6">
                    <a:lumMod val="50000"/>
                  </a:schemeClr>
                </a:solidFill>
              </a:rPr>
              <a:t> </a:t>
            </a:r>
            <a:r>
              <a:rPr lang="en-US" dirty="0" err="1" smtClean="0">
                <a:solidFill>
                  <a:schemeClr val="accent6">
                    <a:lumMod val="50000"/>
                  </a:schemeClr>
                </a:solidFill>
              </a:rPr>
              <a:t>Chlorothiazide</a:t>
            </a:r>
            <a:r>
              <a:rPr lang="en-US" dirty="0" smtClean="0">
                <a:solidFill>
                  <a:schemeClr val="accent6">
                    <a:lumMod val="50000"/>
                  </a:schemeClr>
                </a:solidFill>
              </a:rPr>
              <a:t> </a:t>
            </a:r>
          </a:p>
          <a:p>
            <a:pPr algn="just">
              <a:buFont typeface="Wingdings" pitchFamily="2" charset="2"/>
              <a:buChar char="Ø"/>
            </a:pPr>
            <a:r>
              <a:rPr lang="en-US" dirty="0" err="1" smtClean="0">
                <a:solidFill>
                  <a:schemeClr val="accent6">
                    <a:lumMod val="50000"/>
                  </a:schemeClr>
                </a:solidFill>
              </a:rPr>
              <a:t>Chlorpropamide</a:t>
            </a:r>
            <a:r>
              <a:rPr lang="en-US" dirty="0" smtClean="0">
                <a:solidFill>
                  <a:schemeClr val="accent6">
                    <a:lumMod val="50000"/>
                  </a:schemeClr>
                </a:solidFill>
              </a:rPr>
              <a:t>; its salts</a:t>
            </a:r>
          </a:p>
          <a:p>
            <a:pPr algn="just">
              <a:buFont typeface="Wingdings" pitchFamily="2" charset="2"/>
              <a:buChar char="Ø"/>
            </a:pPr>
            <a:r>
              <a:rPr lang="en-US" dirty="0" smtClean="0">
                <a:solidFill>
                  <a:schemeClr val="accent6">
                    <a:lumMod val="50000"/>
                  </a:schemeClr>
                </a:solidFill>
              </a:rPr>
              <a:t> </a:t>
            </a:r>
            <a:r>
              <a:rPr lang="en-US" dirty="0" err="1" smtClean="0">
                <a:solidFill>
                  <a:schemeClr val="accent6">
                    <a:lumMod val="50000"/>
                  </a:schemeClr>
                </a:solidFill>
              </a:rPr>
              <a:t>Chlorthalidone</a:t>
            </a:r>
            <a:r>
              <a:rPr lang="en-US" dirty="0" smtClean="0">
                <a:solidFill>
                  <a:schemeClr val="accent6">
                    <a:lumMod val="50000"/>
                  </a:schemeClr>
                </a:solidFill>
              </a:rPr>
              <a:t> </a:t>
            </a:r>
          </a:p>
          <a:p>
            <a:pPr algn="just">
              <a:buFont typeface="Wingdings" pitchFamily="2" charset="2"/>
              <a:buChar char="Ø"/>
            </a:pPr>
            <a:r>
              <a:rPr lang="en-US" dirty="0" err="1" smtClean="0">
                <a:solidFill>
                  <a:schemeClr val="accent6">
                    <a:lumMod val="50000"/>
                  </a:schemeClr>
                </a:solidFill>
              </a:rPr>
              <a:t>Thiotepa</a:t>
            </a:r>
            <a:r>
              <a:rPr lang="en-US" dirty="0" smtClean="0">
                <a:solidFill>
                  <a:schemeClr val="accent6">
                    <a:lumMod val="50000"/>
                  </a:schemeClr>
                </a:solidFill>
              </a:rPr>
              <a:t> </a:t>
            </a:r>
          </a:p>
          <a:p>
            <a:pPr algn="just">
              <a:buFont typeface="Wingdings" pitchFamily="2" charset="2"/>
              <a:buChar char="Ø"/>
            </a:pPr>
            <a:r>
              <a:rPr lang="en-US" dirty="0" err="1" smtClean="0">
                <a:solidFill>
                  <a:schemeClr val="accent6">
                    <a:lumMod val="50000"/>
                  </a:schemeClr>
                </a:solidFill>
              </a:rPr>
              <a:t>Tolbutamide</a:t>
            </a:r>
            <a:r>
              <a:rPr lang="en-US" dirty="0" smtClean="0">
                <a:solidFill>
                  <a:schemeClr val="accent6">
                    <a:lumMod val="50000"/>
                  </a:schemeClr>
                </a:solidFill>
              </a:rPr>
              <a:t> </a:t>
            </a:r>
          </a:p>
          <a:p>
            <a:pPr algn="just">
              <a:buFont typeface="Wingdings" pitchFamily="2" charset="2"/>
              <a:buChar char="Ø"/>
            </a:pPr>
            <a:r>
              <a:rPr lang="en-US" dirty="0" smtClean="0">
                <a:solidFill>
                  <a:schemeClr val="accent6">
                    <a:lumMod val="50000"/>
                  </a:schemeClr>
                </a:solidFill>
              </a:rPr>
              <a:t> </a:t>
            </a:r>
            <a:r>
              <a:rPr lang="en-US" dirty="0" err="1" smtClean="0">
                <a:solidFill>
                  <a:schemeClr val="accent6">
                    <a:lumMod val="50000"/>
                  </a:schemeClr>
                </a:solidFill>
              </a:rPr>
              <a:t>Ethosuximide</a:t>
            </a:r>
            <a:endParaRPr lang="en-US" dirty="0" smtClean="0">
              <a:solidFill>
                <a:schemeClr val="accent6">
                  <a:lumMod val="50000"/>
                </a:schemeClr>
              </a:solidFill>
            </a:endParaRPr>
          </a:p>
          <a:p>
            <a:pPr algn="just">
              <a:buFont typeface="Wingdings" pitchFamily="2" charset="2"/>
              <a:buChar char="Ø"/>
            </a:pPr>
            <a:r>
              <a:rPr lang="en-US" dirty="0" smtClean="0">
                <a:solidFill>
                  <a:schemeClr val="accent6">
                    <a:lumMod val="50000"/>
                  </a:schemeClr>
                </a:solidFill>
              </a:rPr>
              <a:t> </a:t>
            </a:r>
            <a:r>
              <a:rPr lang="en-US" dirty="0" err="1" smtClean="0">
                <a:solidFill>
                  <a:schemeClr val="accent6">
                    <a:lumMod val="50000"/>
                  </a:schemeClr>
                </a:solidFill>
              </a:rPr>
              <a:t>Glibenclamide</a:t>
            </a:r>
            <a:r>
              <a:rPr lang="en-US" dirty="0" smtClean="0">
                <a:solidFill>
                  <a:schemeClr val="accent6">
                    <a:lumMod val="50000"/>
                  </a:schemeClr>
                </a:solidFill>
              </a:rPr>
              <a:t> </a:t>
            </a:r>
            <a:endParaRPr lang="en-US"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81000"/>
            <a:ext cx="8229600" cy="5745163"/>
          </a:xfrm>
        </p:spPr>
        <p:txBody>
          <a:bodyPr>
            <a:normAutofit lnSpcReduction="10000"/>
          </a:bodyPr>
          <a:lstStyle/>
          <a:p>
            <a:pPr algn="just">
              <a:lnSpc>
                <a:spcPct val="150000"/>
              </a:lnSpc>
              <a:buNone/>
            </a:pPr>
            <a:r>
              <a:rPr lang="en-US" sz="2800" dirty="0" smtClean="0"/>
              <a:t>   For manufacturing for sale and distribution of Schedule C and C(1) drugs, A license on Form 28 is required which is issued by Drug Department of concerned state government or center government.   For retail selling of these drug, a license on Form 21 is required where as for wholesale and distribution purpose, license on Form 21-B is required.   Below are the list of products that are covered under Schedule C and C(1).   </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0000"/>
                </a:solidFill>
              </a:rPr>
              <a:t>Schedule C: Biological and Special Products </a:t>
            </a:r>
            <a:endParaRPr lang="en-US" sz="3200" dirty="0">
              <a:solidFill>
                <a:srgbClr val="FF0000"/>
              </a:solidFill>
            </a:endParaRPr>
          </a:p>
        </p:txBody>
      </p:sp>
      <p:sp>
        <p:nvSpPr>
          <p:cNvPr id="3" name="Content Placeholder 2"/>
          <p:cNvSpPr>
            <a:spLocks noGrp="1"/>
          </p:cNvSpPr>
          <p:nvPr>
            <p:ph idx="1"/>
          </p:nvPr>
        </p:nvSpPr>
        <p:spPr/>
        <p:txBody>
          <a:bodyPr>
            <a:noAutofit/>
          </a:bodyPr>
          <a:lstStyle/>
          <a:p>
            <a:pPr algn="just">
              <a:buFont typeface="Wingdings" pitchFamily="2" charset="2"/>
              <a:buChar char="§"/>
            </a:pPr>
            <a:r>
              <a:rPr lang="en-US" sz="2800" dirty="0" smtClean="0">
                <a:solidFill>
                  <a:srgbClr val="002060"/>
                </a:solidFill>
              </a:rPr>
              <a:t>Sera</a:t>
            </a:r>
          </a:p>
          <a:p>
            <a:pPr algn="just">
              <a:buFont typeface="Wingdings" pitchFamily="2" charset="2"/>
              <a:buChar char="§"/>
            </a:pPr>
            <a:r>
              <a:rPr lang="en-US" sz="2800" dirty="0" smtClean="0">
                <a:solidFill>
                  <a:srgbClr val="002060"/>
                </a:solidFill>
              </a:rPr>
              <a:t>Solution of serum proteins intended for injection.</a:t>
            </a:r>
          </a:p>
          <a:p>
            <a:pPr algn="just">
              <a:buFont typeface="Wingdings" pitchFamily="2" charset="2"/>
              <a:buChar char="§"/>
            </a:pPr>
            <a:r>
              <a:rPr lang="en-US" sz="2800" dirty="0" err="1" smtClean="0">
                <a:solidFill>
                  <a:srgbClr val="002060"/>
                </a:solidFill>
              </a:rPr>
              <a:t>Vaccins</a:t>
            </a:r>
            <a:r>
              <a:rPr lang="en-US" sz="2800" dirty="0" smtClean="0">
                <a:solidFill>
                  <a:srgbClr val="002060"/>
                </a:solidFill>
              </a:rPr>
              <a:t> for parental injections .</a:t>
            </a:r>
          </a:p>
          <a:p>
            <a:pPr algn="just">
              <a:buFont typeface="Wingdings" pitchFamily="2" charset="2"/>
              <a:buChar char="§"/>
            </a:pPr>
            <a:r>
              <a:rPr lang="en-US" sz="2800" dirty="0" smtClean="0">
                <a:solidFill>
                  <a:srgbClr val="002060"/>
                </a:solidFill>
              </a:rPr>
              <a:t>Toxins.</a:t>
            </a:r>
          </a:p>
          <a:p>
            <a:pPr algn="just">
              <a:buFont typeface="Wingdings" pitchFamily="2" charset="2"/>
              <a:buChar char="§"/>
            </a:pPr>
            <a:r>
              <a:rPr lang="en-US" sz="2800" dirty="0" smtClean="0">
                <a:solidFill>
                  <a:srgbClr val="002060"/>
                </a:solidFill>
              </a:rPr>
              <a:t>Antigen. </a:t>
            </a:r>
          </a:p>
          <a:p>
            <a:pPr algn="just">
              <a:buFont typeface="Wingdings" pitchFamily="2" charset="2"/>
              <a:buChar char="§"/>
            </a:pPr>
            <a:r>
              <a:rPr lang="en-US" sz="2800" dirty="0" smtClean="0">
                <a:solidFill>
                  <a:srgbClr val="002060"/>
                </a:solidFill>
              </a:rPr>
              <a:t>Antitoxins.</a:t>
            </a:r>
          </a:p>
          <a:p>
            <a:pPr algn="just">
              <a:buFont typeface="Wingdings" pitchFamily="2" charset="2"/>
              <a:buChar char="§"/>
            </a:pPr>
            <a:r>
              <a:rPr lang="en-US" sz="2800" dirty="0" smtClean="0">
                <a:solidFill>
                  <a:srgbClr val="002060"/>
                </a:solidFill>
              </a:rPr>
              <a:t>  Insulin </a:t>
            </a:r>
          </a:p>
          <a:p>
            <a:pPr algn="just">
              <a:buFont typeface="Wingdings" pitchFamily="2" charset="2"/>
              <a:buChar char="§"/>
            </a:pPr>
            <a:r>
              <a:rPr lang="en-US" sz="2800" dirty="0" err="1" smtClean="0">
                <a:solidFill>
                  <a:schemeClr val="accent4">
                    <a:lumMod val="50000"/>
                  </a:schemeClr>
                </a:solidFill>
              </a:rPr>
              <a:t>Pitutiary</a:t>
            </a:r>
            <a:r>
              <a:rPr lang="en-US" sz="2800" dirty="0" smtClean="0">
                <a:solidFill>
                  <a:schemeClr val="accent4">
                    <a:lumMod val="50000"/>
                  </a:schemeClr>
                </a:solidFill>
              </a:rPr>
              <a:t>(posterior lobe)extract. </a:t>
            </a:r>
          </a:p>
          <a:p>
            <a:pPr algn="just">
              <a:buFont typeface="Wingdings" pitchFamily="2" charset="2"/>
              <a:buChar char="§"/>
            </a:pPr>
            <a:endParaRPr lang="en-US" sz="2800" dirty="0">
              <a:solidFill>
                <a:srgbClr val="00206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228600"/>
            <a:ext cx="8229600" cy="5897563"/>
          </a:xfrm>
        </p:spPr>
        <p:txBody>
          <a:bodyPr>
            <a:normAutofit fontScale="92500" lnSpcReduction="20000"/>
          </a:bodyPr>
          <a:lstStyle/>
          <a:p>
            <a:pPr algn="just">
              <a:buFont typeface="Wingdings" pitchFamily="2" charset="2"/>
              <a:buChar char="§"/>
            </a:pPr>
            <a:r>
              <a:rPr lang="en-US" dirty="0" smtClean="0">
                <a:solidFill>
                  <a:schemeClr val="accent4">
                    <a:lumMod val="50000"/>
                  </a:schemeClr>
                </a:solidFill>
              </a:rPr>
              <a:t>Adrenalin and solutions of salts of adrenaline,</a:t>
            </a:r>
          </a:p>
          <a:p>
            <a:pPr algn="just">
              <a:buFont typeface="Wingdings" pitchFamily="2" charset="2"/>
              <a:buChar char="§"/>
            </a:pPr>
            <a:r>
              <a:rPr lang="en-US" dirty="0" smtClean="0">
                <a:solidFill>
                  <a:schemeClr val="accent4">
                    <a:lumMod val="50000"/>
                  </a:schemeClr>
                </a:solidFill>
              </a:rPr>
              <a:t>Antibiotics and preparations thereof in form to be administered </a:t>
            </a:r>
            <a:r>
              <a:rPr lang="en-US" dirty="0" err="1" smtClean="0">
                <a:solidFill>
                  <a:schemeClr val="accent4">
                    <a:lumMod val="50000"/>
                  </a:schemeClr>
                </a:solidFill>
              </a:rPr>
              <a:t>parenterally</a:t>
            </a:r>
            <a:r>
              <a:rPr lang="en-US" dirty="0" smtClean="0">
                <a:solidFill>
                  <a:schemeClr val="accent4">
                    <a:lumMod val="50000"/>
                  </a:schemeClr>
                </a:solidFill>
              </a:rPr>
              <a:t>. </a:t>
            </a:r>
          </a:p>
          <a:p>
            <a:pPr algn="just">
              <a:buFont typeface="Wingdings" pitchFamily="2" charset="2"/>
              <a:buChar char="§"/>
            </a:pPr>
            <a:r>
              <a:rPr lang="en-US" dirty="0" smtClean="0">
                <a:solidFill>
                  <a:schemeClr val="accent4">
                    <a:lumMod val="50000"/>
                  </a:schemeClr>
                </a:solidFill>
              </a:rPr>
              <a:t>Any other preparation which is meant for </a:t>
            </a:r>
            <a:r>
              <a:rPr lang="en-US" dirty="0" err="1" smtClean="0">
                <a:solidFill>
                  <a:schemeClr val="accent4">
                    <a:lumMod val="50000"/>
                  </a:schemeClr>
                </a:solidFill>
              </a:rPr>
              <a:t>parentral</a:t>
            </a:r>
            <a:r>
              <a:rPr lang="en-US" dirty="0" smtClean="0">
                <a:solidFill>
                  <a:schemeClr val="accent4">
                    <a:lumMod val="50000"/>
                  </a:schemeClr>
                </a:solidFill>
              </a:rPr>
              <a:t> administration as such or after being made up with solvent or medium or any other sterile product and which (a)Requires to be in a </a:t>
            </a:r>
            <a:r>
              <a:rPr lang="en-US" dirty="0" err="1" smtClean="0">
                <a:solidFill>
                  <a:schemeClr val="accent4">
                    <a:lumMod val="50000"/>
                  </a:schemeClr>
                </a:solidFill>
              </a:rPr>
              <a:t>refrigirator:or</a:t>
            </a:r>
            <a:r>
              <a:rPr lang="en-US" dirty="0" smtClean="0">
                <a:solidFill>
                  <a:schemeClr val="accent4">
                    <a:lumMod val="50000"/>
                  </a:schemeClr>
                </a:solidFill>
              </a:rPr>
              <a:t> (b)Does not require to be in a refrigerator. </a:t>
            </a:r>
          </a:p>
          <a:p>
            <a:pPr algn="just">
              <a:buFont typeface="Wingdings" pitchFamily="2" charset="2"/>
              <a:buChar char="§"/>
            </a:pPr>
            <a:r>
              <a:rPr lang="en-US" dirty="0" smtClean="0">
                <a:solidFill>
                  <a:schemeClr val="accent4">
                    <a:lumMod val="50000"/>
                  </a:schemeClr>
                </a:solidFill>
              </a:rPr>
              <a:t>Sterilized surgical ligature and sterilized surgical suture.</a:t>
            </a:r>
          </a:p>
          <a:p>
            <a:pPr algn="just">
              <a:buFont typeface="Wingdings" pitchFamily="2" charset="2"/>
              <a:buChar char="§"/>
            </a:pPr>
            <a:r>
              <a:rPr lang="en-US" dirty="0" err="1" smtClean="0">
                <a:solidFill>
                  <a:schemeClr val="accent4">
                    <a:lumMod val="50000"/>
                  </a:schemeClr>
                </a:solidFill>
              </a:rPr>
              <a:t>Bacteriophages</a:t>
            </a:r>
            <a:r>
              <a:rPr lang="en-US" dirty="0" smtClean="0">
                <a:solidFill>
                  <a:schemeClr val="accent4">
                    <a:lumMod val="50000"/>
                  </a:schemeClr>
                </a:solidFill>
              </a:rPr>
              <a:t>. </a:t>
            </a:r>
          </a:p>
          <a:p>
            <a:pPr algn="just">
              <a:buFont typeface="Wingdings" pitchFamily="2" charset="2"/>
              <a:buChar char="§"/>
            </a:pPr>
            <a:r>
              <a:rPr lang="en-US" dirty="0" err="1" smtClean="0">
                <a:solidFill>
                  <a:schemeClr val="accent4">
                    <a:lumMod val="50000"/>
                  </a:schemeClr>
                </a:solidFill>
              </a:rPr>
              <a:t>Opthalmic</a:t>
            </a:r>
            <a:r>
              <a:rPr lang="en-US" dirty="0" smtClean="0">
                <a:solidFill>
                  <a:schemeClr val="accent4">
                    <a:lumMod val="50000"/>
                  </a:schemeClr>
                </a:solidFill>
              </a:rPr>
              <a:t> preparations . </a:t>
            </a:r>
          </a:p>
          <a:p>
            <a:pPr algn="just">
              <a:buFont typeface="Wingdings" pitchFamily="2" charset="2"/>
              <a:buChar char="§"/>
            </a:pPr>
            <a:r>
              <a:rPr lang="en-US" dirty="0" smtClean="0">
                <a:solidFill>
                  <a:schemeClr val="accent4">
                    <a:lumMod val="50000"/>
                  </a:schemeClr>
                </a:solidFill>
              </a:rPr>
              <a:t>Sterile disposable for single use only.</a:t>
            </a:r>
            <a:r>
              <a:rPr lang="en-US"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Schedule C (1): Other Special Products</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457200" y="1143000"/>
            <a:ext cx="8382000" cy="5257800"/>
          </a:xfrm>
        </p:spPr>
        <p:txBody>
          <a:bodyPr>
            <a:normAutofit lnSpcReduction="10000"/>
          </a:bodyPr>
          <a:lstStyle/>
          <a:p>
            <a:pPr algn="just"/>
            <a:r>
              <a:rPr lang="en-US" sz="2900" dirty="0" smtClean="0">
                <a:solidFill>
                  <a:schemeClr val="tx2">
                    <a:lumMod val="50000"/>
                  </a:schemeClr>
                </a:solidFill>
              </a:rPr>
              <a:t>Drugs belonging to the Digitalis group and preparations containing drugs belonging to the Digitals group not in a form to be administered </a:t>
            </a:r>
            <a:r>
              <a:rPr lang="en-US" sz="2900" dirty="0" err="1" smtClean="0">
                <a:solidFill>
                  <a:schemeClr val="tx2">
                    <a:lumMod val="50000"/>
                  </a:schemeClr>
                </a:solidFill>
              </a:rPr>
              <a:t>parenterally</a:t>
            </a:r>
            <a:r>
              <a:rPr lang="en-US" sz="2900" dirty="0" smtClean="0">
                <a:solidFill>
                  <a:schemeClr val="tx2">
                    <a:lumMod val="50000"/>
                  </a:schemeClr>
                </a:solidFill>
              </a:rPr>
              <a:t>. </a:t>
            </a:r>
          </a:p>
          <a:p>
            <a:pPr algn="just"/>
            <a:r>
              <a:rPr lang="en-US" sz="2900" dirty="0" smtClean="0">
                <a:solidFill>
                  <a:schemeClr val="tx2">
                    <a:lumMod val="50000"/>
                  </a:schemeClr>
                </a:solidFill>
              </a:rPr>
              <a:t>Ergot and preparations containing Ergot not in a form to be administered </a:t>
            </a:r>
            <a:r>
              <a:rPr lang="en-US" sz="2900" dirty="0" err="1" smtClean="0">
                <a:solidFill>
                  <a:schemeClr val="tx2">
                    <a:lumMod val="50000"/>
                  </a:schemeClr>
                </a:solidFill>
              </a:rPr>
              <a:t>parenterally</a:t>
            </a:r>
            <a:r>
              <a:rPr lang="en-US" sz="2900" dirty="0" smtClean="0">
                <a:solidFill>
                  <a:schemeClr val="tx2">
                    <a:lumMod val="50000"/>
                  </a:schemeClr>
                </a:solidFill>
              </a:rPr>
              <a:t>. </a:t>
            </a:r>
          </a:p>
          <a:p>
            <a:pPr algn="just"/>
            <a:r>
              <a:rPr lang="en-US" sz="2900" dirty="0" smtClean="0">
                <a:solidFill>
                  <a:schemeClr val="tx2">
                    <a:lumMod val="50000"/>
                  </a:schemeClr>
                </a:solidFill>
              </a:rPr>
              <a:t>Adrenaline and preparations containing Adrenaline not in a form to be administered </a:t>
            </a:r>
            <a:r>
              <a:rPr lang="en-US" sz="2900" dirty="0" err="1" smtClean="0">
                <a:solidFill>
                  <a:schemeClr val="tx2">
                    <a:lumMod val="50000"/>
                  </a:schemeClr>
                </a:solidFill>
              </a:rPr>
              <a:t>parenterally</a:t>
            </a:r>
            <a:r>
              <a:rPr lang="en-US" sz="2900" dirty="0" smtClean="0">
                <a:solidFill>
                  <a:schemeClr val="tx2">
                    <a:lumMod val="50000"/>
                  </a:schemeClr>
                </a:solidFill>
              </a:rPr>
              <a:t>. </a:t>
            </a:r>
          </a:p>
          <a:p>
            <a:pPr algn="just"/>
            <a:r>
              <a:rPr lang="en-US" sz="2900" dirty="0" smtClean="0">
                <a:solidFill>
                  <a:schemeClr val="tx2">
                    <a:lumMod val="50000"/>
                  </a:schemeClr>
                </a:solidFill>
              </a:rPr>
              <a:t>Fish Liver Oil and preparations containing Fish Liver Oil. </a:t>
            </a:r>
          </a:p>
          <a:p>
            <a:pPr algn="just"/>
            <a:r>
              <a:rPr lang="en-US" sz="2900" dirty="0" smtClean="0">
                <a:solidFill>
                  <a:schemeClr val="tx2">
                    <a:lumMod val="50000"/>
                  </a:schemeClr>
                </a:solidFill>
              </a:rPr>
              <a:t>Vitamins and preparations containing any vitamins not in a form to be administered </a:t>
            </a:r>
            <a:r>
              <a:rPr lang="en-US" sz="2900" dirty="0" err="1" smtClean="0">
                <a:solidFill>
                  <a:schemeClr val="tx2">
                    <a:lumMod val="50000"/>
                  </a:schemeClr>
                </a:solidFill>
              </a:rPr>
              <a:t>parenterally</a:t>
            </a:r>
            <a:r>
              <a:rPr lang="en-US" sz="2900" dirty="0" smtClean="0">
                <a:solidFill>
                  <a:schemeClr val="tx2">
                    <a:lumMod val="50000"/>
                  </a:schemeClr>
                </a:solidFill>
              </a:rPr>
              <a:t>. </a:t>
            </a:r>
          </a:p>
          <a:p>
            <a:pPr algn="just"/>
            <a:endParaRPr lang="en-US" sz="2800"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533400"/>
            <a:ext cx="8229600" cy="5592763"/>
          </a:xfrm>
        </p:spPr>
        <p:txBody>
          <a:bodyPr>
            <a:normAutofit/>
          </a:bodyPr>
          <a:lstStyle/>
          <a:p>
            <a:pPr algn="just"/>
            <a:r>
              <a:rPr lang="en-US" sz="2700" dirty="0" smtClean="0">
                <a:solidFill>
                  <a:schemeClr val="tx2">
                    <a:lumMod val="50000"/>
                  </a:schemeClr>
                </a:solidFill>
              </a:rPr>
              <a:t>Liver extract and preparations containing liver extract not in a form to be administered </a:t>
            </a:r>
            <a:r>
              <a:rPr lang="en-US" sz="2700" dirty="0" err="1" smtClean="0">
                <a:solidFill>
                  <a:schemeClr val="tx2">
                    <a:lumMod val="50000"/>
                  </a:schemeClr>
                </a:solidFill>
              </a:rPr>
              <a:t>parenterally</a:t>
            </a:r>
            <a:r>
              <a:rPr lang="en-US" sz="2700" dirty="0" smtClean="0">
                <a:solidFill>
                  <a:schemeClr val="tx2">
                    <a:lumMod val="50000"/>
                  </a:schemeClr>
                </a:solidFill>
              </a:rPr>
              <a:t>.</a:t>
            </a:r>
          </a:p>
          <a:p>
            <a:pPr algn="just"/>
            <a:r>
              <a:rPr lang="en-US" sz="2700" dirty="0" smtClean="0">
                <a:solidFill>
                  <a:schemeClr val="tx2">
                    <a:lumMod val="50000"/>
                  </a:schemeClr>
                </a:solidFill>
              </a:rPr>
              <a:t> Hormones and preparations containing Hormones not in a form to be administered </a:t>
            </a:r>
            <a:r>
              <a:rPr lang="en-US" sz="2700" dirty="0" err="1" smtClean="0">
                <a:solidFill>
                  <a:schemeClr val="tx2">
                    <a:lumMod val="50000"/>
                  </a:schemeClr>
                </a:solidFill>
              </a:rPr>
              <a:t>parenterally</a:t>
            </a:r>
            <a:r>
              <a:rPr lang="en-US" sz="2700" dirty="0" smtClean="0">
                <a:solidFill>
                  <a:schemeClr val="tx2">
                    <a:lumMod val="50000"/>
                  </a:schemeClr>
                </a:solidFill>
              </a:rPr>
              <a:t>.</a:t>
            </a:r>
          </a:p>
          <a:p>
            <a:pPr algn="just"/>
            <a:r>
              <a:rPr lang="en-US" sz="2700" dirty="0" smtClean="0">
                <a:solidFill>
                  <a:schemeClr val="tx2">
                    <a:lumMod val="50000"/>
                  </a:schemeClr>
                </a:solidFill>
              </a:rPr>
              <a:t>Vaccine not in a form to be administered </a:t>
            </a:r>
            <a:r>
              <a:rPr lang="en-US" sz="2700" dirty="0" err="1" smtClean="0">
                <a:solidFill>
                  <a:schemeClr val="tx2">
                    <a:lumMod val="50000"/>
                  </a:schemeClr>
                </a:solidFill>
              </a:rPr>
              <a:t>parenterally</a:t>
            </a:r>
            <a:r>
              <a:rPr lang="en-US" sz="2700" dirty="0" smtClean="0">
                <a:solidFill>
                  <a:schemeClr val="tx2">
                    <a:lumMod val="50000"/>
                  </a:schemeClr>
                </a:solidFill>
              </a:rPr>
              <a:t>. </a:t>
            </a:r>
            <a:endParaRPr lang="en-US" sz="2700"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2800" b="1" dirty="0" smtClean="0">
                <a:solidFill>
                  <a:srgbClr val="FF0000"/>
                </a:solidFill>
              </a:rPr>
              <a:t>SPECIAL PROVISIONS RELATING TO BIOLOGICAL AND OTHER SPECIAL PRODUCTS</a:t>
            </a:r>
            <a:endParaRPr lang="en-US" sz="2800" b="1" dirty="0">
              <a:solidFill>
                <a:srgbClr val="FF0000"/>
              </a:solidFill>
            </a:endParaRPr>
          </a:p>
        </p:txBody>
      </p:sp>
      <p:sp>
        <p:nvSpPr>
          <p:cNvPr id="3" name="Content Placeholder 2"/>
          <p:cNvSpPr>
            <a:spLocks noGrp="1"/>
          </p:cNvSpPr>
          <p:nvPr>
            <p:ph idx="1"/>
          </p:nvPr>
        </p:nvSpPr>
        <p:spPr>
          <a:xfrm>
            <a:off x="457200" y="1219200"/>
            <a:ext cx="8382000" cy="5334000"/>
          </a:xfrm>
        </p:spPr>
        <p:txBody>
          <a:bodyPr>
            <a:normAutofit fontScale="85000" lnSpcReduction="20000"/>
          </a:bodyPr>
          <a:lstStyle/>
          <a:p>
            <a:r>
              <a:rPr lang="en-US" b="1" dirty="0" smtClean="0">
                <a:solidFill>
                  <a:srgbClr val="00B050"/>
                </a:solidFill>
              </a:rPr>
              <a:t>NAME OF SUBSTANCE </a:t>
            </a:r>
          </a:p>
          <a:p>
            <a:pPr algn="just">
              <a:lnSpc>
                <a:spcPct val="120000"/>
              </a:lnSpc>
              <a:buNone/>
            </a:pPr>
            <a:r>
              <a:rPr lang="en-US" dirty="0" smtClean="0"/>
              <a:t>    If any substance specified in schedule C is advertised or sold as a proprietary medicine or is contained in a medicine so advertised or sold, the proper name of the substance shell appear on the label in the manner prescribed in this part.</a:t>
            </a:r>
          </a:p>
          <a:p>
            <a:r>
              <a:rPr lang="en-US" dirty="0" smtClean="0">
                <a:solidFill>
                  <a:srgbClr val="00B050"/>
                </a:solidFill>
              </a:rPr>
              <a:t>CONTAINER</a:t>
            </a:r>
            <a:r>
              <a:rPr lang="en-US" dirty="0" smtClean="0"/>
              <a:t>;</a:t>
            </a:r>
          </a:p>
          <a:p>
            <a:pPr algn="just">
              <a:lnSpc>
                <a:spcPct val="120000"/>
              </a:lnSpc>
              <a:buNone/>
            </a:pPr>
            <a:r>
              <a:rPr lang="en-US" dirty="0" smtClean="0"/>
              <a:t>    No substance specified in schedule C shall be sold or offered for sale unless it has been sealed in a previously sterilized container made of glass or any other suitable material approved for the purpose by the licensing authority appointed under rule 21</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228600"/>
            <a:ext cx="8305800" cy="6400800"/>
          </a:xfrm>
        </p:spPr>
        <p:txBody>
          <a:bodyPr>
            <a:normAutofit/>
          </a:bodyPr>
          <a:lstStyle/>
          <a:p>
            <a:r>
              <a:rPr lang="en-US" dirty="0" smtClean="0">
                <a:solidFill>
                  <a:srgbClr val="00B050"/>
                </a:solidFill>
              </a:rPr>
              <a:t>LABELLING OF MEDICAL DEVICES: </a:t>
            </a:r>
          </a:p>
          <a:p>
            <a:pPr algn="just">
              <a:buNone/>
            </a:pPr>
            <a:r>
              <a:rPr lang="en-US" dirty="0" smtClean="0"/>
              <a:t>    </a:t>
            </a:r>
            <a:r>
              <a:rPr lang="en-US" sz="2700" dirty="0" smtClean="0"/>
              <a:t>The </a:t>
            </a:r>
            <a:r>
              <a:rPr lang="en-US" sz="2700" dirty="0" err="1" smtClean="0"/>
              <a:t>labelling</a:t>
            </a:r>
            <a:r>
              <a:rPr lang="en-US" sz="2700" dirty="0" smtClean="0"/>
              <a:t> of medical devices shall conform to the Indian standards specifications laid down from time to time by the bureau of Indian standards in addition to any other requirement prescribed under the </a:t>
            </a:r>
            <a:r>
              <a:rPr lang="en-US" sz="2700" dirty="0" smtClean="0"/>
              <a:t>said </a:t>
            </a:r>
            <a:r>
              <a:rPr lang="en-US" sz="2700" dirty="0" smtClean="0"/>
              <a:t>rules . </a:t>
            </a:r>
          </a:p>
          <a:p>
            <a:pPr algn="just"/>
            <a:r>
              <a:rPr lang="en-US" sz="2700" dirty="0" smtClean="0"/>
              <a:t> </a:t>
            </a:r>
            <a:r>
              <a:rPr lang="en-US" sz="2700" dirty="0" smtClean="0">
                <a:solidFill>
                  <a:srgbClr val="00B050"/>
                </a:solidFill>
              </a:rPr>
              <a:t>PROHIBITION OF SALE OF SUBSTANCE AFTER PRESCRIBED DATE: </a:t>
            </a:r>
          </a:p>
          <a:p>
            <a:pPr algn="just">
              <a:buNone/>
            </a:pPr>
            <a:r>
              <a:rPr lang="en-US" sz="2700" dirty="0" smtClean="0">
                <a:solidFill>
                  <a:srgbClr val="00B050"/>
                </a:solidFill>
              </a:rPr>
              <a:t>    </a:t>
            </a:r>
            <a:r>
              <a:rPr lang="en-US" sz="2700" dirty="0" smtClean="0"/>
              <a:t>No person shall sell, or exhibit for sale any substances specified in schedule C after the date recorded on the container, label or wrapper as the date up to which the substance may be expected to retain a potency not less then, not to acquire a toxicity greater then that required or permitted by the prescribed test as the case may be</a:t>
            </a:r>
            <a:endParaRPr lang="en-US" sz="27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609600"/>
            <a:ext cx="8229600" cy="5516563"/>
          </a:xfrm>
        </p:spPr>
        <p:txBody>
          <a:bodyPr>
            <a:normAutofit/>
          </a:bodyPr>
          <a:lstStyle/>
          <a:p>
            <a:r>
              <a:rPr lang="en-US" dirty="0" smtClean="0">
                <a:solidFill>
                  <a:srgbClr val="00B050"/>
                </a:solidFill>
              </a:rPr>
              <a:t>STANDARDS: </a:t>
            </a:r>
          </a:p>
          <a:p>
            <a:pPr algn="just">
              <a:buNone/>
            </a:pPr>
            <a:r>
              <a:rPr lang="en-US" dirty="0" smtClean="0"/>
              <a:t>    </a:t>
            </a:r>
            <a:r>
              <a:rPr lang="en-US" sz="2700" dirty="0" smtClean="0"/>
              <a:t>Every substance specified in schedules C and C(1) intended for sale shall conform with the standards of strength, quality, and purity specified in these in these rules and in schedule applied to samples taken from the final product after every manufacturing process has been completed. </a:t>
            </a:r>
            <a:endParaRPr lang="en-US" sz="27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790</Words>
  <Application>Microsoft Office PowerPoint</Application>
  <PresentationFormat>On-screen Show (4:3)</PresentationFormat>
  <Paragraphs>76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Schedule C and C1 drugs</vt:lpstr>
      <vt:lpstr>.</vt:lpstr>
      <vt:lpstr>Schedule C: Biological and Special Products </vt:lpstr>
      <vt:lpstr>.</vt:lpstr>
      <vt:lpstr>Schedule C (1): Other Special Products </vt:lpstr>
      <vt:lpstr>.</vt:lpstr>
      <vt:lpstr>SPECIAL PROVISIONS RELATING TO BIOLOGICAL AND OTHER SPECIAL PRODUCTS</vt:lpstr>
      <vt:lpstr>.</vt:lpstr>
      <vt:lpstr>.</vt:lpstr>
      <vt:lpstr>TEST FOR STERNGTH AND QUALITY:  </vt:lpstr>
      <vt:lpstr>.</vt:lpstr>
      <vt:lpstr>.</vt:lpstr>
      <vt:lpstr>Schedule G: </vt:lpstr>
      <vt:lpstr>List of drugs and active pharmaceutical ingredients come under Schedule G is as below: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c:creator>
  <cp:lastModifiedBy>A</cp:lastModifiedBy>
  <cp:revision>11</cp:revision>
  <dcterms:created xsi:type="dcterms:W3CDTF">2020-09-27T17:44:43Z</dcterms:created>
  <dcterms:modified xsi:type="dcterms:W3CDTF">2020-09-28T07:19:27Z</dcterms:modified>
</cp:coreProperties>
</file>