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35D0C4-58DF-4A2D-891B-77E9E1515F0F}" type="datetimeFigureOut">
              <a:rPr lang="en-US" smtClean="0"/>
              <a:pPr/>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5D0C4-58DF-4A2D-891B-77E9E1515F0F}" type="datetimeFigureOut">
              <a:rPr lang="en-US" smtClean="0"/>
              <a:pPr/>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5D0C4-58DF-4A2D-891B-77E9E1515F0F}" type="datetimeFigureOut">
              <a:rPr lang="en-US" smtClean="0"/>
              <a:pPr/>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5D0C4-58DF-4A2D-891B-77E9E1515F0F}" type="datetimeFigureOut">
              <a:rPr lang="en-US" smtClean="0"/>
              <a:pPr/>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35D0C4-58DF-4A2D-891B-77E9E1515F0F}" type="datetimeFigureOut">
              <a:rPr lang="en-US" smtClean="0"/>
              <a:pPr/>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35D0C4-58DF-4A2D-891B-77E9E1515F0F}" type="datetimeFigureOut">
              <a:rPr lang="en-US" smtClean="0"/>
              <a:pPr/>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35D0C4-58DF-4A2D-891B-77E9E1515F0F}" type="datetimeFigureOut">
              <a:rPr lang="en-US" smtClean="0"/>
              <a:pPr/>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35D0C4-58DF-4A2D-891B-77E9E1515F0F}" type="datetimeFigureOut">
              <a:rPr lang="en-US" smtClean="0"/>
              <a:pPr/>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5D0C4-58DF-4A2D-891B-77E9E1515F0F}" type="datetimeFigureOut">
              <a:rPr lang="en-US" smtClean="0"/>
              <a:pPr/>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5D0C4-58DF-4A2D-891B-77E9E1515F0F}" type="datetimeFigureOut">
              <a:rPr lang="en-US" smtClean="0"/>
              <a:pPr/>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5D0C4-58DF-4A2D-891B-77E9E1515F0F}" type="datetimeFigureOut">
              <a:rPr lang="en-US" smtClean="0"/>
              <a:pPr/>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5A391-19D8-486D-A75C-020D803E41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5D0C4-58DF-4A2D-891B-77E9E1515F0F}" type="datetimeFigureOut">
              <a:rPr lang="en-US" smtClean="0"/>
              <a:pPr/>
              <a:t>2/23/2022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5A391-19D8-486D-A75C-020D803E41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pharmafranchisehelp.com/list-of-schedule-h1-drugs-medicines-molecules/" TargetMode="External"/><Relationship Id="rId2" Type="http://schemas.openxmlformats.org/officeDocument/2006/relationships/hyperlink" Target="https://pharmafranchisehelp.com/drug-cosmetic-act-rules-schedule-h-list-prescription-drug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Schedule X and 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52600"/>
            <a:ext cx="8305800" cy="2308324"/>
          </a:xfrm>
          <a:prstGeom prst="rect">
            <a:avLst/>
          </a:prstGeom>
        </p:spPr>
        <p:txBody>
          <a:bodyPr wrap="square">
            <a:spAutoFit/>
          </a:bodyPr>
          <a:lstStyle/>
          <a:p>
            <a:pPr algn="ctr">
              <a:lnSpc>
                <a:spcPct val="150000"/>
              </a:lnSpc>
            </a:pPr>
            <a:r>
              <a:rPr lang="en-US" sz="2400" b="1" dirty="0" smtClean="0"/>
              <a:t>Advertisement:</a:t>
            </a:r>
          </a:p>
          <a:p>
            <a:pPr algn="just">
              <a:lnSpc>
                <a:spcPct val="150000"/>
              </a:lnSpc>
            </a:pPr>
            <a:r>
              <a:rPr lang="en-US" sz="2400" dirty="0" smtClean="0">
                <a:solidFill>
                  <a:srgbClr val="FF0000"/>
                </a:solidFill>
              </a:rPr>
              <a:t>No advertisement of the drugs specified in Schedule H, Schedule H1 and Schedule X shall be made except with the previous sanction of the Central Government</a:t>
            </a:r>
            <a:endParaRPr lang="en-US" sz="2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620000" cy="3231654"/>
          </a:xfrm>
          <a:prstGeom prst="rect">
            <a:avLst/>
          </a:prstGeom>
        </p:spPr>
        <p:txBody>
          <a:bodyPr wrap="square">
            <a:spAutoFit/>
          </a:bodyPr>
          <a:lstStyle/>
          <a:p>
            <a:pPr algn="ctr"/>
            <a:r>
              <a:rPr lang="en-US" sz="2400" b="1" dirty="0" smtClean="0"/>
              <a:t>Schedule P:</a:t>
            </a:r>
            <a:r>
              <a:rPr lang="en-US" sz="2400" dirty="0" smtClean="0"/>
              <a:t>   </a:t>
            </a:r>
          </a:p>
          <a:p>
            <a:pPr algn="just">
              <a:lnSpc>
                <a:spcPct val="150000"/>
              </a:lnSpc>
            </a:pPr>
            <a:r>
              <a:rPr lang="en-US" sz="2400" dirty="0" smtClean="0">
                <a:solidFill>
                  <a:srgbClr val="FF0000"/>
                </a:solidFill>
              </a:rPr>
              <a:t>Schedule P describes the life period of drugs in months (unless otherwise specified) between date of manufacture and date of expiry which the </a:t>
            </a:r>
            <a:r>
              <a:rPr lang="en-US" sz="2400" dirty="0" err="1" smtClean="0">
                <a:solidFill>
                  <a:srgbClr val="FF0000"/>
                </a:solidFill>
              </a:rPr>
              <a:t>labelled</a:t>
            </a:r>
            <a:r>
              <a:rPr lang="en-US" sz="2400" dirty="0" smtClean="0">
                <a:solidFill>
                  <a:srgbClr val="FF0000"/>
                </a:solidFill>
              </a:rPr>
              <a:t> potency period of the drug shall not exceed under the conditions of storage specified in column no. 4 of schedule P.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772400" cy="4467057"/>
          </a:xfrm>
          <a:prstGeom prst="rect">
            <a:avLst/>
          </a:prstGeom>
        </p:spPr>
        <p:txBody>
          <a:bodyPr wrap="square">
            <a:spAutoFit/>
          </a:bodyPr>
          <a:lstStyle/>
          <a:p>
            <a:pPr algn="just">
              <a:lnSpc>
                <a:spcPct val="150000"/>
              </a:lnSpc>
            </a:pPr>
            <a:r>
              <a:rPr lang="en-US" sz="2400" dirty="0" smtClean="0">
                <a:solidFill>
                  <a:srgbClr val="FF0000"/>
                </a:solidFill>
              </a:rPr>
              <a:t>The term “cool place” means place having a temperature between 10</a:t>
            </a:r>
            <a:r>
              <a:rPr lang="en-US" sz="2400" baseline="30000" dirty="0" smtClean="0">
                <a:solidFill>
                  <a:srgbClr val="FF0000"/>
                </a:solidFill>
              </a:rPr>
              <a:t>0</a:t>
            </a:r>
            <a:r>
              <a:rPr lang="en-US" sz="2400" dirty="0" smtClean="0">
                <a:solidFill>
                  <a:srgbClr val="FF0000"/>
                </a:solidFill>
              </a:rPr>
              <a:t>C and 25</a:t>
            </a:r>
            <a:r>
              <a:rPr lang="en-US" sz="2400" baseline="30000" dirty="0" smtClean="0">
                <a:solidFill>
                  <a:srgbClr val="FF0000"/>
                </a:solidFill>
              </a:rPr>
              <a:t>0</a:t>
            </a:r>
            <a:r>
              <a:rPr lang="en-US" sz="2400" dirty="0" smtClean="0">
                <a:solidFill>
                  <a:srgbClr val="FF0000"/>
                </a:solidFill>
              </a:rPr>
              <a:t>C.</a:t>
            </a:r>
          </a:p>
          <a:p>
            <a:pPr algn="just">
              <a:lnSpc>
                <a:spcPct val="150000"/>
              </a:lnSpc>
            </a:pPr>
            <a:r>
              <a:rPr lang="en-US" sz="2400" dirty="0" smtClean="0">
                <a:solidFill>
                  <a:srgbClr val="002060"/>
                </a:solidFill>
              </a:rPr>
              <a:t>The term “cold place” means a place having a temperature not exceeding 8</a:t>
            </a:r>
            <a:r>
              <a:rPr lang="en-US" sz="2400" baseline="30000" dirty="0" smtClean="0">
                <a:solidFill>
                  <a:schemeClr val="bg2">
                    <a:lumMod val="10000"/>
                  </a:schemeClr>
                </a:solidFill>
              </a:rPr>
              <a:t>0</a:t>
            </a:r>
            <a:r>
              <a:rPr lang="en-US" sz="2400" dirty="0" smtClean="0">
                <a:solidFill>
                  <a:schemeClr val="bg2">
                    <a:lumMod val="10000"/>
                  </a:schemeClr>
                </a:solidFill>
              </a:rPr>
              <a:t>C</a:t>
            </a:r>
            <a:r>
              <a:rPr lang="en-US" sz="2400" dirty="0" smtClean="0">
                <a:solidFill>
                  <a:srgbClr val="002060"/>
                </a:solidFill>
              </a:rPr>
              <a:t>.</a:t>
            </a:r>
          </a:p>
          <a:p>
            <a:pPr algn="just">
              <a:lnSpc>
                <a:spcPct val="150000"/>
              </a:lnSpc>
            </a:pPr>
            <a:r>
              <a:rPr lang="en-US" sz="2400" dirty="0" smtClean="0">
                <a:solidFill>
                  <a:schemeClr val="accent2">
                    <a:lumMod val="75000"/>
                  </a:schemeClr>
                </a:solidFill>
              </a:rPr>
              <a:t>Capsules should be kept in a well-closed container at temperature not exceeding 30 </a:t>
            </a:r>
            <a:r>
              <a:rPr lang="en-US" sz="2400" baseline="30000" dirty="0" smtClean="0">
                <a:solidFill>
                  <a:schemeClr val="accent2">
                    <a:lumMod val="75000"/>
                  </a:schemeClr>
                </a:solidFill>
              </a:rPr>
              <a:t>0</a:t>
            </a:r>
            <a:r>
              <a:rPr lang="en-US" sz="2400" dirty="0" smtClean="0">
                <a:solidFill>
                  <a:schemeClr val="accent2">
                    <a:lumMod val="75000"/>
                  </a:schemeClr>
                </a:solidFill>
              </a:rPr>
              <a:t>C.</a:t>
            </a:r>
          </a:p>
          <a:p>
            <a:pPr algn="just">
              <a:lnSpc>
                <a:spcPct val="150000"/>
              </a:lnSpc>
            </a:pPr>
            <a:r>
              <a:rPr lang="en-US" sz="2400" dirty="0" smtClean="0">
                <a:solidFill>
                  <a:srgbClr val="00B050"/>
                </a:solidFill>
              </a:rPr>
              <a:t>Wherever condition of storage is not specified it may be stored under normal room temperature.</a:t>
            </a:r>
            <a:endParaRPr lang="en-US" sz="24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057400"/>
            <a:ext cx="7010400" cy="2677656"/>
          </a:xfrm>
          <a:prstGeom prst="rect">
            <a:avLst/>
          </a:prstGeom>
        </p:spPr>
        <p:txBody>
          <a:bodyPr wrap="square">
            <a:spAutoFit/>
          </a:bodyPr>
          <a:lstStyle/>
          <a:p>
            <a:pPr algn="ctr">
              <a:lnSpc>
                <a:spcPct val="150000"/>
              </a:lnSpc>
            </a:pPr>
            <a:r>
              <a:rPr lang="en-US" sz="2800" b="1" dirty="0" smtClean="0"/>
              <a:t>Schedule P1:</a:t>
            </a:r>
            <a:r>
              <a:rPr lang="en-US" sz="2800" dirty="0" smtClean="0"/>
              <a:t>   </a:t>
            </a:r>
          </a:p>
          <a:p>
            <a:pPr algn="just">
              <a:lnSpc>
                <a:spcPct val="150000"/>
              </a:lnSpc>
            </a:pPr>
            <a:r>
              <a:rPr lang="en-US" sz="2800" dirty="0" smtClean="0">
                <a:solidFill>
                  <a:srgbClr val="FF0000"/>
                </a:solidFill>
              </a:rPr>
              <a:t>Schedule P1 describes the Pack size of drugs. Schedule P1 contains Name of drug, their dosage form and pack size of listed drugs.   </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610600" cy="4154984"/>
          </a:xfrm>
          <a:prstGeom prst="rect">
            <a:avLst/>
          </a:prstGeom>
        </p:spPr>
        <p:txBody>
          <a:bodyPr wrap="square">
            <a:spAutoFit/>
          </a:bodyPr>
          <a:lstStyle/>
          <a:p>
            <a:pPr algn="ctr"/>
            <a:r>
              <a:rPr lang="en-US" sz="2400" b="1" dirty="0" smtClean="0"/>
              <a:t>Schedule X:</a:t>
            </a:r>
          </a:p>
          <a:p>
            <a:pPr algn="just"/>
            <a:r>
              <a:rPr lang="en-US" sz="2400" dirty="0" smtClean="0">
                <a:solidFill>
                  <a:srgbClr val="FF0000"/>
                </a:solidFill>
              </a:rPr>
              <a:t>Schedule X describes the habit forming and narcotics drugs list.</a:t>
            </a:r>
          </a:p>
          <a:p>
            <a:pPr algn="just"/>
            <a:endParaRPr lang="en-US" sz="2400" dirty="0"/>
          </a:p>
          <a:p>
            <a:pPr algn="just"/>
            <a:endParaRPr lang="en-US" sz="2400" dirty="0" smtClean="0"/>
          </a:p>
          <a:p>
            <a:pPr algn="ctr"/>
            <a:r>
              <a:rPr lang="en-US" sz="2400" b="1" dirty="0" smtClean="0"/>
              <a:t>Dispensing:</a:t>
            </a:r>
          </a:p>
          <a:p>
            <a:pPr algn="just">
              <a:lnSpc>
                <a:spcPct val="150000"/>
              </a:lnSpc>
            </a:pPr>
            <a:r>
              <a:rPr lang="en-US" sz="2400" dirty="0" smtClean="0">
                <a:solidFill>
                  <a:srgbClr val="FF0000"/>
                </a:solidFill>
              </a:rPr>
              <a:t>The person dispensing a prescription containing a drug specified in </a:t>
            </a:r>
            <a:r>
              <a:rPr lang="en-US" sz="2400" dirty="0" smtClean="0">
                <a:solidFill>
                  <a:srgbClr val="FF0000"/>
                </a:solidFill>
                <a:hlinkClick r:id="rId2"/>
              </a:rPr>
              <a:t>Schedule H</a:t>
            </a:r>
            <a:r>
              <a:rPr lang="en-US" sz="2400" dirty="0" smtClean="0">
                <a:solidFill>
                  <a:srgbClr val="FF0000"/>
                </a:solidFill>
              </a:rPr>
              <a:t> and </a:t>
            </a:r>
            <a:r>
              <a:rPr lang="en-US" sz="2400" dirty="0" smtClean="0">
                <a:solidFill>
                  <a:srgbClr val="FF0000"/>
                </a:solidFill>
                <a:hlinkClick r:id="rId3"/>
              </a:rPr>
              <a:t>Schedule H1</a:t>
            </a:r>
            <a:r>
              <a:rPr lang="en-US" sz="2400" dirty="0" smtClean="0">
                <a:solidFill>
                  <a:srgbClr val="FF0000"/>
                </a:solidFill>
              </a:rPr>
              <a:t> and Schedule X shall comply with the following requirements in addition to other requirement of these rules.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51344"/>
            <a:ext cx="8534400" cy="5021055"/>
          </a:xfrm>
          <a:prstGeom prst="rect">
            <a:avLst/>
          </a:prstGeom>
        </p:spPr>
        <p:txBody>
          <a:bodyPr wrap="square">
            <a:spAutoFit/>
          </a:bodyPr>
          <a:lstStyle/>
          <a:p>
            <a:pPr algn="just">
              <a:lnSpc>
                <a:spcPct val="150000"/>
              </a:lnSpc>
            </a:pPr>
            <a:r>
              <a:rPr lang="en-US" sz="2400" dirty="0" smtClean="0">
                <a:solidFill>
                  <a:srgbClr val="FF0000"/>
                </a:solidFill>
              </a:rPr>
              <a:t>The prescription must not be dispensed more than once unless the prescriber has stated thereon that it may be dispensed more than once</a:t>
            </a:r>
          </a:p>
          <a:p>
            <a:pPr algn="just">
              <a:lnSpc>
                <a:spcPct val="150000"/>
              </a:lnSpc>
            </a:pPr>
            <a:r>
              <a:rPr lang="en-US" sz="2400" dirty="0" smtClean="0">
                <a:solidFill>
                  <a:srgbClr val="00B050"/>
                </a:solidFill>
              </a:rPr>
              <a:t>If the prescription contains a direction that it may be dispensed a stated number of times or at stated intervals it must not be dispensed otherwise than in accordance with the directions; </a:t>
            </a:r>
          </a:p>
          <a:p>
            <a:pPr algn="just">
              <a:lnSpc>
                <a:spcPct val="150000"/>
              </a:lnSpc>
            </a:pPr>
            <a:r>
              <a:rPr lang="en-US" sz="2400" dirty="0" smtClean="0">
                <a:solidFill>
                  <a:srgbClr val="002060"/>
                </a:solidFill>
              </a:rPr>
              <a:t>At the time of dispensing there must be noted on the prescription above the signature of the prescriber the name and address of the seller and the date on which the prescription is dispensed.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924800" cy="5663089"/>
          </a:xfrm>
          <a:prstGeom prst="rect">
            <a:avLst/>
          </a:prstGeom>
        </p:spPr>
        <p:txBody>
          <a:bodyPr wrap="square">
            <a:spAutoFit/>
          </a:bodyPr>
          <a:lstStyle/>
          <a:p>
            <a:pPr algn="ctr"/>
            <a:r>
              <a:rPr lang="en-US" sz="2400" b="1" dirty="0" smtClean="0"/>
              <a:t>Conditions:</a:t>
            </a:r>
          </a:p>
          <a:p>
            <a:pPr algn="just"/>
            <a:r>
              <a:rPr lang="en-US" sz="2600" dirty="0" smtClean="0">
                <a:solidFill>
                  <a:srgbClr val="FF0000"/>
                </a:solidFill>
              </a:rPr>
              <a:t>Substances specified in Schedule H and Schedule H1 or Schedule X shall not be sold by retail except on and in accordance with the prescription of a Registered Medical Practitioner and in the case of substances specified in Schedule X, the prescriptions shall be in duplicate, one copy of which shall be retained by the licensee for a period of two years.</a:t>
            </a:r>
          </a:p>
          <a:p>
            <a:pPr algn="just"/>
            <a:endParaRPr lang="en-US" sz="2600" dirty="0" smtClean="0"/>
          </a:p>
          <a:p>
            <a:pPr algn="just"/>
            <a:r>
              <a:rPr lang="en-US" sz="2600" dirty="0" smtClean="0">
                <a:solidFill>
                  <a:srgbClr val="002060"/>
                </a:solidFill>
              </a:rPr>
              <a:t>The supply of drugs specified in Schedule H and Schedule H1 or Schedule X to Registered Medical Practitioners, Hospitals, Dispensaries and Nursing Homes shall be made only against the signed order in writing which shall be preserved by the licensee for a period of two years</a:t>
            </a:r>
            <a:endParaRPr lang="en-US" sz="26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8305800" cy="5324535"/>
          </a:xfrm>
          <a:prstGeom prst="rect">
            <a:avLst/>
          </a:prstGeom>
        </p:spPr>
        <p:txBody>
          <a:bodyPr wrap="square">
            <a:spAutoFit/>
          </a:bodyPr>
          <a:lstStyle/>
          <a:p>
            <a:pPr algn="ctr"/>
            <a:r>
              <a:rPr lang="en-US" sz="2000" b="1" dirty="0" smtClean="0"/>
              <a:t>List of Schedule X Drugs:</a:t>
            </a:r>
          </a:p>
          <a:p>
            <a:r>
              <a:rPr lang="en-US" sz="2000" b="1" dirty="0" smtClean="0"/>
              <a:t>Schedule X describes the list of drugs that covered in schedule </a:t>
            </a:r>
          </a:p>
          <a:p>
            <a:r>
              <a:rPr lang="en-US" sz="2000" b="1" dirty="0" err="1" smtClean="0">
                <a:solidFill>
                  <a:srgbClr val="FF0000"/>
                </a:solidFill>
              </a:rPr>
              <a:t>Amobarbital</a:t>
            </a:r>
            <a:r>
              <a:rPr lang="en-US" sz="2000" b="1" dirty="0" smtClean="0">
                <a:solidFill>
                  <a:srgbClr val="FF0000"/>
                </a:solidFill>
              </a:rPr>
              <a:t> </a:t>
            </a:r>
          </a:p>
          <a:p>
            <a:r>
              <a:rPr lang="en-US" sz="2000" b="1" dirty="0" smtClean="0">
                <a:solidFill>
                  <a:srgbClr val="FF0000"/>
                </a:solidFill>
              </a:rPr>
              <a:t>Amphetamine </a:t>
            </a:r>
          </a:p>
          <a:p>
            <a:r>
              <a:rPr lang="en-US" sz="2000" b="1" dirty="0" smtClean="0">
                <a:solidFill>
                  <a:srgbClr val="FF0000"/>
                </a:solidFill>
              </a:rPr>
              <a:t>Methylphenidate </a:t>
            </a:r>
          </a:p>
          <a:p>
            <a:r>
              <a:rPr lang="en-US" sz="2000" b="1" dirty="0" smtClean="0">
                <a:solidFill>
                  <a:srgbClr val="FF0000"/>
                </a:solidFill>
              </a:rPr>
              <a:t>Barbital </a:t>
            </a:r>
          </a:p>
          <a:p>
            <a:r>
              <a:rPr lang="en-US" sz="2000" b="1" dirty="0" err="1" smtClean="0">
                <a:solidFill>
                  <a:srgbClr val="FF0000"/>
                </a:solidFill>
              </a:rPr>
              <a:t>Methylphenobarbital</a:t>
            </a:r>
            <a:r>
              <a:rPr lang="en-US" sz="2000" b="1" dirty="0" smtClean="0">
                <a:solidFill>
                  <a:srgbClr val="FF0000"/>
                </a:solidFill>
              </a:rPr>
              <a:t> </a:t>
            </a:r>
          </a:p>
          <a:p>
            <a:r>
              <a:rPr lang="en-US" sz="2000" b="1" dirty="0" err="1" smtClean="0">
                <a:solidFill>
                  <a:srgbClr val="FF0000"/>
                </a:solidFill>
              </a:rPr>
              <a:t>Cyclobarbital</a:t>
            </a:r>
            <a:r>
              <a:rPr lang="en-US" sz="2000" b="1" dirty="0" smtClean="0">
                <a:solidFill>
                  <a:srgbClr val="FF0000"/>
                </a:solidFill>
              </a:rPr>
              <a:t> </a:t>
            </a:r>
          </a:p>
          <a:p>
            <a:r>
              <a:rPr lang="en-US" sz="2000" b="1" dirty="0" smtClean="0">
                <a:solidFill>
                  <a:srgbClr val="FF0000"/>
                </a:solidFill>
              </a:rPr>
              <a:t>Pentobarbital </a:t>
            </a:r>
          </a:p>
          <a:p>
            <a:r>
              <a:rPr lang="en-US" sz="2000" b="1" dirty="0" smtClean="0">
                <a:solidFill>
                  <a:srgbClr val="FF0000"/>
                </a:solidFill>
              </a:rPr>
              <a:t>Dexamphetamine </a:t>
            </a:r>
          </a:p>
          <a:p>
            <a:r>
              <a:rPr lang="en-US" sz="2000" b="1" dirty="0" smtClean="0">
                <a:solidFill>
                  <a:srgbClr val="FF0000"/>
                </a:solidFill>
              </a:rPr>
              <a:t>Phencyclidine </a:t>
            </a:r>
          </a:p>
          <a:p>
            <a:r>
              <a:rPr lang="en-US" sz="2000" b="1" dirty="0" err="1" smtClean="0">
                <a:solidFill>
                  <a:srgbClr val="FF0000"/>
                </a:solidFill>
              </a:rPr>
              <a:t>Ethclorvynol</a:t>
            </a:r>
            <a:r>
              <a:rPr lang="en-US" sz="2000" b="1" dirty="0" smtClean="0">
                <a:solidFill>
                  <a:srgbClr val="FF0000"/>
                </a:solidFill>
              </a:rPr>
              <a:t> </a:t>
            </a:r>
          </a:p>
          <a:p>
            <a:r>
              <a:rPr lang="en-US" sz="2000" b="1" dirty="0" err="1" smtClean="0">
                <a:solidFill>
                  <a:srgbClr val="FF0000"/>
                </a:solidFill>
              </a:rPr>
              <a:t>Phenometrazine</a:t>
            </a:r>
            <a:r>
              <a:rPr lang="en-US" sz="2000" b="1" dirty="0" smtClean="0">
                <a:solidFill>
                  <a:srgbClr val="FF0000"/>
                </a:solidFill>
              </a:rPr>
              <a:t> </a:t>
            </a:r>
          </a:p>
          <a:p>
            <a:r>
              <a:rPr lang="en-US" sz="2000" b="1" dirty="0" err="1" smtClean="0">
                <a:solidFill>
                  <a:srgbClr val="FF0000"/>
                </a:solidFill>
              </a:rPr>
              <a:t>Glutethimide</a:t>
            </a:r>
            <a:r>
              <a:rPr lang="en-US" sz="2000" b="1" dirty="0" smtClean="0">
                <a:solidFill>
                  <a:srgbClr val="FF0000"/>
                </a:solidFill>
              </a:rPr>
              <a:t>  </a:t>
            </a:r>
          </a:p>
          <a:p>
            <a:r>
              <a:rPr lang="en-US" sz="2000" b="1" dirty="0" err="1" smtClean="0">
                <a:solidFill>
                  <a:srgbClr val="FF0000"/>
                </a:solidFill>
              </a:rPr>
              <a:t>Meprobamate</a:t>
            </a:r>
            <a:r>
              <a:rPr lang="en-US" sz="2000" b="1" dirty="0" smtClean="0">
                <a:solidFill>
                  <a:srgbClr val="FF0000"/>
                </a:solidFill>
              </a:rPr>
              <a:t> </a:t>
            </a:r>
          </a:p>
          <a:p>
            <a:r>
              <a:rPr lang="en-US" sz="2000" b="1" dirty="0" err="1" smtClean="0">
                <a:solidFill>
                  <a:srgbClr val="FF0000"/>
                </a:solidFill>
              </a:rPr>
              <a:t>Secobarbital</a:t>
            </a:r>
            <a:r>
              <a:rPr lang="en-US" sz="2000" b="1" dirty="0" smtClean="0">
                <a:solidFill>
                  <a:srgbClr val="FF0000"/>
                </a:solidFill>
              </a:rPr>
              <a:t> </a:t>
            </a:r>
          </a:p>
          <a:p>
            <a:r>
              <a:rPr lang="en-US" sz="2000" b="1" dirty="0" smtClean="0">
                <a:solidFill>
                  <a:srgbClr val="FF0000"/>
                </a:solidFill>
              </a:rPr>
              <a:t>Methamphetamine </a:t>
            </a:r>
            <a:endParaRPr lang="en-US" sz="20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43000"/>
            <a:ext cx="7391400" cy="4339650"/>
          </a:xfrm>
          <a:prstGeom prst="rect">
            <a:avLst/>
          </a:prstGeom>
        </p:spPr>
        <p:txBody>
          <a:bodyPr wrap="square">
            <a:spAutoFit/>
          </a:bodyPr>
          <a:lstStyle/>
          <a:p>
            <a:pPr algn="ctr"/>
            <a:r>
              <a:rPr lang="en-US" sz="2400" b="1" dirty="0" smtClean="0">
                <a:solidFill>
                  <a:schemeClr val="tx1">
                    <a:lumMod val="85000"/>
                    <a:lumOff val="15000"/>
                  </a:schemeClr>
                </a:solidFill>
              </a:rPr>
              <a:t>Storage of Schedule X Drugs:</a:t>
            </a:r>
          </a:p>
          <a:p>
            <a:pPr algn="just">
              <a:lnSpc>
                <a:spcPct val="150000"/>
              </a:lnSpc>
            </a:pPr>
            <a:r>
              <a:rPr lang="en-US" sz="2400" dirty="0" smtClean="0">
                <a:solidFill>
                  <a:srgbClr val="FF0000"/>
                </a:solidFill>
              </a:rPr>
              <a:t>Substances specified in Schedule X kept in retail shop or premises used in connection therewith shall be stored:</a:t>
            </a:r>
            <a:br>
              <a:rPr lang="en-US" sz="2400" dirty="0" smtClean="0">
                <a:solidFill>
                  <a:srgbClr val="FF0000"/>
                </a:solidFill>
              </a:rPr>
            </a:br>
            <a:r>
              <a:rPr lang="en-US" sz="2400" dirty="0" smtClean="0">
                <a:solidFill>
                  <a:srgbClr val="FF0000"/>
                </a:solidFill>
              </a:rPr>
              <a:t>(a) under lock and key in cupboard or drawer reserved solely for the storage of these substances; or</a:t>
            </a:r>
            <a:br>
              <a:rPr lang="en-US" sz="2400" dirty="0" smtClean="0">
                <a:solidFill>
                  <a:srgbClr val="FF0000"/>
                </a:solidFill>
              </a:rPr>
            </a:br>
            <a:r>
              <a:rPr lang="en-US" sz="2400" dirty="0" smtClean="0">
                <a:solidFill>
                  <a:srgbClr val="FF0000"/>
                </a:solidFill>
              </a:rPr>
              <a:t>(b) in a part of the premises separated from the remainder of the premises and to which only responsible persons have access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400</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Schedule X and P</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10</cp:revision>
  <dcterms:created xsi:type="dcterms:W3CDTF">2020-10-12T06:12:42Z</dcterms:created>
  <dcterms:modified xsi:type="dcterms:W3CDTF">2022-02-23T10:50:52Z</dcterms:modified>
</cp:coreProperties>
</file>