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D7D7E-AF86-550B-D384-AAC2BD6640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D97B9B-E3F4-2018-370B-29EBB6F032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AD04E6-25EC-23AD-235D-F3F740808169}"/>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C02A0753-E6C8-0F90-50C3-A47C9A2B1D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C13B57-CC45-7268-3129-DD8AE475CE22}"/>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95334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1E60-BABA-5E2C-267E-1ABECDE72D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49B754-FA8B-5D22-C0A4-0A5518C73D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37B03-CA73-CC3F-10C3-051DB6AA0D10}"/>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7437B353-36DA-1040-181A-D640192E9D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3989C-C4F3-2157-5B52-09CDF133099C}"/>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2163207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252D7E-785E-3D1B-8028-776104B43D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C1F8DC9-E917-D4D7-3D80-6E04F71B23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21E9A-2977-E072-6494-CEFEEC85B9D2}"/>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FA9154A7-5755-C706-FFAA-F73559CB3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302F8-0947-54D6-1658-85F8187210EA}"/>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42694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956B-63DB-EE27-4C44-1CF723BD8F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DFF85-AD44-0192-1855-AD69C58667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CE559-7567-6F60-4D5C-A33292D70DC1}"/>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422E8797-319A-D57D-72B0-4B6C269C4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EFCFA-1E06-2E8A-2704-549DFF0A4DAF}"/>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391604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3004-AFE7-192B-FAE4-73EF301BC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860C04-C5D3-B312-DC4C-1D3E33809D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C5A61E-F716-96EE-01EE-5383D301D37D}"/>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32814AC3-1F65-B2FE-3456-813B343BE2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28F158-F823-9ECC-BAC0-6BFDCC7CFC82}"/>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3317737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FCFE6-4661-3BF2-EEED-842C8591AF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BF0A0B-EAED-E955-8E9C-B5870A97EE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81331A-9333-AF7F-7708-2F25D6CECF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FF238B-0727-1AC3-6BB8-C1BE7F4289AE}"/>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6" name="Footer Placeholder 5">
            <a:extLst>
              <a:ext uri="{FF2B5EF4-FFF2-40B4-BE49-F238E27FC236}">
                <a16:creationId xmlns:a16="http://schemas.microsoft.com/office/drawing/2014/main" id="{98890389-42B0-874F-1A5F-06E59F6B7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382DDC-FEEA-4C8A-CB7D-CD2FD64E32F2}"/>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181785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70FA-5074-E368-0116-51352C52CE5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A713E8-AA1E-6D5B-AA8D-77A16AB08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05507D-6E8C-C2D6-B8EE-5BCC22FE21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134428-3A54-D46C-3862-B712F8569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579D02-EE1A-3DCF-D402-F84B555E0E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34A16F-8F29-215F-0A4C-77B3512A41D8}"/>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8" name="Footer Placeholder 7">
            <a:extLst>
              <a:ext uri="{FF2B5EF4-FFF2-40B4-BE49-F238E27FC236}">
                <a16:creationId xmlns:a16="http://schemas.microsoft.com/office/drawing/2014/main" id="{90FDC57E-1DD5-3A2A-F130-BC24346F62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BC0D5-D020-BDBE-32A1-D4622C7B4C83}"/>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107693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4B859-CD4A-A0A4-8B7B-693AFC3FF6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8262F-ABA4-80B5-46E6-136FD6769121}"/>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4" name="Footer Placeholder 3">
            <a:extLst>
              <a:ext uri="{FF2B5EF4-FFF2-40B4-BE49-F238E27FC236}">
                <a16:creationId xmlns:a16="http://schemas.microsoft.com/office/drawing/2014/main" id="{42A94291-4C62-F292-78AA-29B2A30DA2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AD5D00-AA96-4D7A-BAAE-6C84D4A45FDA}"/>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2703497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85ADAE-438A-A51E-F94D-5A4382C9A1BB}"/>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3" name="Footer Placeholder 2">
            <a:extLst>
              <a:ext uri="{FF2B5EF4-FFF2-40B4-BE49-F238E27FC236}">
                <a16:creationId xmlns:a16="http://schemas.microsoft.com/office/drawing/2014/main" id="{6CCA6B2A-A85A-0617-4D78-77C8E67D27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6BA3AC-9372-B9F7-EC7E-B4E2C2ABE462}"/>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76335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10D7-E4CD-AABC-9909-70B88F1271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5992BF-153F-C2D2-BEB7-42808D23C3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CDC3AF-95F2-A1E5-E9B5-B8C4DB36AA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C12A35-3DCA-C6EC-6EA5-FD3948A8E243}"/>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6" name="Footer Placeholder 5">
            <a:extLst>
              <a:ext uri="{FF2B5EF4-FFF2-40B4-BE49-F238E27FC236}">
                <a16:creationId xmlns:a16="http://schemas.microsoft.com/office/drawing/2014/main" id="{4CE10498-1CC3-AD81-9DCD-6CFCF0240E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59F17D-9901-C3B0-3EB8-14BBA60BDB2B}"/>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336494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B9D2-41E6-D6A1-460F-849FFF768E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5FC79-78D5-2A78-91F0-3A7F83FE8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4A4180-7048-9186-8554-4023766EC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75F19B-0352-AA2A-8C5D-129C3EC4863C}"/>
              </a:ext>
            </a:extLst>
          </p:cNvPr>
          <p:cNvSpPr>
            <a:spLocks noGrp="1"/>
          </p:cNvSpPr>
          <p:nvPr>
            <p:ph type="dt" sz="half" idx="10"/>
          </p:nvPr>
        </p:nvSpPr>
        <p:spPr/>
        <p:txBody>
          <a:bodyPr/>
          <a:lstStyle/>
          <a:p>
            <a:fld id="{455F9269-F1E3-405F-BA7A-8CD276978736}" type="datetimeFigureOut">
              <a:rPr lang="en-US" smtClean="0"/>
              <a:t>9/22/2022</a:t>
            </a:fld>
            <a:endParaRPr lang="en-US"/>
          </a:p>
        </p:txBody>
      </p:sp>
      <p:sp>
        <p:nvSpPr>
          <p:cNvPr id="6" name="Footer Placeholder 5">
            <a:extLst>
              <a:ext uri="{FF2B5EF4-FFF2-40B4-BE49-F238E27FC236}">
                <a16:creationId xmlns:a16="http://schemas.microsoft.com/office/drawing/2014/main" id="{FE725E2A-8636-BB71-9DA6-CE909D2949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A713F-47A5-061F-A114-7C7E03C6C93E}"/>
              </a:ext>
            </a:extLst>
          </p:cNvPr>
          <p:cNvSpPr>
            <a:spLocks noGrp="1"/>
          </p:cNvSpPr>
          <p:nvPr>
            <p:ph type="sldNum" sz="quarter" idx="12"/>
          </p:nvPr>
        </p:nvSpPr>
        <p:spPr/>
        <p:txBody>
          <a:bodyPr/>
          <a:lstStyle/>
          <a:p>
            <a:fld id="{D514FBB6-56CA-4417-963E-7D6AF2FA85C6}" type="slidenum">
              <a:rPr lang="en-US" smtClean="0"/>
              <a:t>‹#›</a:t>
            </a:fld>
            <a:endParaRPr lang="en-US"/>
          </a:p>
        </p:txBody>
      </p:sp>
    </p:spTree>
    <p:extLst>
      <p:ext uri="{BB962C8B-B14F-4D97-AF65-F5344CB8AC3E}">
        <p14:creationId xmlns:p14="http://schemas.microsoft.com/office/powerpoint/2010/main" val="22794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BE26C-7FB5-5E6E-315F-70F2F2DDF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350FC3-4BF6-A4CB-F058-5E5500FC90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92672-ECFD-9993-ABEC-069648C89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F9269-F1E3-405F-BA7A-8CD276978736}" type="datetimeFigureOut">
              <a:rPr lang="en-US" smtClean="0"/>
              <a:t>9/22/2022</a:t>
            </a:fld>
            <a:endParaRPr lang="en-US"/>
          </a:p>
        </p:txBody>
      </p:sp>
      <p:sp>
        <p:nvSpPr>
          <p:cNvPr id="5" name="Footer Placeholder 4">
            <a:extLst>
              <a:ext uri="{FF2B5EF4-FFF2-40B4-BE49-F238E27FC236}">
                <a16:creationId xmlns:a16="http://schemas.microsoft.com/office/drawing/2014/main" id="{41C136F0-87EE-AA16-F08E-DF55EAF90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B95B9EC-0527-4C28-73D4-9389B0B087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4FBB6-56CA-4417-963E-7D6AF2FA85C6}" type="slidenum">
              <a:rPr lang="en-US" smtClean="0"/>
              <a:t>‹#›</a:t>
            </a:fld>
            <a:endParaRPr lang="en-US"/>
          </a:p>
        </p:txBody>
      </p:sp>
    </p:spTree>
    <p:extLst>
      <p:ext uri="{BB962C8B-B14F-4D97-AF65-F5344CB8AC3E}">
        <p14:creationId xmlns:p14="http://schemas.microsoft.com/office/powerpoint/2010/main" val="3923282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3A0E4-75F3-5E61-D271-5E2A37A49CE2}"/>
              </a:ext>
            </a:extLst>
          </p:cNvPr>
          <p:cNvSpPr>
            <a:spLocks noGrp="1"/>
          </p:cNvSpPr>
          <p:nvPr>
            <p:ph type="ctrTitle"/>
          </p:nvPr>
        </p:nvSpPr>
        <p:spPr>
          <a:xfrm>
            <a:off x="702365" y="0"/>
            <a:ext cx="9965635" cy="662609"/>
          </a:xfrm>
        </p:spPr>
        <p:txBody>
          <a:bodyPr>
            <a:noAutofit/>
          </a:bodyPr>
          <a:lstStyle/>
          <a:p>
            <a:pPr algn="l"/>
            <a:r>
              <a:rPr lang="en-US" sz="2800" dirty="0">
                <a:solidFill>
                  <a:srgbClr val="FF0000"/>
                </a:solidFill>
              </a:rPr>
              <a:t>Software Engineering Institute Capability Maturity Model (SEICMM</a:t>
            </a:r>
            <a:r>
              <a:rPr lang="en-US" sz="2800" dirty="0"/>
              <a:t>)</a:t>
            </a:r>
          </a:p>
        </p:txBody>
      </p:sp>
      <p:sp>
        <p:nvSpPr>
          <p:cNvPr id="3" name="Subtitle 2">
            <a:extLst>
              <a:ext uri="{FF2B5EF4-FFF2-40B4-BE49-F238E27FC236}">
                <a16:creationId xmlns:a16="http://schemas.microsoft.com/office/drawing/2014/main" id="{3BD4ABCF-D2C2-B0BC-1E9C-F3448F62686D}"/>
              </a:ext>
            </a:extLst>
          </p:cNvPr>
          <p:cNvSpPr>
            <a:spLocks noGrp="1"/>
          </p:cNvSpPr>
          <p:nvPr>
            <p:ph type="subTitle" idx="1"/>
          </p:nvPr>
        </p:nvSpPr>
        <p:spPr>
          <a:xfrm>
            <a:off x="278296" y="755375"/>
            <a:ext cx="10389704" cy="5738190"/>
          </a:xfrm>
        </p:spPr>
        <p:txBody>
          <a:bodyPr/>
          <a:lstStyle/>
          <a:p>
            <a:pPr marL="342900" indent="-342900" algn="l">
              <a:buFont typeface="Arial" panose="020B0604020202020204" pitchFamily="34" charset="0"/>
              <a:buChar char="•"/>
            </a:pPr>
            <a:r>
              <a:rPr lang="en-US" dirty="0"/>
              <a:t>The Capability Maturity Model (CMM) is a procedure used to develop and refine an organization's software development process.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The model defines a five-level evolutionary stage of increasingly organized and consistently more mature processes.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CMM was developed and is promoted by the Software Engineering Institute (SEI), a research and development center promote by the U.S. Department of Defense (DOD).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Capability Maturity Model is used as a benchmark to measure the maturity of an organization's software process.</a:t>
            </a:r>
          </a:p>
        </p:txBody>
      </p:sp>
    </p:spTree>
    <p:extLst>
      <p:ext uri="{BB962C8B-B14F-4D97-AF65-F5344CB8AC3E}">
        <p14:creationId xmlns:p14="http://schemas.microsoft.com/office/powerpoint/2010/main" val="169721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86F2-19E7-78A2-6648-23F0EF81EAB4}"/>
              </a:ext>
            </a:extLst>
          </p:cNvPr>
          <p:cNvSpPr>
            <a:spLocks noGrp="1"/>
          </p:cNvSpPr>
          <p:nvPr>
            <p:ph type="title"/>
          </p:nvPr>
        </p:nvSpPr>
        <p:spPr>
          <a:xfrm>
            <a:off x="838200" y="185531"/>
            <a:ext cx="10515600" cy="495506"/>
          </a:xfrm>
        </p:spPr>
        <p:txBody>
          <a:bodyPr>
            <a:noAutofit/>
          </a:bodyPr>
          <a:lstStyle/>
          <a:p>
            <a:pPr algn="ctr"/>
            <a:r>
              <a:rPr lang="en-US" sz="3200" dirty="0"/>
              <a:t>Methods of SEICMM</a:t>
            </a:r>
          </a:p>
        </p:txBody>
      </p:sp>
      <p:pic>
        <p:nvPicPr>
          <p:cNvPr id="4" name="Content Placeholder 3">
            <a:extLst>
              <a:ext uri="{FF2B5EF4-FFF2-40B4-BE49-F238E27FC236}">
                <a16:creationId xmlns:a16="http://schemas.microsoft.com/office/drawing/2014/main" id="{2DC6A417-CC0A-8213-33AB-8272E45A6ECF}"/>
              </a:ext>
            </a:extLst>
          </p:cNvPr>
          <p:cNvPicPr>
            <a:picLocks noGrp="1" noChangeAspect="1"/>
          </p:cNvPicPr>
          <p:nvPr>
            <p:ph idx="1"/>
          </p:nvPr>
        </p:nvPicPr>
        <p:blipFill>
          <a:blip r:embed="rId2"/>
          <a:stretch>
            <a:fillRect/>
          </a:stretch>
        </p:blipFill>
        <p:spPr>
          <a:xfrm>
            <a:off x="6308034" y="681037"/>
            <a:ext cx="5731565" cy="1802296"/>
          </a:xfrm>
          <a:prstGeom prst="rect">
            <a:avLst/>
          </a:prstGeom>
        </p:spPr>
      </p:pic>
      <p:sp>
        <p:nvSpPr>
          <p:cNvPr id="6" name="TextBox 5">
            <a:extLst>
              <a:ext uri="{FF2B5EF4-FFF2-40B4-BE49-F238E27FC236}">
                <a16:creationId xmlns:a16="http://schemas.microsoft.com/office/drawing/2014/main" id="{5EAF98B0-BC5F-04A7-600A-1407A9F4879F}"/>
              </a:ext>
            </a:extLst>
          </p:cNvPr>
          <p:cNvSpPr txBox="1"/>
          <p:nvPr/>
        </p:nvSpPr>
        <p:spPr>
          <a:xfrm>
            <a:off x="838200" y="1308655"/>
            <a:ext cx="5257800" cy="5078313"/>
          </a:xfrm>
          <a:prstGeom prst="rect">
            <a:avLst/>
          </a:prstGeom>
          <a:noFill/>
        </p:spPr>
        <p:txBody>
          <a:bodyPr wrap="square">
            <a:spAutoFit/>
          </a:bodyPr>
          <a:lstStyle/>
          <a:p>
            <a:r>
              <a:rPr lang="en-US" dirty="0">
                <a:solidFill>
                  <a:srgbClr val="FF0000"/>
                </a:solidFill>
              </a:rPr>
              <a:t>Capability Evaluation</a:t>
            </a:r>
            <a:r>
              <a:rPr lang="en-US" dirty="0"/>
              <a:t>: Capability evaluation provides a way to assess the software process capability of an organization. The results of capability evaluation indicate the likely contractor performance if the contractor is awarded a work. Therefore, the results of the software process capability assessment can be used to select a contractor.</a:t>
            </a:r>
          </a:p>
          <a:p>
            <a:endParaRPr lang="en-US" dirty="0"/>
          </a:p>
          <a:p>
            <a:r>
              <a:rPr lang="en-US" dirty="0">
                <a:solidFill>
                  <a:srgbClr val="FF0000"/>
                </a:solidFill>
              </a:rPr>
              <a:t>Software Process Assessment</a:t>
            </a:r>
            <a:r>
              <a:rPr lang="en-US" dirty="0"/>
              <a:t>: Software process assessment is used by an organization to improve its process capability. Thus, this type of evaluation is for purely internal use.</a:t>
            </a:r>
          </a:p>
          <a:p>
            <a:endParaRPr lang="en-US" dirty="0"/>
          </a:p>
          <a:p>
            <a:r>
              <a:rPr lang="en-US" dirty="0">
                <a:solidFill>
                  <a:srgbClr val="FF0000"/>
                </a:solidFill>
              </a:rPr>
              <a:t>SEI CMM categorized software development </a:t>
            </a:r>
            <a:r>
              <a:rPr lang="en-US" dirty="0"/>
              <a:t>industries into the following five maturity levels. The various levels of SEI CMM have been designed so that it is easy for an organization to build its quality system starting from scratch slowly.</a:t>
            </a:r>
          </a:p>
        </p:txBody>
      </p:sp>
    </p:spTree>
    <p:extLst>
      <p:ext uri="{BB962C8B-B14F-4D97-AF65-F5344CB8AC3E}">
        <p14:creationId xmlns:p14="http://schemas.microsoft.com/office/powerpoint/2010/main" val="74644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2CC27-C180-016F-CE33-FD0EC537CBD3}"/>
              </a:ext>
            </a:extLst>
          </p:cNvPr>
          <p:cNvSpPr>
            <a:spLocks noGrp="1"/>
          </p:cNvSpPr>
          <p:nvPr>
            <p:ph type="title"/>
          </p:nvPr>
        </p:nvSpPr>
        <p:spPr>
          <a:xfrm>
            <a:off x="838200" y="132522"/>
            <a:ext cx="10515600" cy="662608"/>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F0D44C1B-10DA-C7CB-6C89-DA3D9EB9788A}"/>
              </a:ext>
            </a:extLst>
          </p:cNvPr>
          <p:cNvPicPr>
            <a:picLocks noGrp="1" noChangeAspect="1"/>
          </p:cNvPicPr>
          <p:nvPr>
            <p:ph idx="1"/>
          </p:nvPr>
        </p:nvPicPr>
        <p:blipFill>
          <a:blip r:embed="rId2"/>
          <a:stretch>
            <a:fillRect/>
          </a:stretch>
        </p:blipFill>
        <p:spPr>
          <a:xfrm>
            <a:off x="1046922" y="1007164"/>
            <a:ext cx="8468139" cy="5433393"/>
          </a:xfrm>
          <a:prstGeom prst="rect">
            <a:avLst/>
          </a:prstGeom>
        </p:spPr>
      </p:pic>
    </p:spTree>
    <p:extLst>
      <p:ext uri="{BB962C8B-B14F-4D97-AF65-F5344CB8AC3E}">
        <p14:creationId xmlns:p14="http://schemas.microsoft.com/office/powerpoint/2010/main" val="585337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72D3A-A4E1-7202-932D-D7D4E36F5E6E}"/>
              </a:ext>
            </a:extLst>
          </p:cNvPr>
          <p:cNvSpPr>
            <a:spLocks noGrp="1"/>
          </p:cNvSpPr>
          <p:nvPr>
            <p:ph type="title"/>
          </p:nvPr>
        </p:nvSpPr>
        <p:spPr>
          <a:xfrm>
            <a:off x="838200" y="291549"/>
            <a:ext cx="10515600" cy="38948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B8DF8E5-2D3A-5C19-31EF-6F65FDCFFFAE}"/>
              </a:ext>
            </a:extLst>
          </p:cNvPr>
          <p:cNvSpPr>
            <a:spLocks noGrp="1"/>
          </p:cNvSpPr>
          <p:nvPr>
            <p:ph idx="1"/>
          </p:nvPr>
        </p:nvSpPr>
        <p:spPr>
          <a:xfrm>
            <a:off x="838200" y="795130"/>
            <a:ext cx="10515600" cy="5658679"/>
          </a:xfrm>
        </p:spPr>
        <p:txBody>
          <a:bodyPr>
            <a:normAutofit fontScale="92500" lnSpcReduction="10000"/>
          </a:bodyPr>
          <a:lstStyle/>
          <a:p>
            <a:r>
              <a:rPr lang="en-US" sz="2000" dirty="0"/>
              <a:t>Level 1: </a:t>
            </a:r>
            <a:r>
              <a:rPr lang="en-US" sz="2000" b="1" dirty="0"/>
              <a:t>Initial</a:t>
            </a:r>
          </a:p>
          <a:p>
            <a:r>
              <a:rPr lang="en-US" sz="2000" dirty="0"/>
              <a:t>Ad hoc activities characterize a software development organization at this level. Very few or no processes are described and followed. Since software production processes are not limited, different engineers follow their process and as a result, development efforts become chaotic. Therefore, it is also called a chaotic level.</a:t>
            </a:r>
          </a:p>
          <a:p>
            <a:endParaRPr lang="en-US" sz="2000" dirty="0"/>
          </a:p>
          <a:p>
            <a:r>
              <a:rPr lang="en-US" sz="2000" dirty="0"/>
              <a:t>Level 2: </a:t>
            </a:r>
            <a:r>
              <a:rPr lang="en-US" sz="2000" b="1" dirty="0"/>
              <a:t>Repeatable</a:t>
            </a:r>
          </a:p>
          <a:p>
            <a:r>
              <a:rPr lang="en-US" sz="2000" dirty="0"/>
              <a:t>At this level, the fundamental project management practices like tracking cost and schedule are established. Size and cost estimation methods, like function point analysis, COCOMO, etc. are used.</a:t>
            </a:r>
          </a:p>
          <a:p>
            <a:endParaRPr lang="en-US" sz="2000" dirty="0"/>
          </a:p>
          <a:p>
            <a:r>
              <a:rPr lang="en-US" sz="2000" dirty="0"/>
              <a:t>Level 3: </a:t>
            </a:r>
            <a:r>
              <a:rPr lang="en-US" sz="2000" b="1" dirty="0"/>
              <a:t>Defined</a:t>
            </a:r>
          </a:p>
          <a:p>
            <a:r>
              <a:rPr lang="en-US" sz="2000" dirty="0"/>
              <a:t>At this level, the methods for both management and development activities are defined and documented. There is a common organization-wide understanding of operations, roles, and responsibilities. The ways through defined, the process and product qualities are not measured. ISO 9000 goals at achieving this level.</a:t>
            </a:r>
          </a:p>
          <a:p>
            <a:endParaRPr lang="en-US" sz="2000" dirty="0"/>
          </a:p>
          <a:p>
            <a:r>
              <a:rPr lang="en-US" sz="2000" dirty="0"/>
              <a:t>Level 4: </a:t>
            </a:r>
            <a:r>
              <a:rPr lang="en-US" sz="2000" b="1" dirty="0"/>
              <a:t>Managed</a:t>
            </a:r>
          </a:p>
          <a:p>
            <a:r>
              <a:rPr lang="en-US" sz="2000" dirty="0"/>
              <a:t>At this level, the focus is on software metrics. Two kinds of metrics are composed.</a:t>
            </a:r>
          </a:p>
        </p:txBody>
      </p:sp>
    </p:spTree>
    <p:extLst>
      <p:ext uri="{BB962C8B-B14F-4D97-AF65-F5344CB8AC3E}">
        <p14:creationId xmlns:p14="http://schemas.microsoft.com/office/powerpoint/2010/main" val="1589999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DD08E-150F-CA6A-1E01-3E5857E486B6}"/>
              </a:ext>
            </a:extLst>
          </p:cNvPr>
          <p:cNvSpPr>
            <a:spLocks noGrp="1"/>
          </p:cNvSpPr>
          <p:nvPr>
            <p:ph type="title"/>
          </p:nvPr>
        </p:nvSpPr>
        <p:spPr>
          <a:xfrm>
            <a:off x="838200" y="1"/>
            <a:ext cx="10515600" cy="6810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57FA28E-86C9-BF5C-FA7B-95DFC243C346}"/>
              </a:ext>
            </a:extLst>
          </p:cNvPr>
          <p:cNvSpPr>
            <a:spLocks noGrp="1"/>
          </p:cNvSpPr>
          <p:nvPr>
            <p:ph idx="1"/>
          </p:nvPr>
        </p:nvSpPr>
        <p:spPr>
          <a:xfrm>
            <a:off x="838200" y="914400"/>
            <a:ext cx="10515600" cy="5605670"/>
          </a:xfrm>
        </p:spPr>
        <p:txBody>
          <a:bodyPr>
            <a:normAutofit/>
          </a:bodyPr>
          <a:lstStyle/>
          <a:p>
            <a:r>
              <a:rPr lang="en-US" sz="2400" dirty="0">
                <a:solidFill>
                  <a:srgbClr val="FF0000"/>
                </a:solidFill>
              </a:rPr>
              <a:t>Product metrics </a:t>
            </a:r>
            <a:r>
              <a:rPr lang="en-US" sz="2400" dirty="0"/>
              <a:t>measure the features of the product being developed, such as its size, reliability, time complexity, understandability, etc.</a:t>
            </a:r>
          </a:p>
          <a:p>
            <a:endParaRPr lang="en-US" sz="2400" dirty="0"/>
          </a:p>
          <a:p>
            <a:r>
              <a:rPr lang="en-US" sz="2400" dirty="0">
                <a:solidFill>
                  <a:srgbClr val="FF0000"/>
                </a:solidFill>
              </a:rPr>
              <a:t>Process metrics </a:t>
            </a:r>
            <a:r>
              <a:rPr lang="en-US" sz="2400" dirty="0"/>
              <a:t>follow the effectiveness of the process being used, such as average defect correction time, productivity, the average number of defects found per hour inspection, the average number of failures detected during testing per LOC, etc. The software process and product quality are measured, and quantitative quality requirements for the product are met. Various tools like Pareto charts, fishbone diagrams, etc. are used to measure the product and process quality. The process metrics are used to analyze if a project performed satisfactorily. Thus, the outcome of process measurements is used to calculate project performance rather than improve the process.</a:t>
            </a:r>
          </a:p>
          <a:p>
            <a:r>
              <a:rPr lang="en-US" sz="2400" b="1" dirty="0"/>
              <a:t>Level 5: Optimizing</a:t>
            </a:r>
          </a:p>
          <a:p>
            <a:r>
              <a:rPr lang="en-US" sz="2400" dirty="0"/>
              <a:t>At this phase, process and product metrics are collected. Process and product measurement data are evaluated for continuous process improvement.</a:t>
            </a:r>
          </a:p>
        </p:txBody>
      </p:sp>
    </p:spTree>
    <p:extLst>
      <p:ext uri="{BB962C8B-B14F-4D97-AF65-F5344CB8AC3E}">
        <p14:creationId xmlns:p14="http://schemas.microsoft.com/office/powerpoint/2010/main" val="154794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B860F-B605-5315-3C15-E42D2F5FFB81}"/>
              </a:ext>
            </a:extLst>
          </p:cNvPr>
          <p:cNvSpPr>
            <a:spLocks noGrp="1"/>
          </p:cNvSpPr>
          <p:nvPr>
            <p:ph type="title"/>
          </p:nvPr>
        </p:nvSpPr>
        <p:spPr>
          <a:xfrm>
            <a:off x="838200" y="119271"/>
            <a:ext cx="10515600" cy="561766"/>
          </a:xfrm>
        </p:spPr>
        <p:txBody>
          <a:bodyPr>
            <a:normAutofit fontScale="90000"/>
          </a:bodyPr>
          <a:lstStyle/>
          <a:p>
            <a:r>
              <a:rPr lang="en-US" dirty="0"/>
              <a:t>Key Process Areas (KPA) of a software organization</a:t>
            </a:r>
          </a:p>
        </p:txBody>
      </p:sp>
      <p:pic>
        <p:nvPicPr>
          <p:cNvPr id="4" name="Content Placeholder 3">
            <a:extLst>
              <a:ext uri="{FF2B5EF4-FFF2-40B4-BE49-F238E27FC236}">
                <a16:creationId xmlns:a16="http://schemas.microsoft.com/office/drawing/2014/main" id="{8506F54D-E406-5B07-F8C0-7F6C948B7145}"/>
              </a:ext>
            </a:extLst>
          </p:cNvPr>
          <p:cNvPicPr>
            <a:picLocks noGrp="1" noChangeAspect="1"/>
          </p:cNvPicPr>
          <p:nvPr>
            <p:ph idx="1"/>
          </p:nvPr>
        </p:nvPicPr>
        <p:blipFill>
          <a:blip r:embed="rId2"/>
          <a:stretch>
            <a:fillRect/>
          </a:stretch>
        </p:blipFill>
        <p:spPr>
          <a:xfrm>
            <a:off x="1205949" y="967409"/>
            <a:ext cx="9528312" cy="5221356"/>
          </a:xfrm>
          <a:prstGeom prst="rect">
            <a:avLst/>
          </a:prstGeom>
        </p:spPr>
      </p:pic>
    </p:spTree>
    <p:extLst>
      <p:ext uri="{BB962C8B-B14F-4D97-AF65-F5344CB8AC3E}">
        <p14:creationId xmlns:p14="http://schemas.microsoft.com/office/powerpoint/2010/main" val="1514361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577</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Software Engineering Institute Capability Maturity Model (SEICMM)</vt:lpstr>
      <vt:lpstr>Methods of SEICMM</vt:lpstr>
      <vt:lpstr>PowerPoint Presentation</vt:lpstr>
      <vt:lpstr>PowerPoint Presentation</vt:lpstr>
      <vt:lpstr>PowerPoint Presentation</vt:lpstr>
      <vt:lpstr>Key Process Areas (KPA) of a software organization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 Institute Capability Maturity Model (SEICMM)</dc:title>
  <dc:creator>hp</dc:creator>
  <cp:lastModifiedBy>hp</cp:lastModifiedBy>
  <cp:revision>1</cp:revision>
  <dcterms:created xsi:type="dcterms:W3CDTF">2022-09-22T08:59:25Z</dcterms:created>
  <dcterms:modified xsi:type="dcterms:W3CDTF">2022-09-22T08:59:34Z</dcterms:modified>
</cp:coreProperties>
</file>