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72FC3-916D-57C8-1DB4-7EAA9BA1BA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F24A4B-E8C8-B415-FECD-7783C06851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AA9B32-D859-B5B1-F367-2BDC5304E12A}"/>
              </a:ext>
            </a:extLst>
          </p:cNvPr>
          <p:cNvSpPr>
            <a:spLocks noGrp="1"/>
          </p:cNvSpPr>
          <p:nvPr>
            <p:ph type="dt" sz="half" idx="10"/>
          </p:nvPr>
        </p:nvSpPr>
        <p:spPr/>
        <p:txBody>
          <a:bodyPr/>
          <a:lstStyle/>
          <a:p>
            <a:fld id="{EB3B7FDA-9D58-4DDB-BF4D-EC54BC1B8BFE}" type="datetimeFigureOut">
              <a:rPr lang="en-US" smtClean="0"/>
              <a:t>8/24/2022</a:t>
            </a:fld>
            <a:endParaRPr lang="en-US"/>
          </a:p>
        </p:txBody>
      </p:sp>
      <p:sp>
        <p:nvSpPr>
          <p:cNvPr id="5" name="Footer Placeholder 4">
            <a:extLst>
              <a:ext uri="{FF2B5EF4-FFF2-40B4-BE49-F238E27FC236}">
                <a16:creationId xmlns:a16="http://schemas.microsoft.com/office/drawing/2014/main" id="{9ABEE2E7-08B9-282B-04ED-0B42AC3466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BF4EB-384C-9AF7-8FA3-97AA2712CDC8}"/>
              </a:ext>
            </a:extLst>
          </p:cNvPr>
          <p:cNvSpPr>
            <a:spLocks noGrp="1"/>
          </p:cNvSpPr>
          <p:nvPr>
            <p:ph type="sldNum" sz="quarter" idx="12"/>
          </p:nvPr>
        </p:nvSpPr>
        <p:spPr/>
        <p:txBody>
          <a:bodyPr/>
          <a:lstStyle/>
          <a:p>
            <a:fld id="{707FE27F-526B-4B9A-9440-B6AFDF59BAE5}" type="slidenum">
              <a:rPr lang="en-US" smtClean="0"/>
              <a:t>‹#›</a:t>
            </a:fld>
            <a:endParaRPr lang="en-US"/>
          </a:p>
        </p:txBody>
      </p:sp>
    </p:spTree>
    <p:extLst>
      <p:ext uri="{BB962C8B-B14F-4D97-AF65-F5344CB8AC3E}">
        <p14:creationId xmlns:p14="http://schemas.microsoft.com/office/powerpoint/2010/main" val="171030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84B7F-BB19-0018-D373-A0CE68168C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F0B24B-E808-B1D1-DAB4-23BF2CADFD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1E0CA8-1892-BEF6-ADCA-9505418713BA}"/>
              </a:ext>
            </a:extLst>
          </p:cNvPr>
          <p:cNvSpPr>
            <a:spLocks noGrp="1"/>
          </p:cNvSpPr>
          <p:nvPr>
            <p:ph type="dt" sz="half" idx="10"/>
          </p:nvPr>
        </p:nvSpPr>
        <p:spPr/>
        <p:txBody>
          <a:bodyPr/>
          <a:lstStyle/>
          <a:p>
            <a:fld id="{EB3B7FDA-9D58-4DDB-BF4D-EC54BC1B8BFE}" type="datetimeFigureOut">
              <a:rPr lang="en-US" smtClean="0"/>
              <a:t>8/24/2022</a:t>
            </a:fld>
            <a:endParaRPr lang="en-US"/>
          </a:p>
        </p:txBody>
      </p:sp>
      <p:sp>
        <p:nvSpPr>
          <p:cNvPr id="5" name="Footer Placeholder 4">
            <a:extLst>
              <a:ext uri="{FF2B5EF4-FFF2-40B4-BE49-F238E27FC236}">
                <a16:creationId xmlns:a16="http://schemas.microsoft.com/office/drawing/2014/main" id="{995AD0C6-92DF-BCFC-2B4D-697A558607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484A37-CE58-EED4-3711-00B433F92848}"/>
              </a:ext>
            </a:extLst>
          </p:cNvPr>
          <p:cNvSpPr>
            <a:spLocks noGrp="1"/>
          </p:cNvSpPr>
          <p:nvPr>
            <p:ph type="sldNum" sz="quarter" idx="12"/>
          </p:nvPr>
        </p:nvSpPr>
        <p:spPr/>
        <p:txBody>
          <a:bodyPr/>
          <a:lstStyle/>
          <a:p>
            <a:fld id="{707FE27F-526B-4B9A-9440-B6AFDF59BAE5}" type="slidenum">
              <a:rPr lang="en-US" smtClean="0"/>
              <a:t>‹#›</a:t>
            </a:fld>
            <a:endParaRPr lang="en-US"/>
          </a:p>
        </p:txBody>
      </p:sp>
    </p:spTree>
    <p:extLst>
      <p:ext uri="{BB962C8B-B14F-4D97-AF65-F5344CB8AC3E}">
        <p14:creationId xmlns:p14="http://schemas.microsoft.com/office/powerpoint/2010/main" val="506433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092CB8-A6D6-3E35-4AAE-0F05F03CE4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A8932D-2F48-E939-0645-9B89BEBC1B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07B412-2D8D-FA83-22CC-82ED7006D2C4}"/>
              </a:ext>
            </a:extLst>
          </p:cNvPr>
          <p:cNvSpPr>
            <a:spLocks noGrp="1"/>
          </p:cNvSpPr>
          <p:nvPr>
            <p:ph type="dt" sz="half" idx="10"/>
          </p:nvPr>
        </p:nvSpPr>
        <p:spPr/>
        <p:txBody>
          <a:bodyPr/>
          <a:lstStyle/>
          <a:p>
            <a:fld id="{EB3B7FDA-9D58-4DDB-BF4D-EC54BC1B8BFE}" type="datetimeFigureOut">
              <a:rPr lang="en-US" smtClean="0"/>
              <a:t>8/24/2022</a:t>
            </a:fld>
            <a:endParaRPr lang="en-US"/>
          </a:p>
        </p:txBody>
      </p:sp>
      <p:sp>
        <p:nvSpPr>
          <p:cNvPr id="5" name="Footer Placeholder 4">
            <a:extLst>
              <a:ext uri="{FF2B5EF4-FFF2-40B4-BE49-F238E27FC236}">
                <a16:creationId xmlns:a16="http://schemas.microsoft.com/office/drawing/2014/main" id="{5C27D5D8-277B-2F15-EBB7-E7CC3F29F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598F5E-976C-904C-1119-226511503488}"/>
              </a:ext>
            </a:extLst>
          </p:cNvPr>
          <p:cNvSpPr>
            <a:spLocks noGrp="1"/>
          </p:cNvSpPr>
          <p:nvPr>
            <p:ph type="sldNum" sz="quarter" idx="12"/>
          </p:nvPr>
        </p:nvSpPr>
        <p:spPr/>
        <p:txBody>
          <a:bodyPr/>
          <a:lstStyle/>
          <a:p>
            <a:fld id="{707FE27F-526B-4B9A-9440-B6AFDF59BAE5}" type="slidenum">
              <a:rPr lang="en-US" smtClean="0"/>
              <a:t>‹#›</a:t>
            </a:fld>
            <a:endParaRPr lang="en-US"/>
          </a:p>
        </p:txBody>
      </p:sp>
    </p:spTree>
    <p:extLst>
      <p:ext uri="{BB962C8B-B14F-4D97-AF65-F5344CB8AC3E}">
        <p14:creationId xmlns:p14="http://schemas.microsoft.com/office/powerpoint/2010/main" val="186132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A8690-C214-E01C-6140-8E147106DB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2E1152-7491-E8C1-7EE9-86ABC38BA4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C6060-03B5-E9B3-52D9-3C5DB2D4A2C7}"/>
              </a:ext>
            </a:extLst>
          </p:cNvPr>
          <p:cNvSpPr>
            <a:spLocks noGrp="1"/>
          </p:cNvSpPr>
          <p:nvPr>
            <p:ph type="dt" sz="half" idx="10"/>
          </p:nvPr>
        </p:nvSpPr>
        <p:spPr/>
        <p:txBody>
          <a:bodyPr/>
          <a:lstStyle/>
          <a:p>
            <a:fld id="{EB3B7FDA-9D58-4DDB-BF4D-EC54BC1B8BFE}" type="datetimeFigureOut">
              <a:rPr lang="en-US" smtClean="0"/>
              <a:t>8/24/2022</a:t>
            </a:fld>
            <a:endParaRPr lang="en-US"/>
          </a:p>
        </p:txBody>
      </p:sp>
      <p:sp>
        <p:nvSpPr>
          <p:cNvPr id="5" name="Footer Placeholder 4">
            <a:extLst>
              <a:ext uri="{FF2B5EF4-FFF2-40B4-BE49-F238E27FC236}">
                <a16:creationId xmlns:a16="http://schemas.microsoft.com/office/drawing/2014/main" id="{357138E1-4C1C-B43D-BD15-CD0233D984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E7F4DA-10DB-B30B-58BF-EA799A361849}"/>
              </a:ext>
            </a:extLst>
          </p:cNvPr>
          <p:cNvSpPr>
            <a:spLocks noGrp="1"/>
          </p:cNvSpPr>
          <p:nvPr>
            <p:ph type="sldNum" sz="quarter" idx="12"/>
          </p:nvPr>
        </p:nvSpPr>
        <p:spPr/>
        <p:txBody>
          <a:bodyPr/>
          <a:lstStyle/>
          <a:p>
            <a:fld id="{707FE27F-526B-4B9A-9440-B6AFDF59BAE5}" type="slidenum">
              <a:rPr lang="en-US" smtClean="0"/>
              <a:t>‹#›</a:t>
            </a:fld>
            <a:endParaRPr lang="en-US"/>
          </a:p>
        </p:txBody>
      </p:sp>
    </p:spTree>
    <p:extLst>
      <p:ext uri="{BB962C8B-B14F-4D97-AF65-F5344CB8AC3E}">
        <p14:creationId xmlns:p14="http://schemas.microsoft.com/office/powerpoint/2010/main" val="424094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5ABD4-3FBE-5329-EE07-4333C58B32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CDDF43-F7AA-3D80-FF74-B2E47D4CB2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FD4F45-5C6B-2A0C-0311-2518C1850519}"/>
              </a:ext>
            </a:extLst>
          </p:cNvPr>
          <p:cNvSpPr>
            <a:spLocks noGrp="1"/>
          </p:cNvSpPr>
          <p:nvPr>
            <p:ph type="dt" sz="half" idx="10"/>
          </p:nvPr>
        </p:nvSpPr>
        <p:spPr/>
        <p:txBody>
          <a:bodyPr/>
          <a:lstStyle/>
          <a:p>
            <a:fld id="{EB3B7FDA-9D58-4DDB-BF4D-EC54BC1B8BFE}" type="datetimeFigureOut">
              <a:rPr lang="en-US" smtClean="0"/>
              <a:t>8/24/2022</a:t>
            </a:fld>
            <a:endParaRPr lang="en-US"/>
          </a:p>
        </p:txBody>
      </p:sp>
      <p:sp>
        <p:nvSpPr>
          <p:cNvPr id="5" name="Footer Placeholder 4">
            <a:extLst>
              <a:ext uri="{FF2B5EF4-FFF2-40B4-BE49-F238E27FC236}">
                <a16:creationId xmlns:a16="http://schemas.microsoft.com/office/drawing/2014/main" id="{1C123515-0ACD-B771-048D-4344726D7B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4D43FD-B165-43D1-9B24-7B6883D284F1}"/>
              </a:ext>
            </a:extLst>
          </p:cNvPr>
          <p:cNvSpPr>
            <a:spLocks noGrp="1"/>
          </p:cNvSpPr>
          <p:nvPr>
            <p:ph type="sldNum" sz="quarter" idx="12"/>
          </p:nvPr>
        </p:nvSpPr>
        <p:spPr/>
        <p:txBody>
          <a:bodyPr/>
          <a:lstStyle/>
          <a:p>
            <a:fld id="{707FE27F-526B-4B9A-9440-B6AFDF59BAE5}" type="slidenum">
              <a:rPr lang="en-US" smtClean="0"/>
              <a:t>‹#›</a:t>
            </a:fld>
            <a:endParaRPr lang="en-US"/>
          </a:p>
        </p:txBody>
      </p:sp>
    </p:spTree>
    <p:extLst>
      <p:ext uri="{BB962C8B-B14F-4D97-AF65-F5344CB8AC3E}">
        <p14:creationId xmlns:p14="http://schemas.microsoft.com/office/powerpoint/2010/main" val="44648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9B2C1-D7AE-E960-CE45-041620111E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D35C9-B285-9FA7-4F82-6DB95A4CE6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155901-2EE8-CC96-39BF-71F50FB0CA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FD26B1-A135-B32C-BA35-B2EF32B7C0C7}"/>
              </a:ext>
            </a:extLst>
          </p:cNvPr>
          <p:cNvSpPr>
            <a:spLocks noGrp="1"/>
          </p:cNvSpPr>
          <p:nvPr>
            <p:ph type="dt" sz="half" idx="10"/>
          </p:nvPr>
        </p:nvSpPr>
        <p:spPr/>
        <p:txBody>
          <a:bodyPr/>
          <a:lstStyle/>
          <a:p>
            <a:fld id="{EB3B7FDA-9D58-4DDB-BF4D-EC54BC1B8BFE}" type="datetimeFigureOut">
              <a:rPr lang="en-US" smtClean="0"/>
              <a:t>8/24/2022</a:t>
            </a:fld>
            <a:endParaRPr lang="en-US"/>
          </a:p>
        </p:txBody>
      </p:sp>
      <p:sp>
        <p:nvSpPr>
          <p:cNvPr id="6" name="Footer Placeholder 5">
            <a:extLst>
              <a:ext uri="{FF2B5EF4-FFF2-40B4-BE49-F238E27FC236}">
                <a16:creationId xmlns:a16="http://schemas.microsoft.com/office/drawing/2014/main" id="{44C8DF28-094F-EB64-F1CA-4257003832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8D3436-4623-3EC5-E575-70537CB5339A}"/>
              </a:ext>
            </a:extLst>
          </p:cNvPr>
          <p:cNvSpPr>
            <a:spLocks noGrp="1"/>
          </p:cNvSpPr>
          <p:nvPr>
            <p:ph type="sldNum" sz="quarter" idx="12"/>
          </p:nvPr>
        </p:nvSpPr>
        <p:spPr/>
        <p:txBody>
          <a:bodyPr/>
          <a:lstStyle/>
          <a:p>
            <a:fld id="{707FE27F-526B-4B9A-9440-B6AFDF59BAE5}" type="slidenum">
              <a:rPr lang="en-US" smtClean="0"/>
              <a:t>‹#›</a:t>
            </a:fld>
            <a:endParaRPr lang="en-US"/>
          </a:p>
        </p:txBody>
      </p:sp>
    </p:spTree>
    <p:extLst>
      <p:ext uri="{BB962C8B-B14F-4D97-AF65-F5344CB8AC3E}">
        <p14:creationId xmlns:p14="http://schemas.microsoft.com/office/powerpoint/2010/main" val="3702401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05A98-9706-F977-BC92-4C153FF5C6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AC8CD4-03CA-DADC-13A0-571C6D99CC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5E81C3-29A6-3712-FFD4-F96B73D119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09BA75-25C9-1D9F-8A3A-8AE08E33F6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8CFB74-0455-C881-A159-EA29E0F86F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F40BBA-BBFC-3326-43F0-4F20667D1BDD}"/>
              </a:ext>
            </a:extLst>
          </p:cNvPr>
          <p:cNvSpPr>
            <a:spLocks noGrp="1"/>
          </p:cNvSpPr>
          <p:nvPr>
            <p:ph type="dt" sz="half" idx="10"/>
          </p:nvPr>
        </p:nvSpPr>
        <p:spPr/>
        <p:txBody>
          <a:bodyPr/>
          <a:lstStyle/>
          <a:p>
            <a:fld id="{EB3B7FDA-9D58-4DDB-BF4D-EC54BC1B8BFE}" type="datetimeFigureOut">
              <a:rPr lang="en-US" smtClean="0"/>
              <a:t>8/24/2022</a:t>
            </a:fld>
            <a:endParaRPr lang="en-US"/>
          </a:p>
        </p:txBody>
      </p:sp>
      <p:sp>
        <p:nvSpPr>
          <p:cNvPr id="8" name="Footer Placeholder 7">
            <a:extLst>
              <a:ext uri="{FF2B5EF4-FFF2-40B4-BE49-F238E27FC236}">
                <a16:creationId xmlns:a16="http://schemas.microsoft.com/office/drawing/2014/main" id="{D94CE081-1EA3-8084-E9E2-F184406044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116FE-F451-F90B-3C58-B37DBC0D59E9}"/>
              </a:ext>
            </a:extLst>
          </p:cNvPr>
          <p:cNvSpPr>
            <a:spLocks noGrp="1"/>
          </p:cNvSpPr>
          <p:nvPr>
            <p:ph type="sldNum" sz="quarter" idx="12"/>
          </p:nvPr>
        </p:nvSpPr>
        <p:spPr/>
        <p:txBody>
          <a:bodyPr/>
          <a:lstStyle/>
          <a:p>
            <a:fld id="{707FE27F-526B-4B9A-9440-B6AFDF59BAE5}" type="slidenum">
              <a:rPr lang="en-US" smtClean="0"/>
              <a:t>‹#›</a:t>
            </a:fld>
            <a:endParaRPr lang="en-US"/>
          </a:p>
        </p:txBody>
      </p:sp>
    </p:spTree>
    <p:extLst>
      <p:ext uri="{BB962C8B-B14F-4D97-AF65-F5344CB8AC3E}">
        <p14:creationId xmlns:p14="http://schemas.microsoft.com/office/powerpoint/2010/main" val="1547355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3E143-49EE-9C60-ADE5-B7EE47FFD0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DDB139-DDDE-9295-8B9D-A728FDC481DC}"/>
              </a:ext>
            </a:extLst>
          </p:cNvPr>
          <p:cNvSpPr>
            <a:spLocks noGrp="1"/>
          </p:cNvSpPr>
          <p:nvPr>
            <p:ph type="dt" sz="half" idx="10"/>
          </p:nvPr>
        </p:nvSpPr>
        <p:spPr/>
        <p:txBody>
          <a:bodyPr/>
          <a:lstStyle/>
          <a:p>
            <a:fld id="{EB3B7FDA-9D58-4DDB-BF4D-EC54BC1B8BFE}" type="datetimeFigureOut">
              <a:rPr lang="en-US" smtClean="0"/>
              <a:t>8/24/2022</a:t>
            </a:fld>
            <a:endParaRPr lang="en-US"/>
          </a:p>
        </p:txBody>
      </p:sp>
      <p:sp>
        <p:nvSpPr>
          <p:cNvPr id="4" name="Footer Placeholder 3">
            <a:extLst>
              <a:ext uri="{FF2B5EF4-FFF2-40B4-BE49-F238E27FC236}">
                <a16:creationId xmlns:a16="http://schemas.microsoft.com/office/drawing/2014/main" id="{4E082409-8DAA-35D8-C8EF-EA9264166B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BEFCEB-EA41-9081-CE26-499E6B3DB07B}"/>
              </a:ext>
            </a:extLst>
          </p:cNvPr>
          <p:cNvSpPr>
            <a:spLocks noGrp="1"/>
          </p:cNvSpPr>
          <p:nvPr>
            <p:ph type="sldNum" sz="quarter" idx="12"/>
          </p:nvPr>
        </p:nvSpPr>
        <p:spPr/>
        <p:txBody>
          <a:bodyPr/>
          <a:lstStyle/>
          <a:p>
            <a:fld id="{707FE27F-526B-4B9A-9440-B6AFDF59BAE5}" type="slidenum">
              <a:rPr lang="en-US" smtClean="0"/>
              <a:t>‹#›</a:t>
            </a:fld>
            <a:endParaRPr lang="en-US"/>
          </a:p>
        </p:txBody>
      </p:sp>
    </p:spTree>
    <p:extLst>
      <p:ext uri="{BB962C8B-B14F-4D97-AF65-F5344CB8AC3E}">
        <p14:creationId xmlns:p14="http://schemas.microsoft.com/office/powerpoint/2010/main" val="580614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511F-7A3E-9CC0-311B-F9C12CC06E9D}"/>
              </a:ext>
            </a:extLst>
          </p:cNvPr>
          <p:cNvSpPr>
            <a:spLocks noGrp="1"/>
          </p:cNvSpPr>
          <p:nvPr>
            <p:ph type="dt" sz="half" idx="10"/>
          </p:nvPr>
        </p:nvSpPr>
        <p:spPr/>
        <p:txBody>
          <a:bodyPr/>
          <a:lstStyle/>
          <a:p>
            <a:fld id="{EB3B7FDA-9D58-4DDB-BF4D-EC54BC1B8BFE}" type="datetimeFigureOut">
              <a:rPr lang="en-US" smtClean="0"/>
              <a:t>8/24/2022</a:t>
            </a:fld>
            <a:endParaRPr lang="en-US"/>
          </a:p>
        </p:txBody>
      </p:sp>
      <p:sp>
        <p:nvSpPr>
          <p:cNvPr id="3" name="Footer Placeholder 2">
            <a:extLst>
              <a:ext uri="{FF2B5EF4-FFF2-40B4-BE49-F238E27FC236}">
                <a16:creationId xmlns:a16="http://schemas.microsoft.com/office/drawing/2014/main" id="{70D63278-575B-51A6-D289-50569A2AC1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6890C8-2563-9AAA-8EE1-C8E67B8FD5B6}"/>
              </a:ext>
            </a:extLst>
          </p:cNvPr>
          <p:cNvSpPr>
            <a:spLocks noGrp="1"/>
          </p:cNvSpPr>
          <p:nvPr>
            <p:ph type="sldNum" sz="quarter" idx="12"/>
          </p:nvPr>
        </p:nvSpPr>
        <p:spPr/>
        <p:txBody>
          <a:bodyPr/>
          <a:lstStyle/>
          <a:p>
            <a:fld id="{707FE27F-526B-4B9A-9440-B6AFDF59BAE5}" type="slidenum">
              <a:rPr lang="en-US" smtClean="0"/>
              <a:t>‹#›</a:t>
            </a:fld>
            <a:endParaRPr lang="en-US"/>
          </a:p>
        </p:txBody>
      </p:sp>
    </p:spTree>
    <p:extLst>
      <p:ext uri="{BB962C8B-B14F-4D97-AF65-F5344CB8AC3E}">
        <p14:creationId xmlns:p14="http://schemas.microsoft.com/office/powerpoint/2010/main" val="82178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54466-AE6A-882E-F7AB-118FF78C39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8E8031-7B12-3A78-5B5D-90311A8D4D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D045AC-3015-EB1F-146C-66605BEEAD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D645F4-7499-B0F0-3C71-FF619EA0AFBB}"/>
              </a:ext>
            </a:extLst>
          </p:cNvPr>
          <p:cNvSpPr>
            <a:spLocks noGrp="1"/>
          </p:cNvSpPr>
          <p:nvPr>
            <p:ph type="dt" sz="half" idx="10"/>
          </p:nvPr>
        </p:nvSpPr>
        <p:spPr/>
        <p:txBody>
          <a:bodyPr/>
          <a:lstStyle/>
          <a:p>
            <a:fld id="{EB3B7FDA-9D58-4DDB-BF4D-EC54BC1B8BFE}" type="datetimeFigureOut">
              <a:rPr lang="en-US" smtClean="0"/>
              <a:t>8/24/2022</a:t>
            </a:fld>
            <a:endParaRPr lang="en-US"/>
          </a:p>
        </p:txBody>
      </p:sp>
      <p:sp>
        <p:nvSpPr>
          <p:cNvPr id="6" name="Footer Placeholder 5">
            <a:extLst>
              <a:ext uri="{FF2B5EF4-FFF2-40B4-BE49-F238E27FC236}">
                <a16:creationId xmlns:a16="http://schemas.microsoft.com/office/drawing/2014/main" id="{A08F0F43-B6F0-8C13-DCAE-EFA3F4537B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937993-559D-E8D0-2717-822C1C005704}"/>
              </a:ext>
            </a:extLst>
          </p:cNvPr>
          <p:cNvSpPr>
            <a:spLocks noGrp="1"/>
          </p:cNvSpPr>
          <p:nvPr>
            <p:ph type="sldNum" sz="quarter" idx="12"/>
          </p:nvPr>
        </p:nvSpPr>
        <p:spPr/>
        <p:txBody>
          <a:bodyPr/>
          <a:lstStyle/>
          <a:p>
            <a:fld id="{707FE27F-526B-4B9A-9440-B6AFDF59BAE5}" type="slidenum">
              <a:rPr lang="en-US" smtClean="0"/>
              <a:t>‹#›</a:t>
            </a:fld>
            <a:endParaRPr lang="en-US"/>
          </a:p>
        </p:txBody>
      </p:sp>
    </p:spTree>
    <p:extLst>
      <p:ext uri="{BB962C8B-B14F-4D97-AF65-F5344CB8AC3E}">
        <p14:creationId xmlns:p14="http://schemas.microsoft.com/office/powerpoint/2010/main" val="2908714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670F7-0998-4DB7-E440-D6B92CD7AA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43729A-E4AD-4C25-EB01-9DB1BD38A5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475FCE-078C-15B4-5CB7-46192915F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7ADF35-D8D8-4F7A-056F-4BD9A3B33094}"/>
              </a:ext>
            </a:extLst>
          </p:cNvPr>
          <p:cNvSpPr>
            <a:spLocks noGrp="1"/>
          </p:cNvSpPr>
          <p:nvPr>
            <p:ph type="dt" sz="half" idx="10"/>
          </p:nvPr>
        </p:nvSpPr>
        <p:spPr/>
        <p:txBody>
          <a:bodyPr/>
          <a:lstStyle/>
          <a:p>
            <a:fld id="{EB3B7FDA-9D58-4DDB-BF4D-EC54BC1B8BFE}" type="datetimeFigureOut">
              <a:rPr lang="en-US" smtClean="0"/>
              <a:t>8/24/2022</a:t>
            </a:fld>
            <a:endParaRPr lang="en-US"/>
          </a:p>
        </p:txBody>
      </p:sp>
      <p:sp>
        <p:nvSpPr>
          <p:cNvPr id="6" name="Footer Placeholder 5">
            <a:extLst>
              <a:ext uri="{FF2B5EF4-FFF2-40B4-BE49-F238E27FC236}">
                <a16:creationId xmlns:a16="http://schemas.microsoft.com/office/drawing/2014/main" id="{773D2098-FD61-923F-1CA1-610A6D724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CC34B8-0499-E6AD-1646-91794D3D1481}"/>
              </a:ext>
            </a:extLst>
          </p:cNvPr>
          <p:cNvSpPr>
            <a:spLocks noGrp="1"/>
          </p:cNvSpPr>
          <p:nvPr>
            <p:ph type="sldNum" sz="quarter" idx="12"/>
          </p:nvPr>
        </p:nvSpPr>
        <p:spPr/>
        <p:txBody>
          <a:bodyPr/>
          <a:lstStyle/>
          <a:p>
            <a:fld id="{707FE27F-526B-4B9A-9440-B6AFDF59BAE5}" type="slidenum">
              <a:rPr lang="en-US" smtClean="0"/>
              <a:t>‹#›</a:t>
            </a:fld>
            <a:endParaRPr lang="en-US"/>
          </a:p>
        </p:txBody>
      </p:sp>
    </p:spTree>
    <p:extLst>
      <p:ext uri="{BB962C8B-B14F-4D97-AF65-F5344CB8AC3E}">
        <p14:creationId xmlns:p14="http://schemas.microsoft.com/office/powerpoint/2010/main" val="114529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AFE4EB-1863-E067-4489-0D0E3AA070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9E92A5-D84B-9D92-8583-E5E1CE111E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3F813C-4A32-CD4C-5890-B5A0ADA55F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B7FDA-9D58-4DDB-BF4D-EC54BC1B8BFE}" type="datetimeFigureOut">
              <a:rPr lang="en-US" smtClean="0"/>
              <a:t>8/24/2022</a:t>
            </a:fld>
            <a:endParaRPr lang="en-US"/>
          </a:p>
        </p:txBody>
      </p:sp>
      <p:sp>
        <p:nvSpPr>
          <p:cNvPr id="5" name="Footer Placeholder 4">
            <a:extLst>
              <a:ext uri="{FF2B5EF4-FFF2-40B4-BE49-F238E27FC236}">
                <a16:creationId xmlns:a16="http://schemas.microsoft.com/office/drawing/2014/main" id="{B7CCD195-C1AF-E646-6FC1-0D50DFB001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1313C6-F483-7CF5-ECB9-F9457BA70A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FE27F-526B-4B9A-9440-B6AFDF59BAE5}" type="slidenum">
              <a:rPr lang="en-US" smtClean="0"/>
              <a:t>‹#›</a:t>
            </a:fld>
            <a:endParaRPr lang="en-US"/>
          </a:p>
        </p:txBody>
      </p:sp>
    </p:spTree>
    <p:extLst>
      <p:ext uri="{BB962C8B-B14F-4D97-AF65-F5344CB8AC3E}">
        <p14:creationId xmlns:p14="http://schemas.microsoft.com/office/powerpoint/2010/main" val="3283210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B4A0E-2388-E0D8-282C-42F1BFEFE495}"/>
              </a:ext>
            </a:extLst>
          </p:cNvPr>
          <p:cNvSpPr>
            <a:spLocks noGrp="1"/>
          </p:cNvSpPr>
          <p:nvPr>
            <p:ph type="ctrTitle"/>
          </p:nvPr>
        </p:nvSpPr>
        <p:spPr>
          <a:xfrm>
            <a:off x="1524000" y="185530"/>
            <a:ext cx="9144000" cy="530087"/>
          </a:xfrm>
        </p:spPr>
        <p:txBody>
          <a:bodyPr>
            <a:noAutofit/>
          </a:bodyPr>
          <a:lstStyle/>
          <a:p>
            <a:r>
              <a:rPr lang="en-US" sz="3200" b="1" dirty="0">
                <a:solidFill>
                  <a:srgbClr val="FF0000"/>
                </a:solidFill>
              </a:rPr>
              <a:t>Lecture  1</a:t>
            </a:r>
          </a:p>
        </p:txBody>
      </p:sp>
      <p:sp>
        <p:nvSpPr>
          <p:cNvPr id="3" name="Subtitle 2">
            <a:extLst>
              <a:ext uri="{FF2B5EF4-FFF2-40B4-BE49-F238E27FC236}">
                <a16:creationId xmlns:a16="http://schemas.microsoft.com/office/drawing/2014/main" id="{7E6D507B-2190-6993-F10B-5752105044A3}"/>
              </a:ext>
            </a:extLst>
          </p:cNvPr>
          <p:cNvSpPr>
            <a:spLocks noGrp="1"/>
          </p:cNvSpPr>
          <p:nvPr>
            <p:ph type="subTitle" idx="1"/>
          </p:nvPr>
        </p:nvSpPr>
        <p:spPr>
          <a:xfrm>
            <a:off x="463826" y="954157"/>
            <a:ext cx="10204174" cy="5718313"/>
          </a:xfrm>
        </p:spPr>
        <p:txBody>
          <a:bodyPr>
            <a:normAutofit lnSpcReduction="10000"/>
          </a:bodyPr>
          <a:lstStyle/>
          <a:p>
            <a:r>
              <a:rPr lang="en-US" dirty="0">
                <a:solidFill>
                  <a:srgbClr val="00B050"/>
                </a:solidFill>
              </a:rPr>
              <a:t>Introduction</a:t>
            </a:r>
          </a:p>
          <a:p>
            <a:pPr algn="just"/>
            <a:r>
              <a:rPr lang="en-US" b="1" i="0" dirty="0">
                <a:solidFill>
                  <a:srgbClr val="0070C0"/>
                </a:solidFill>
                <a:effectLst/>
                <a:latin typeface="erdana"/>
              </a:rPr>
              <a:t>What is Software Engineering?</a:t>
            </a:r>
          </a:p>
          <a:p>
            <a:pPr marL="342900" indent="-342900" algn="just">
              <a:buFont typeface="Arial" panose="020B0604020202020204" pitchFamily="34" charset="0"/>
              <a:buChar char="•"/>
            </a:pPr>
            <a:r>
              <a:rPr lang="en-US" b="0" i="0" dirty="0">
                <a:solidFill>
                  <a:srgbClr val="0070C0"/>
                </a:solidFill>
                <a:effectLst/>
                <a:latin typeface="inter-regular"/>
              </a:rPr>
              <a:t>The term </a:t>
            </a:r>
            <a:r>
              <a:rPr lang="en-US" b="1" i="0" dirty="0">
                <a:solidFill>
                  <a:srgbClr val="0070C0"/>
                </a:solidFill>
                <a:effectLst/>
                <a:latin typeface="inter-bold"/>
              </a:rPr>
              <a:t>software engineering</a:t>
            </a:r>
            <a:r>
              <a:rPr lang="en-US" b="0" i="0" dirty="0">
                <a:solidFill>
                  <a:srgbClr val="0070C0"/>
                </a:solidFill>
                <a:effectLst/>
                <a:latin typeface="inter-regular"/>
              </a:rPr>
              <a:t> is the product of two words, </a:t>
            </a:r>
            <a:r>
              <a:rPr lang="en-US" b="1" i="0" dirty="0">
                <a:solidFill>
                  <a:srgbClr val="0070C0"/>
                </a:solidFill>
                <a:effectLst/>
                <a:latin typeface="inter-bold"/>
              </a:rPr>
              <a:t>software</a:t>
            </a:r>
            <a:r>
              <a:rPr lang="en-US" b="0" i="0" dirty="0">
                <a:solidFill>
                  <a:srgbClr val="0070C0"/>
                </a:solidFill>
                <a:effectLst/>
                <a:latin typeface="inter-regular"/>
              </a:rPr>
              <a:t>, and </a:t>
            </a:r>
            <a:r>
              <a:rPr lang="en-US" b="1" i="0" dirty="0">
                <a:solidFill>
                  <a:srgbClr val="0070C0"/>
                </a:solidFill>
                <a:effectLst/>
                <a:latin typeface="inter-bold"/>
              </a:rPr>
              <a:t>engineering</a:t>
            </a:r>
            <a:r>
              <a:rPr lang="en-US" b="0" i="0" dirty="0">
                <a:solidFill>
                  <a:srgbClr val="0070C0"/>
                </a:solidFill>
                <a:effectLst/>
                <a:latin typeface="inter-regular"/>
              </a:rPr>
              <a:t>.</a:t>
            </a:r>
          </a:p>
          <a:p>
            <a:pPr marL="342900" indent="-342900" algn="just">
              <a:buFont typeface="Arial" panose="020B0604020202020204" pitchFamily="34" charset="0"/>
              <a:buChar char="•"/>
            </a:pPr>
            <a:r>
              <a:rPr lang="en-US" b="0" i="0" dirty="0">
                <a:solidFill>
                  <a:srgbClr val="0070C0"/>
                </a:solidFill>
                <a:effectLst/>
                <a:latin typeface="inter-regular"/>
              </a:rPr>
              <a:t>The </a:t>
            </a:r>
            <a:r>
              <a:rPr lang="en-US" b="1" i="0" dirty="0">
                <a:solidFill>
                  <a:srgbClr val="0070C0"/>
                </a:solidFill>
                <a:effectLst/>
                <a:latin typeface="inter-bold"/>
              </a:rPr>
              <a:t>software</a:t>
            </a:r>
            <a:r>
              <a:rPr lang="en-US" b="0" i="0" dirty="0">
                <a:solidFill>
                  <a:srgbClr val="0070C0"/>
                </a:solidFill>
                <a:effectLst/>
                <a:latin typeface="inter-regular"/>
              </a:rPr>
              <a:t> is a collection of integrated programs.</a:t>
            </a:r>
          </a:p>
          <a:p>
            <a:pPr marL="342900" indent="-342900" algn="just">
              <a:buFont typeface="Arial" panose="020B0604020202020204" pitchFamily="34" charset="0"/>
              <a:buChar char="•"/>
            </a:pPr>
            <a:r>
              <a:rPr lang="en-US" b="0" i="0" dirty="0">
                <a:solidFill>
                  <a:srgbClr val="0070C0"/>
                </a:solidFill>
                <a:effectLst/>
                <a:latin typeface="inter-regular"/>
              </a:rPr>
              <a:t>Software subsists of carefully-organized instructions and code written by developers on any of various particular computer languages.</a:t>
            </a:r>
          </a:p>
          <a:p>
            <a:pPr marL="342900" indent="-342900" algn="just">
              <a:buFont typeface="Arial" panose="020B0604020202020204" pitchFamily="34" charset="0"/>
              <a:buChar char="•"/>
            </a:pPr>
            <a:r>
              <a:rPr lang="en-US" b="0" i="0" dirty="0">
                <a:solidFill>
                  <a:srgbClr val="0070C0"/>
                </a:solidFill>
                <a:effectLst/>
                <a:latin typeface="inter-regular"/>
              </a:rPr>
              <a:t>Computer programs and related documentation such as requirements, design models and user manuals.</a:t>
            </a:r>
          </a:p>
          <a:p>
            <a:pPr marL="342900" indent="-342900" algn="just">
              <a:buFont typeface="Arial" panose="020B0604020202020204" pitchFamily="34" charset="0"/>
              <a:buChar char="•"/>
            </a:pPr>
            <a:r>
              <a:rPr lang="en-US" b="1" i="0" dirty="0">
                <a:solidFill>
                  <a:srgbClr val="0070C0"/>
                </a:solidFill>
                <a:effectLst/>
                <a:latin typeface="inter-bold"/>
              </a:rPr>
              <a:t>Engineering</a:t>
            </a:r>
            <a:r>
              <a:rPr lang="en-US" b="0" i="0" dirty="0">
                <a:solidFill>
                  <a:srgbClr val="0070C0"/>
                </a:solidFill>
                <a:effectLst/>
                <a:latin typeface="inter-regular"/>
              </a:rPr>
              <a:t> is the application of </a:t>
            </a:r>
            <a:r>
              <a:rPr lang="en-US" b="1" i="0" dirty="0">
                <a:solidFill>
                  <a:srgbClr val="0070C0"/>
                </a:solidFill>
                <a:effectLst/>
                <a:latin typeface="inter-bold"/>
              </a:rPr>
              <a:t>scientific</a:t>
            </a:r>
            <a:r>
              <a:rPr lang="en-US" b="0" i="0" dirty="0">
                <a:solidFill>
                  <a:srgbClr val="0070C0"/>
                </a:solidFill>
                <a:effectLst/>
                <a:latin typeface="inter-regular"/>
              </a:rPr>
              <a:t> and </a:t>
            </a:r>
            <a:r>
              <a:rPr lang="en-US" b="1" i="0" dirty="0">
                <a:solidFill>
                  <a:srgbClr val="0070C0"/>
                </a:solidFill>
                <a:effectLst/>
                <a:latin typeface="inter-bold"/>
              </a:rPr>
              <a:t>practical</a:t>
            </a:r>
            <a:r>
              <a:rPr lang="en-US" b="0" i="0" dirty="0">
                <a:solidFill>
                  <a:srgbClr val="0070C0"/>
                </a:solidFill>
                <a:effectLst/>
                <a:latin typeface="inter-regular"/>
              </a:rPr>
              <a:t> knowledge to </a:t>
            </a:r>
            <a:r>
              <a:rPr lang="en-US" b="1" i="0" dirty="0">
                <a:solidFill>
                  <a:srgbClr val="0070C0"/>
                </a:solidFill>
                <a:effectLst/>
                <a:latin typeface="inter-bold"/>
              </a:rPr>
              <a:t>invent, design, build, maintain</a:t>
            </a:r>
            <a:r>
              <a:rPr lang="en-US" b="0" i="0" dirty="0">
                <a:solidFill>
                  <a:srgbClr val="0070C0"/>
                </a:solidFill>
                <a:effectLst/>
                <a:latin typeface="inter-regular"/>
              </a:rPr>
              <a:t>, and </a:t>
            </a:r>
            <a:r>
              <a:rPr lang="en-US" b="1" i="0" dirty="0">
                <a:solidFill>
                  <a:srgbClr val="0070C0"/>
                </a:solidFill>
                <a:effectLst/>
                <a:latin typeface="inter-bold"/>
              </a:rPr>
              <a:t>improve frameworks, processes, etc</a:t>
            </a:r>
            <a:r>
              <a:rPr lang="en-US" b="0" i="0" dirty="0">
                <a:solidFill>
                  <a:srgbClr val="0070C0"/>
                </a:solidFill>
                <a:effectLst/>
                <a:latin typeface="inter-regular"/>
              </a:rPr>
              <a:t>.</a:t>
            </a:r>
          </a:p>
          <a:p>
            <a:pPr marL="342900" indent="-342900" algn="just">
              <a:buFont typeface="Arial" panose="020B0604020202020204" pitchFamily="34" charset="0"/>
              <a:buChar char="•"/>
            </a:pPr>
            <a:r>
              <a:rPr lang="en-US" b="1" i="0" dirty="0">
                <a:solidFill>
                  <a:srgbClr val="0070C0"/>
                </a:solidFill>
                <a:effectLst/>
                <a:latin typeface="inter-bold"/>
              </a:rPr>
              <a:t>Software Engineering</a:t>
            </a:r>
            <a:r>
              <a:rPr lang="en-US" b="0" i="0" dirty="0">
                <a:solidFill>
                  <a:srgbClr val="0070C0"/>
                </a:solidFill>
                <a:effectLst/>
                <a:latin typeface="inter-regular"/>
              </a:rPr>
              <a:t> is an engineering branch related to the evolution of software product using well-defined scientific principles, techniques, and procedures. The result of software engineering is an effective and reliable software product.</a:t>
            </a:r>
          </a:p>
          <a:p>
            <a:pPr algn="l"/>
            <a:endParaRPr lang="en-US" dirty="0"/>
          </a:p>
        </p:txBody>
      </p:sp>
    </p:spTree>
    <p:extLst>
      <p:ext uri="{BB962C8B-B14F-4D97-AF65-F5344CB8AC3E}">
        <p14:creationId xmlns:p14="http://schemas.microsoft.com/office/powerpoint/2010/main" val="2571104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F02FF-BE45-E5BD-42B9-5BECD19CD600}"/>
              </a:ext>
            </a:extLst>
          </p:cNvPr>
          <p:cNvSpPr>
            <a:spLocks noGrp="1"/>
          </p:cNvSpPr>
          <p:nvPr>
            <p:ph type="title"/>
          </p:nvPr>
        </p:nvSpPr>
        <p:spPr>
          <a:xfrm>
            <a:off x="838200" y="0"/>
            <a:ext cx="10515600" cy="583096"/>
          </a:xfrm>
        </p:spPr>
        <p:txBody>
          <a:bodyPr>
            <a:normAutofit fontScale="90000"/>
          </a:bodyPr>
          <a:lstStyle/>
          <a:p>
            <a:pPr algn="ctr"/>
            <a:br>
              <a:rPr lang="en-US" sz="2800" b="0" i="0" dirty="0">
                <a:solidFill>
                  <a:srgbClr val="610B38"/>
                </a:solidFill>
                <a:effectLst/>
                <a:latin typeface="erdana"/>
              </a:rPr>
            </a:br>
            <a:r>
              <a:rPr lang="en-US" sz="2800" b="0" i="0" dirty="0">
                <a:solidFill>
                  <a:srgbClr val="C00000"/>
                </a:solidFill>
                <a:effectLst/>
                <a:latin typeface="erdana"/>
              </a:rPr>
              <a:t>Why is Software Engineering required?</a:t>
            </a:r>
            <a:br>
              <a:rPr lang="en-US" sz="2800" b="0" i="0" dirty="0">
                <a:solidFill>
                  <a:srgbClr val="C00000"/>
                </a:solidFill>
                <a:effectLst/>
                <a:latin typeface="erdana"/>
              </a:rPr>
            </a:br>
            <a:endParaRPr lang="en-US" sz="2800" dirty="0">
              <a:solidFill>
                <a:srgbClr val="C00000"/>
              </a:solidFill>
            </a:endParaRPr>
          </a:p>
        </p:txBody>
      </p:sp>
      <p:sp>
        <p:nvSpPr>
          <p:cNvPr id="3" name="Content Placeholder 2">
            <a:extLst>
              <a:ext uri="{FF2B5EF4-FFF2-40B4-BE49-F238E27FC236}">
                <a16:creationId xmlns:a16="http://schemas.microsoft.com/office/drawing/2014/main" id="{7DEF0BF0-0953-3B5F-3699-81C6BEF853F9}"/>
              </a:ext>
            </a:extLst>
          </p:cNvPr>
          <p:cNvSpPr>
            <a:spLocks noGrp="1"/>
          </p:cNvSpPr>
          <p:nvPr>
            <p:ph idx="1"/>
          </p:nvPr>
        </p:nvSpPr>
        <p:spPr>
          <a:xfrm>
            <a:off x="649357" y="450573"/>
            <a:ext cx="10704443" cy="6188765"/>
          </a:xfrm>
        </p:spPr>
        <p:txBody>
          <a:bodyPr>
            <a:normAutofit fontScale="55000" lnSpcReduction="20000"/>
          </a:bodyPr>
          <a:lstStyle/>
          <a:p>
            <a:pPr algn="just"/>
            <a:r>
              <a:rPr lang="en-US" sz="3600" b="0" i="0" dirty="0">
                <a:solidFill>
                  <a:srgbClr val="333333"/>
                </a:solidFill>
                <a:effectLst/>
                <a:latin typeface="inter-regular"/>
              </a:rPr>
              <a:t>Software Engineering is required due to the following reasons:</a:t>
            </a:r>
          </a:p>
          <a:p>
            <a:pPr algn="just">
              <a:buFont typeface="Arial" panose="020B0604020202020204" pitchFamily="34" charset="0"/>
              <a:buChar char="•"/>
            </a:pPr>
            <a:r>
              <a:rPr lang="en-US" sz="3600" b="0" i="0" dirty="0">
                <a:solidFill>
                  <a:srgbClr val="000000"/>
                </a:solidFill>
                <a:effectLst/>
                <a:latin typeface="inter-regular"/>
              </a:rPr>
              <a:t>To manage Large software</a:t>
            </a:r>
          </a:p>
          <a:p>
            <a:pPr algn="just">
              <a:buFont typeface="Arial" panose="020B0604020202020204" pitchFamily="34" charset="0"/>
              <a:buChar char="•"/>
            </a:pPr>
            <a:r>
              <a:rPr lang="en-US" sz="3600" b="0" i="0" dirty="0">
                <a:solidFill>
                  <a:srgbClr val="000000"/>
                </a:solidFill>
                <a:effectLst/>
                <a:latin typeface="inter-regular"/>
              </a:rPr>
              <a:t>For more Scalability</a:t>
            </a:r>
          </a:p>
          <a:p>
            <a:pPr algn="just">
              <a:buFont typeface="Arial" panose="020B0604020202020204" pitchFamily="34" charset="0"/>
              <a:buChar char="•"/>
            </a:pPr>
            <a:r>
              <a:rPr lang="en-US" sz="3600" b="0" i="0" dirty="0">
                <a:solidFill>
                  <a:srgbClr val="000000"/>
                </a:solidFill>
                <a:effectLst/>
                <a:latin typeface="inter-regular"/>
              </a:rPr>
              <a:t>Cost Management</a:t>
            </a:r>
          </a:p>
          <a:p>
            <a:pPr algn="just">
              <a:buFont typeface="Arial" panose="020B0604020202020204" pitchFamily="34" charset="0"/>
              <a:buChar char="•"/>
            </a:pPr>
            <a:r>
              <a:rPr lang="en-US" sz="3600" b="0" i="0" dirty="0">
                <a:solidFill>
                  <a:srgbClr val="000000"/>
                </a:solidFill>
                <a:effectLst/>
                <a:latin typeface="inter-regular"/>
              </a:rPr>
              <a:t>To manage the dynamic nature of software</a:t>
            </a:r>
          </a:p>
          <a:p>
            <a:pPr algn="just">
              <a:buFont typeface="Arial" panose="020B0604020202020204" pitchFamily="34" charset="0"/>
              <a:buChar char="•"/>
            </a:pPr>
            <a:r>
              <a:rPr lang="en-US" sz="3600" b="0" i="0" dirty="0">
                <a:solidFill>
                  <a:srgbClr val="000000"/>
                </a:solidFill>
                <a:effectLst/>
                <a:latin typeface="inter-regular"/>
              </a:rPr>
              <a:t>For better quality Management</a:t>
            </a:r>
          </a:p>
          <a:p>
            <a:pPr algn="just"/>
            <a:r>
              <a:rPr lang="en-US" sz="3600" b="0" i="0" dirty="0">
                <a:solidFill>
                  <a:srgbClr val="610B38"/>
                </a:solidFill>
                <a:effectLst/>
                <a:latin typeface="erdana"/>
              </a:rPr>
              <a:t>Need of Software Engineering</a:t>
            </a:r>
          </a:p>
          <a:p>
            <a:pPr algn="just"/>
            <a:r>
              <a:rPr lang="en-US" sz="3600" b="0" i="0" dirty="0">
                <a:solidFill>
                  <a:srgbClr val="333333"/>
                </a:solidFill>
                <a:effectLst/>
                <a:latin typeface="inter-regular"/>
              </a:rPr>
              <a:t>The necessity of software engineering appears because of a higher rate of progress in user requirements and the environment on which the program is working.</a:t>
            </a:r>
          </a:p>
          <a:p>
            <a:pPr algn="just">
              <a:buFont typeface="Arial" panose="020B0604020202020204" pitchFamily="34" charset="0"/>
              <a:buChar char="•"/>
            </a:pPr>
            <a:r>
              <a:rPr lang="en-US" sz="3600" b="1" i="0" dirty="0">
                <a:solidFill>
                  <a:srgbClr val="000000"/>
                </a:solidFill>
                <a:effectLst/>
                <a:latin typeface="inter-bold"/>
              </a:rPr>
              <a:t>Huge Programming: </a:t>
            </a:r>
            <a:r>
              <a:rPr lang="en-US" sz="3600" b="0" i="0" dirty="0">
                <a:solidFill>
                  <a:srgbClr val="000000"/>
                </a:solidFill>
                <a:effectLst/>
                <a:latin typeface="inter-regular"/>
              </a:rPr>
              <a:t>It is simpler to manufacture a wall than to a house or building, similarly, as the measure of programming become extensive engineering has to step to give it a scientific process.</a:t>
            </a:r>
          </a:p>
          <a:p>
            <a:pPr algn="just">
              <a:buFont typeface="Arial" panose="020B0604020202020204" pitchFamily="34" charset="0"/>
              <a:buChar char="•"/>
            </a:pPr>
            <a:r>
              <a:rPr lang="en-US" sz="3600" b="1" i="0" dirty="0">
                <a:solidFill>
                  <a:srgbClr val="000000"/>
                </a:solidFill>
                <a:effectLst/>
                <a:latin typeface="inter-bold"/>
              </a:rPr>
              <a:t>Adaptability: </a:t>
            </a:r>
            <a:r>
              <a:rPr lang="en-US" sz="3600" b="0" i="0" dirty="0">
                <a:solidFill>
                  <a:srgbClr val="000000"/>
                </a:solidFill>
                <a:effectLst/>
                <a:latin typeface="inter-regular"/>
              </a:rPr>
              <a:t>If the software procedure were not based on scientific and engineering ideas, it would be simpler to re-create new software than to scale an existing one.</a:t>
            </a:r>
          </a:p>
          <a:p>
            <a:pPr algn="just">
              <a:buFont typeface="Arial" panose="020B0604020202020204" pitchFamily="34" charset="0"/>
              <a:buChar char="•"/>
            </a:pPr>
            <a:r>
              <a:rPr lang="en-US" sz="3600" b="1" i="0" dirty="0">
                <a:solidFill>
                  <a:srgbClr val="000000"/>
                </a:solidFill>
                <a:effectLst/>
                <a:latin typeface="inter-bold"/>
              </a:rPr>
              <a:t>Cost: </a:t>
            </a:r>
            <a:r>
              <a:rPr lang="en-US" sz="3600" b="0" i="0" dirty="0">
                <a:solidFill>
                  <a:srgbClr val="000000"/>
                </a:solidFill>
                <a:effectLst/>
                <a:latin typeface="inter-regular"/>
              </a:rPr>
              <a:t>As the hardware industry has demonstrated its skills and huge manufacturing has let down the cost of computer and electronic hardware. But the cost of programming remains high if the proper process is not adapted.</a:t>
            </a:r>
          </a:p>
          <a:p>
            <a:pPr algn="just">
              <a:buFont typeface="Arial" panose="020B0604020202020204" pitchFamily="34" charset="0"/>
              <a:buChar char="•"/>
            </a:pPr>
            <a:r>
              <a:rPr lang="en-US" sz="3600" b="1" i="0" dirty="0">
                <a:solidFill>
                  <a:srgbClr val="000000"/>
                </a:solidFill>
                <a:effectLst/>
                <a:latin typeface="inter-bold"/>
              </a:rPr>
              <a:t>Dynamic Nature: </a:t>
            </a:r>
            <a:r>
              <a:rPr lang="en-US" sz="3600" b="0" i="0" dirty="0">
                <a:solidFill>
                  <a:srgbClr val="000000"/>
                </a:solidFill>
                <a:effectLst/>
                <a:latin typeface="inter-regular"/>
              </a:rPr>
              <a:t>The continually growing and adapting nature of programming hugely depends upon the environment in which the client works. If the quality of the software is continually changing, new upgrades need to be done in the existing one.</a:t>
            </a:r>
          </a:p>
          <a:p>
            <a:pPr algn="just">
              <a:buFont typeface="Arial" panose="020B0604020202020204" pitchFamily="34" charset="0"/>
              <a:buChar char="•"/>
            </a:pPr>
            <a:r>
              <a:rPr lang="en-US" sz="3600" b="1" i="0" dirty="0">
                <a:solidFill>
                  <a:srgbClr val="000000"/>
                </a:solidFill>
                <a:effectLst/>
                <a:latin typeface="inter-bold"/>
              </a:rPr>
              <a:t>Quality Management:</a:t>
            </a:r>
            <a:r>
              <a:rPr lang="en-US" sz="3600" b="0" i="0" dirty="0">
                <a:solidFill>
                  <a:srgbClr val="000000"/>
                </a:solidFill>
                <a:effectLst/>
                <a:latin typeface="inter-regular"/>
              </a:rPr>
              <a:t> Better procedure of software development provides a better and quality software product.</a:t>
            </a:r>
          </a:p>
          <a:p>
            <a:endParaRPr lang="en-US" dirty="0"/>
          </a:p>
        </p:txBody>
      </p:sp>
    </p:spTree>
    <p:extLst>
      <p:ext uri="{BB962C8B-B14F-4D97-AF65-F5344CB8AC3E}">
        <p14:creationId xmlns:p14="http://schemas.microsoft.com/office/powerpoint/2010/main" val="1191673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CD082-C847-D5F4-9981-6086412F3BB3}"/>
              </a:ext>
            </a:extLst>
          </p:cNvPr>
          <p:cNvSpPr>
            <a:spLocks noGrp="1"/>
          </p:cNvSpPr>
          <p:nvPr>
            <p:ph type="title"/>
          </p:nvPr>
        </p:nvSpPr>
        <p:spPr>
          <a:xfrm>
            <a:off x="838200" y="119270"/>
            <a:ext cx="10515600" cy="561767"/>
          </a:xfrm>
        </p:spPr>
        <p:txBody>
          <a:bodyPr>
            <a:normAutofit/>
          </a:bodyPr>
          <a:lstStyle/>
          <a:p>
            <a:r>
              <a:rPr lang="en-US" sz="3200" dirty="0">
                <a:solidFill>
                  <a:srgbClr val="C00000"/>
                </a:solidFill>
                <a:latin typeface="Arial Black" panose="020B0A04020102020204" pitchFamily="34" charset="0"/>
              </a:rPr>
              <a:t>Characteristics of a good software engineer</a:t>
            </a:r>
          </a:p>
        </p:txBody>
      </p:sp>
      <p:sp>
        <p:nvSpPr>
          <p:cNvPr id="3" name="Content Placeholder 2">
            <a:extLst>
              <a:ext uri="{FF2B5EF4-FFF2-40B4-BE49-F238E27FC236}">
                <a16:creationId xmlns:a16="http://schemas.microsoft.com/office/drawing/2014/main" id="{EDFE16C6-CF09-7E0E-FFEB-1189B46B6468}"/>
              </a:ext>
            </a:extLst>
          </p:cNvPr>
          <p:cNvSpPr>
            <a:spLocks noGrp="1"/>
          </p:cNvSpPr>
          <p:nvPr>
            <p:ph idx="1"/>
          </p:nvPr>
        </p:nvSpPr>
        <p:spPr>
          <a:xfrm>
            <a:off x="838200" y="887896"/>
            <a:ext cx="10515600" cy="5850834"/>
          </a:xfrm>
        </p:spPr>
        <p:txBody>
          <a:bodyPr>
            <a:normAutofit lnSpcReduction="10000"/>
          </a:bodyPr>
          <a:lstStyle/>
          <a:p>
            <a:pPr algn="just"/>
            <a:r>
              <a:rPr lang="en-US" b="1" i="0" dirty="0">
                <a:solidFill>
                  <a:srgbClr val="333333"/>
                </a:solidFill>
                <a:effectLst/>
                <a:latin typeface="inter-bold"/>
              </a:rPr>
              <a:t>The features that good software engineers should possess are as follows:</a:t>
            </a:r>
            <a:endParaRPr lang="en-US" b="0" i="0" dirty="0">
              <a:solidFill>
                <a:srgbClr val="333333"/>
              </a:solidFill>
              <a:effectLst/>
              <a:latin typeface="inter-regular"/>
            </a:endParaRPr>
          </a:p>
          <a:p>
            <a:pPr algn="just"/>
            <a:r>
              <a:rPr lang="en-US" b="0" i="0" dirty="0">
                <a:solidFill>
                  <a:srgbClr val="333333"/>
                </a:solidFill>
                <a:effectLst/>
                <a:latin typeface="inter-regular"/>
              </a:rPr>
              <a:t>Exposure to systematic methods, i.e., familiarity with software engineering principles.</a:t>
            </a:r>
          </a:p>
          <a:p>
            <a:pPr algn="just"/>
            <a:r>
              <a:rPr lang="en-US" b="0" i="0" dirty="0">
                <a:solidFill>
                  <a:srgbClr val="333333"/>
                </a:solidFill>
                <a:effectLst/>
                <a:latin typeface="inter-regular"/>
              </a:rPr>
              <a:t>Good technical knowledge of the project range (Domain knowledge).</a:t>
            </a:r>
          </a:p>
          <a:p>
            <a:pPr algn="just"/>
            <a:r>
              <a:rPr lang="en-US" b="0" i="0" dirty="0">
                <a:solidFill>
                  <a:srgbClr val="333333"/>
                </a:solidFill>
                <a:effectLst/>
                <a:latin typeface="inter-regular"/>
              </a:rPr>
              <a:t>Good programming abilities.</a:t>
            </a:r>
          </a:p>
          <a:p>
            <a:pPr algn="just"/>
            <a:r>
              <a:rPr lang="en-US" b="0" i="0" dirty="0">
                <a:solidFill>
                  <a:srgbClr val="333333"/>
                </a:solidFill>
                <a:effectLst/>
                <a:latin typeface="inter-regular"/>
              </a:rPr>
              <a:t>Good communication skills. These skills comprise of oral, written, and interpersonal skills.</a:t>
            </a:r>
          </a:p>
          <a:p>
            <a:pPr algn="just"/>
            <a:r>
              <a:rPr lang="en-US" b="0" i="0" dirty="0">
                <a:solidFill>
                  <a:srgbClr val="333333"/>
                </a:solidFill>
                <a:effectLst/>
                <a:latin typeface="inter-regular"/>
              </a:rPr>
              <a:t>High motivation.</a:t>
            </a:r>
          </a:p>
          <a:p>
            <a:pPr algn="just"/>
            <a:r>
              <a:rPr lang="en-US" b="0" i="0" dirty="0">
                <a:solidFill>
                  <a:srgbClr val="333333"/>
                </a:solidFill>
                <a:effectLst/>
                <a:latin typeface="inter-regular"/>
              </a:rPr>
              <a:t>Sound knowledge of fundamentals of computer science.</a:t>
            </a:r>
          </a:p>
          <a:p>
            <a:pPr algn="just"/>
            <a:r>
              <a:rPr lang="en-US" b="0" i="0" dirty="0">
                <a:solidFill>
                  <a:srgbClr val="333333"/>
                </a:solidFill>
                <a:effectLst/>
                <a:latin typeface="inter-regular"/>
              </a:rPr>
              <a:t>Intelligence.</a:t>
            </a:r>
          </a:p>
          <a:p>
            <a:pPr algn="just"/>
            <a:r>
              <a:rPr lang="en-US" b="0" i="0" dirty="0">
                <a:solidFill>
                  <a:srgbClr val="333333"/>
                </a:solidFill>
                <a:effectLst/>
                <a:latin typeface="inter-regular"/>
              </a:rPr>
              <a:t>Ability to work in a team</a:t>
            </a:r>
          </a:p>
          <a:p>
            <a:pPr algn="just"/>
            <a:r>
              <a:rPr lang="en-US" b="0" i="0" dirty="0">
                <a:solidFill>
                  <a:srgbClr val="333333"/>
                </a:solidFill>
                <a:effectLst/>
                <a:latin typeface="inter-regular"/>
              </a:rPr>
              <a:t>Discipline, etc.</a:t>
            </a:r>
          </a:p>
          <a:p>
            <a:endParaRPr lang="en-US" dirty="0"/>
          </a:p>
        </p:txBody>
      </p:sp>
    </p:spTree>
    <p:extLst>
      <p:ext uri="{BB962C8B-B14F-4D97-AF65-F5344CB8AC3E}">
        <p14:creationId xmlns:p14="http://schemas.microsoft.com/office/powerpoint/2010/main" val="179350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861CF-884E-67C7-259A-87B6450443A0}"/>
              </a:ext>
            </a:extLst>
          </p:cNvPr>
          <p:cNvSpPr>
            <a:spLocks noGrp="1"/>
          </p:cNvSpPr>
          <p:nvPr>
            <p:ph type="title"/>
          </p:nvPr>
        </p:nvSpPr>
        <p:spPr>
          <a:xfrm>
            <a:off x="838200" y="0"/>
            <a:ext cx="10515600" cy="861392"/>
          </a:xfrm>
        </p:spPr>
        <p:txBody>
          <a:bodyPr>
            <a:normAutofit/>
          </a:bodyPr>
          <a:lstStyle/>
          <a:p>
            <a:r>
              <a:rPr lang="en-US" dirty="0">
                <a:solidFill>
                  <a:srgbClr val="C00000"/>
                </a:solidFill>
              </a:rPr>
              <a:t>Importance of Software Engineering</a:t>
            </a:r>
          </a:p>
        </p:txBody>
      </p:sp>
      <p:pic>
        <p:nvPicPr>
          <p:cNvPr id="5" name="Content Placeholder 4">
            <a:extLst>
              <a:ext uri="{FF2B5EF4-FFF2-40B4-BE49-F238E27FC236}">
                <a16:creationId xmlns:a16="http://schemas.microsoft.com/office/drawing/2014/main" id="{7F5117D0-28C7-54A8-2515-30253A914B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0262" y="1232452"/>
            <a:ext cx="8481390" cy="4704522"/>
          </a:xfrm>
        </p:spPr>
      </p:pic>
    </p:spTree>
    <p:extLst>
      <p:ext uri="{BB962C8B-B14F-4D97-AF65-F5344CB8AC3E}">
        <p14:creationId xmlns:p14="http://schemas.microsoft.com/office/powerpoint/2010/main" val="3758413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DDEF8-8C4F-FBA8-792F-B30F28E9CD07}"/>
              </a:ext>
            </a:extLst>
          </p:cNvPr>
          <p:cNvSpPr>
            <a:spLocks noGrp="1"/>
          </p:cNvSpPr>
          <p:nvPr>
            <p:ph type="title"/>
          </p:nvPr>
        </p:nvSpPr>
        <p:spPr>
          <a:xfrm>
            <a:off x="838200" y="365125"/>
            <a:ext cx="10515600" cy="9870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DC0C0CC-C43B-3E30-6940-519FFC8765CB}"/>
              </a:ext>
            </a:extLst>
          </p:cNvPr>
          <p:cNvSpPr>
            <a:spLocks noGrp="1"/>
          </p:cNvSpPr>
          <p:nvPr>
            <p:ph idx="1"/>
          </p:nvPr>
        </p:nvSpPr>
        <p:spPr>
          <a:xfrm>
            <a:off x="838200" y="556590"/>
            <a:ext cx="10515600" cy="6135757"/>
          </a:xfrm>
        </p:spPr>
        <p:txBody>
          <a:bodyPr>
            <a:normAutofit/>
          </a:bodyPr>
          <a:lstStyle/>
          <a:p>
            <a:r>
              <a:rPr lang="en-US" sz="2000" b="1" dirty="0"/>
              <a:t>The importance of Software engineering is as follows:</a:t>
            </a:r>
          </a:p>
          <a:p>
            <a:endParaRPr lang="en-US" sz="2000" dirty="0"/>
          </a:p>
          <a:p>
            <a:r>
              <a:rPr lang="en-US" sz="2000" b="1" dirty="0"/>
              <a:t>Reduces complexity</a:t>
            </a:r>
            <a:r>
              <a:rPr lang="en-US" sz="2000" dirty="0"/>
              <a:t>: Big software is always complicated and challenging to progress. Software engineering has a great solution to reduce the complication of any project. Software engineering divides big problems into various small issues. And then start solving each small issue one by one. All these small problems are solved independently to each other.</a:t>
            </a:r>
          </a:p>
          <a:p>
            <a:endParaRPr lang="en-US" sz="2000" dirty="0"/>
          </a:p>
          <a:p>
            <a:r>
              <a:rPr lang="en-US" sz="2000" b="1" dirty="0"/>
              <a:t>To minimize software cost</a:t>
            </a:r>
            <a:r>
              <a:rPr lang="en-US" sz="2000" dirty="0"/>
              <a:t>: Software needs a lot of </a:t>
            </a:r>
            <a:r>
              <a:rPr lang="en-US" sz="2000" dirty="0" err="1"/>
              <a:t>hardwork</a:t>
            </a:r>
            <a:r>
              <a:rPr lang="en-US" sz="2000" dirty="0"/>
              <a:t> and software engineers are highly paid experts. A lot of manpower is required to develop software with a large number of codes. But in software engineering, programmers project everything and decrease all those things that are not needed. In turn, the cost for software productions becomes less as compared to any software that does not use software engineering method.</a:t>
            </a:r>
          </a:p>
          <a:p>
            <a:endParaRPr lang="en-US" sz="2000" dirty="0"/>
          </a:p>
          <a:p>
            <a:r>
              <a:rPr lang="en-US" sz="2000" b="1" dirty="0"/>
              <a:t>To decrease time</a:t>
            </a:r>
            <a:r>
              <a:rPr lang="en-US" sz="2000" dirty="0"/>
              <a:t>: Anything that is not made according to the project always wastes time. And if you are making great software, then you may need to run many codes to get the definitive running code. This is a very time-consuming procedure, and if it is not well handled, then this can take a lot of time. So if you are making your software according to the software engineering method, then it will decrease a lot of time.</a:t>
            </a:r>
          </a:p>
        </p:txBody>
      </p:sp>
    </p:spTree>
    <p:extLst>
      <p:ext uri="{BB962C8B-B14F-4D97-AF65-F5344CB8AC3E}">
        <p14:creationId xmlns:p14="http://schemas.microsoft.com/office/powerpoint/2010/main" val="2211909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9DF63-7E9F-45F1-E20A-B1DA3F8EFF86}"/>
              </a:ext>
            </a:extLst>
          </p:cNvPr>
          <p:cNvSpPr>
            <a:spLocks noGrp="1"/>
          </p:cNvSpPr>
          <p:nvPr>
            <p:ph type="title"/>
          </p:nvPr>
        </p:nvSpPr>
        <p:spPr>
          <a:xfrm>
            <a:off x="838200" y="0"/>
            <a:ext cx="10515600" cy="46382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BC92508-4349-8C64-5BCF-0715F3447786}"/>
              </a:ext>
            </a:extLst>
          </p:cNvPr>
          <p:cNvSpPr>
            <a:spLocks noGrp="1"/>
          </p:cNvSpPr>
          <p:nvPr>
            <p:ph idx="1"/>
          </p:nvPr>
        </p:nvSpPr>
        <p:spPr>
          <a:xfrm>
            <a:off x="278296" y="622852"/>
            <a:ext cx="11075504" cy="6003235"/>
          </a:xfrm>
        </p:spPr>
        <p:txBody>
          <a:bodyPr>
            <a:normAutofit/>
          </a:bodyPr>
          <a:lstStyle/>
          <a:p>
            <a:r>
              <a:rPr lang="en-US" sz="2400" b="1" dirty="0"/>
              <a:t>Handling big projects</a:t>
            </a:r>
            <a:r>
              <a:rPr lang="en-US" sz="2400" dirty="0"/>
              <a:t>: Big projects are not done in a couple of days, and they need lots of patience, planning, and management. And to invest six and seven months of any company, it requires heaps of planning, direction, testing, and maintenance. No one can say that he has given four months of a company to the task, and the project is still in its first stage. Because the company has provided many resources to the plan and it should be completed. So to handle a big project without any problem, the company has to go for a software engineering method.</a:t>
            </a:r>
          </a:p>
          <a:p>
            <a:r>
              <a:rPr lang="en-US" sz="2400" b="1" dirty="0"/>
              <a:t>Reliable software</a:t>
            </a:r>
            <a:r>
              <a:rPr lang="en-US" sz="2400" dirty="0"/>
              <a:t>: Software should be secure, means if you have delivered the software, then it should work for at least its given time or subscription. And if any bugs come in the software, the company is responsible for solving all these bugs. Because in software engineering, testing and maintenance are given, so there is no worry of its reliability.</a:t>
            </a:r>
          </a:p>
          <a:p>
            <a:r>
              <a:rPr lang="en-US" sz="2400" b="1" dirty="0"/>
              <a:t>Effectiveness:</a:t>
            </a:r>
            <a:r>
              <a:rPr lang="en-US" sz="2400" dirty="0"/>
              <a:t> Effectiveness comes if anything has made according to the standards. Software standards are the big target of companies to make it more effective. So Software becomes more effective in the act with the help of software engineering.</a:t>
            </a:r>
          </a:p>
        </p:txBody>
      </p:sp>
    </p:spTree>
    <p:extLst>
      <p:ext uri="{BB962C8B-B14F-4D97-AF65-F5344CB8AC3E}">
        <p14:creationId xmlns:p14="http://schemas.microsoft.com/office/powerpoint/2010/main" val="1960962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908</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 Black</vt:lpstr>
      <vt:lpstr>Calibri</vt:lpstr>
      <vt:lpstr>Calibri Light</vt:lpstr>
      <vt:lpstr>erdana</vt:lpstr>
      <vt:lpstr>inter-bold</vt:lpstr>
      <vt:lpstr>inter-regular</vt:lpstr>
      <vt:lpstr>Office Theme</vt:lpstr>
      <vt:lpstr>Lecture  1</vt:lpstr>
      <vt:lpstr> Why is Software Engineering required? </vt:lpstr>
      <vt:lpstr>Characteristics of a good software engineer</vt:lpstr>
      <vt:lpstr>Importance of Software Engineering</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hp</dc:creator>
  <cp:lastModifiedBy>hp</cp:lastModifiedBy>
  <cp:revision>1</cp:revision>
  <dcterms:created xsi:type="dcterms:W3CDTF">2022-08-24T09:48:39Z</dcterms:created>
  <dcterms:modified xsi:type="dcterms:W3CDTF">2022-08-24T09:49:11Z</dcterms:modified>
</cp:coreProperties>
</file>