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1" r:id="rId14"/>
    <p:sldId id="266" r:id="rId15"/>
    <p:sldId id="267" r:id="rId16"/>
    <p:sldId id="268"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4"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8/12/2021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Spasticity Assessment Scales</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Spasticity Measurement Methods</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Although spasticity is a well-known disorder, the measurement and evaluation processes are still problematic </a:t>
            </a:r>
            <a:r>
              <a:rPr lang="en-US" dirty="0" smtClean="0">
                <a:latin typeface="Times New Roman" pitchFamily="18" charset="0"/>
                <a:cs typeface="Times New Roman" pitchFamily="18" charset="0"/>
              </a:rPr>
              <a:t>(4).</a:t>
            </a:r>
            <a:r>
              <a:rPr lang="en-US" dirty="0" smtClean="0"/>
              <a:t> Many methods for spasticity measurement have been developed; they can be separated into two groups as the clinical evaluation methods and quantitative evaluation methods.</a:t>
            </a:r>
          </a:p>
          <a:p>
            <a:pPr>
              <a:buNone/>
            </a:pPr>
            <a:endParaRPr lang="en-US" dirty="0" smtClean="0"/>
          </a:p>
          <a:p>
            <a:pPr>
              <a:buNone/>
            </a:pPr>
            <a:r>
              <a:rPr lang="en-US" sz="1000" dirty="0" smtClean="0"/>
              <a:t>4. </a:t>
            </a:r>
            <a:r>
              <a:rPr lang="en-US" sz="1000" dirty="0" err="1" smtClean="0"/>
              <a:t>Malhotra</a:t>
            </a:r>
            <a:r>
              <a:rPr lang="en-US" sz="1000" dirty="0" smtClean="0"/>
              <a:t> S, </a:t>
            </a:r>
            <a:r>
              <a:rPr lang="en-US" sz="1000" dirty="0" err="1" smtClean="0"/>
              <a:t>Pandyan</a:t>
            </a:r>
            <a:r>
              <a:rPr lang="en-US" sz="1000" dirty="0" smtClean="0"/>
              <a:t> AD, Day CR, Jones PW, </a:t>
            </a:r>
            <a:r>
              <a:rPr lang="en-US" sz="1000" dirty="0" err="1" smtClean="0"/>
              <a:t>Hermens</a:t>
            </a:r>
            <a:r>
              <a:rPr lang="en-US" sz="1000" dirty="0" smtClean="0"/>
              <a:t> H. Spasticity, an impairment that is poorly defined and poorly measured. </a:t>
            </a:r>
            <a:r>
              <a:rPr lang="en-US" sz="1000" i="1" dirty="0" err="1" smtClean="0"/>
              <a:t>Clin</a:t>
            </a:r>
            <a:r>
              <a:rPr lang="en-US" sz="1000" i="1" dirty="0" smtClean="0"/>
              <a:t> </a:t>
            </a:r>
            <a:r>
              <a:rPr lang="en-US" sz="1000" i="1" dirty="0" err="1" smtClean="0"/>
              <a:t>Rehabil</a:t>
            </a:r>
            <a:r>
              <a:rPr lang="en-US" sz="1000" i="1" dirty="0" smtClean="0"/>
              <a:t>. </a:t>
            </a:r>
            <a:r>
              <a:rPr lang="en-US" sz="1000" dirty="0" smtClean="0"/>
              <a:t>2009;23:651–658.</a:t>
            </a:r>
            <a:endParaRPr 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evaluation</a:t>
            </a:r>
            <a:endParaRPr lang="en-US" dirty="0"/>
          </a:p>
        </p:txBody>
      </p:sp>
      <p:sp>
        <p:nvSpPr>
          <p:cNvPr id="3" name="Content Placeholder 2"/>
          <p:cNvSpPr>
            <a:spLocks noGrp="1"/>
          </p:cNvSpPr>
          <p:nvPr>
            <p:ph idx="1"/>
          </p:nvPr>
        </p:nvSpPr>
        <p:spPr/>
        <p:txBody>
          <a:bodyPr/>
          <a:lstStyle/>
          <a:p>
            <a:r>
              <a:rPr lang="en-US" dirty="0" smtClean="0"/>
              <a:t>The clinical evaluation of spasticity begins with the detailed history and physical examination.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physical examination</a:t>
            </a:r>
            <a:endParaRPr lang="en-US" dirty="0"/>
          </a:p>
        </p:txBody>
      </p:sp>
      <p:sp>
        <p:nvSpPr>
          <p:cNvPr id="3" name="Content Placeholder 2"/>
          <p:cNvSpPr>
            <a:spLocks noGrp="1"/>
          </p:cNvSpPr>
          <p:nvPr>
            <p:ph idx="1"/>
          </p:nvPr>
        </p:nvSpPr>
        <p:spPr/>
        <p:txBody>
          <a:bodyPr/>
          <a:lstStyle/>
          <a:p>
            <a:r>
              <a:rPr lang="en-US" dirty="0" smtClean="0"/>
              <a:t>In this phase, the existence and frequency of flexor or extensor spasms are investigated and recorded, the posture analysis is made.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evaluation</a:t>
            </a:r>
            <a:endParaRPr lang="en-US" dirty="0"/>
          </a:p>
        </p:txBody>
      </p:sp>
      <p:sp>
        <p:nvSpPr>
          <p:cNvPr id="3" name="Content Placeholder 2"/>
          <p:cNvSpPr>
            <a:spLocks noGrp="1"/>
          </p:cNvSpPr>
          <p:nvPr>
            <p:ph idx="1"/>
          </p:nvPr>
        </p:nvSpPr>
        <p:spPr/>
        <p:txBody>
          <a:bodyPr>
            <a:normAutofit/>
          </a:bodyPr>
          <a:lstStyle/>
          <a:p>
            <a:r>
              <a:rPr lang="en-US" dirty="0" smtClean="0"/>
              <a:t>The quantitative evaluation method of spasticity  are significant both for the treatment plan and for the measurement of response to treatment. However, this method is quite difficult and it has a tendency to depend on the person making the measurement. Besides, the fact that spasticity may differ from day to day, and even within the same day, makes the measurement harder.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Spasticity measurement methods</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b="1" dirty="0" smtClean="0"/>
          </a:p>
          <a:p>
            <a:pPr>
              <a:buNone/>
            </a:pPr>
            <a:r>
              <a:rPr lang="en-US" b="1" dirty="0" smtClean="0"/>
              <a:t>    1. Clinical scales</a:t>
            </a:r>
          </a:p>
          <a:p>
            <a:pPr>
              <a:buNone/>
            </a:pPr>
            <a:r>
              <a:rPr lang="en-US" b="1" dirty="0" smtClean="0"/>
              <a:t>    2. Biomechanical methods</a:t>
            </a:r>
            <a:r>
              <a:rPr lang="en-US" dirty="0" smtClean="0"/>
              <a:t> </a:t>
            </a:r>
          </a:p>
          <a:p>
            <a:pPr>
              <a:buNone/>
            </a:pPr>
            <a:r>
              <a:rPr lang="en-US" dirty="0" smtClean="0"/>
              <a:t>      • Pendulum test </a:t>
            </a:r>
          </a:p>
          <a:p>
            <a:pPr>
              <a:buNone/>
            </a:pPr>
            <a:r>
              <a:rPr lang="en-US" dirty="0" smtClean="0"/>
              <a:t>      • </a:t>
            </a:r>
            <a:r>
              <a:rPr lang="en-US" dirty="0" err="1" smtClean="0"/>
              <a:t>Isokinetic</a:t>
            </a:r>
            <a:r>
              <a:rPr lang="en-US" dirty="0" smtClean="0"/>
              <a:t> dynamometers</a:t>
            </a:r>
          </a:p>
          <a:p>
            <a:pPr>
              <a:buNone/>
            </a:pPr>
            <a:r>
              <a:rPr lang="en-US" b="1" dirty="0" smtClean="0"/>
              <a:t>    3. </a:t>
            </a:r>
            <a:r>
              <a:rPr lang="en-US" b="1" dirty="0" err="1" smtClean="0"/>
              <a:t>Neurophysiological</a:t>
            </a:r>
            <a:r>
              <a:rPr lang="en-US" b="1" dirty="0" smtClean="0"/>
              <a:t>-Electrophysiological methods</a:t>
            </a:r>
            <a:r>
              <a:rPr lang="en-US" dirty="0" smtClean="0"/>
              <a:t> </a:t>
            </a:r>
          </a:p>
          <a:p>
            <a:pPr>
              <a:buNone/>
            </a:pPr>
            <a:r>
              <a:rPr lang="en-US" dirty="0" smtClean="0"/>
              <a:t>       • H response • H / M ratio • F Response, F /    M ratio • Other reflex studies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Spasticity measurement methods</a:t>
            </a:r>
            <a:endParaRPr lang="en-US" dirty="0"/>
          </a:p>
        </p:txBody>
      </p:sp>
      <p:sp>
        <p:nvSpPr>
          <p:cNvPr id="3" name="Content Placeholder 2"/>
          <p:cNvSpPr>
            <a:spLocks noGrp="1"/>
          </p:cNvSpPr>
          <p:nvPr>
            <p:ph idx="1"/>
          </p:nvPr>
        </p:nvSpPr>
        <p:spPr/>
        <p:txBody>
          <a:bodyPr/>
          <a:lstStyle/>
          <a:p>
            <a:pPr>
              <a:buNone/>
            </a:pPr>
            <a:r>
              <a:rPr lang="en-US" b="1" dirty="0" smtClean="0"/>
              <a:t>   4. Walking analysis methods</a:t>
            </a:r>
            <a:r>
              <a:rPr lang="en-US" dirty="0" smtClean="0"/>
              <a:t>  </a:t>
            </a:r>
          </a:p>
          <a:p>
            <a:pPr>
              <a:buNone/>
            </a:pPr>
            <a:r>
              <a:rPr lang="en-US" dirty="0" smtClean="0"/>
              <a:t>     • Dynamic EMG  </a:t>
            </a:r>
          </a:p>
          <a:p>
            <a:pPr>
              <a:buNone/>
            </a:pPr>
            <a:r>
              <a:rPr lang="en-US" dirty="0" smtClean="0"/>
              <a:t>     • Kinematic and kinetic registration</a:t>
            </a:r>
          </a:p>
          <a:p>
            <a:pPr>
              <a:buNone/>
            </a:pPr>
            <a:r>
              <a:rPr lang="en-US" b="1" dirty="0" smtClean="0"/>
              <a:t>   5. New methods</a:t>
            </a:r>
            <a:r>
              <a:rPr lang="en-US" dirty="0" smtClean="0"/>
              <a:t>  </a:t>
            </a:r>
          </a:p>
          <a:p>
            <a:pPr>
              <a:buNone/>
            </a:pPr>
            <a:r>
              <a:rPr lang="en-US" dirty="0" smtClean="0"/>
              <a:t>    • </a:t>
            </a:r>
            <a:r>
              <a:rPr lang="en-US" dirty="0" err="1" smtClean="0"/>
              <a:t>Elastography</a:t>
            </a:r>
            <a:r>
              <a:rPr lang="en-US" dirty="0" smtClean="0"/>
              <a:t>  </a:t>
            </a:r>
          </a:p>
          <a:p>
            <a:pPr>
              <a:buNone/>
            </a:pPr>
            <a:r>
              <a:rPr lang="en-US" dirty="0" smtClean="0"/>
              <a:t>    • </a:t>
            </a:r>
            <a:r>
              <a:rPr lang="en-US" dirty="0" err="1" smtClean="0"/>
              <a:t>Myotonometry</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Clinical Scales</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buNone/>
            </a:pPr>
            <a:r>
              <a:rPr lang="en-US" dirty="0" smtClean="0"/>
              <a:t>A large number of clinical scales are used to evaluate spasticity and/or the related situations (5). Frequently used scales are -</a:t>
            </a:r>
          </a:p>
          <a:p>
            <a:pPr algn="just">
              <a:lnSpc>
                <a:spcPct val="150000"/>
              </a:lnSpc>
              <a:buNone/>
            </a:pPr>
            <a:endParaRPr lang="en-US" dirty="0" smtClean="0"/>
          </a:p>
          <a:p>
            <a:pPr algn="just">
              <a:lnSpc>
                <a:spcPct val="150000"/>
              </a:lnSpc>
              <a:buNone/>
            </a:pPr>
            <a:endParaRPr lang="en-US" dirty="0" smtClean="0"/>
          </a:p>
          <a:p>
            <a:pPr algn="just">
              <a:lnSpc>
                <a:spcPct val="150000"/>
              </a:lnSpc>
              <a:buNone/>
            </a:pPr>
            <a:endParaRPr lang="en-US" dirty="0"/>
          </a:p>
          <a:p>
            <a:pPr algn="just">
              <a:lnSpc>
                <a:spcPct val="150000"/>
              </a:lnSpc>
              <a:buNone/>
            </a:pPr>
            <a:r>
              <a:rPr lang="en-US" sz="1200" dirty="0" smtClean="0"/>
              <a:t>5.Platz T, </a:t>
            </a:r>
            <a:r>
              <a:rPr lang="en-US" sz="1200" dirty="0" err="1" smtClean="0"/>
              <a:t>Eickhof</a:t>
            </a:r>
            <a:r>
              <a:rPr lang="en-US" sz="1200" dirty="0" smtClean="0"/>
              <a:t> C, </a:t>
            </a:r>
            <a:r>
              <a:rPr lang="en-US" sz="1200" dirty="0" err="1" smtClean="0"/>
              <a:t>Nuyens</a:t>
            </a:r>
            <a:r>
              <a:rPr lang="en-US" sz="1200" dirty="0" smtClean="0"/>
              <a:t> G, </a:t>
            </a:r>
            <a:r>
              <a:rPr lang="en-US" sz="1200" dirty="0" err="1" smtClean="0"/>
              <a:t>Vuadens</a:t>
            </a:r>
            <a:r>
              <a:rPr lang="en-US" sz="1200" dirty="0" smtClean="0"/>
              <a:t> P. Clinical scales for the assessment of spasticity, associated phenomena, and </a:t>
            </a:r>
            <a:r>
              <a:rPr lang="en-US" sz="1200" dirty="0" err="1" smtClean="0"/>
              <a:t>function:a</a:t>
            </a:r>
            <a:r>
              <a:rPr lang="en-US" sz="1200" dirty="0" smtClean="0"/>
              <a:t> systematic review of the literature. </a:t>
            </a:r>
            <a:r>
              <a:rPr lang="en-US" sz="1200" i="1" dirty="0" err="1" smtClean="0"/>
              <a:t>Disabil</a:t>
            </a:r>
            <a:r>
              <a:rPr lang="en-US" sz="1200" i="1" dirty="0" smtClean="0"/>
              <a:t> </a:t>
            </a:r>
            <a:r>
              <a:rPr lang="en-US" sz="1200" i="1" dirty="0" err="1" smtClean="0"/>
              <a:t>Rehabil</a:t>
            </a:r>
            <a:r>
              <a:rPr lang="en-US" sz="1200" i="1" dirty="0" smtClean="0"/>
              <a:t>. </a:t>
            </a:r>
            <a:r>
              <a:rPr lang="en-US" sz="1200" dirty="0" smtClean="0"/>
              <a:t>2005;27:7–18.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frequently used scales in spasticity and related situations</a:t>
            </a:r>
            <a:br>
              <a:rPr lang="en-US" sz="3200" dirty="0" smtClean="0"/>
            </a:br>
            <a:endParaRPr lang="en-US" sz="3200" dirty="0"/>
          </a:p>
        </p:txBody>
      </p:sp>
      <p:sp>
        <p:nvSpPr>
          <p:cNvPr id="3" name="Content Placeholder 2"/>
          <p:cNvSpPr>
            <a:spLocks noGrp="1"/>
          </p:cNvSpPr>
          <p:nvPr>
            <p:ph idx="1"/>
          </p:nvPr>
        </p:nvSpPr>
        <p:spPr/>
        <p:txBody>
          <a:bodyPr>
            <a:normAutofit/>
          </a:bodyPr>
          <a:lstStyle/>
          <a:p>
            <a:r>
              <a:rPr lang="en-US" dirty="0" smtClean="0"/>
              <a:t>1.Ashworth Scale</a:t>
            </a:r>
          </a:p>
          <a:p>
            <a:r>
              <a:rPr lang="en-US" dirty="0" smtClean="0"/>
              <a:t>2.Modified Ashworth Scale</a:t>
            </a:r>
          </a:p>
          <a:p>
            <a:r>
              <a:rPr lang="en-US" dirty="0" smtClean="0"/>
              <a:t>3.Penn Spasm Frequency Scale</a:t>
            </a:r>
          </a:p>
          <a:p>
            <a:r>
              <a:rPr lang="en-US" dirty="0" smtClean="0"/>
              <a:t>4.Spasm Severity Scale</a:t>
            </a:r>
          </a:p>
          <a:p>
            <a:r>
              <a:rPr lang="en-US" dirty="0" smtClean="0"/>
              <a:t>5.Hygiene Scale</a:t>
            </a:r>
          </a:p>
          <a:p>
            <a:r>
              <a:rPr lang="en-US" dirty="0" smtClean="0"/>
              <a:t>6.Evaluation of deep tendon reflexes Scale</a:t>
            </a:r>
          </a:p>
          <a:p>
            <a:r>
              <a:rPr lang="en-US" dirty="0" smtClean="0"/>
              <a:t>7.Clonus Score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used scales</a:t>
            </a:r>
            <a:endParaRPr lang="en-US" dirty="0"/>
          </a:p>
        </p:txBody>
      </p:sp>
      <p:sp>
        <p:nvSpPr>
          <p:cNvPr id="3" name="Content Placeholder 2"/>
          <p:cNvSpPr>
            <a:spLocks noGrp="1"/>
          </p:cNvSpPr>
          <p:nvPr>
            <p:ph idx="1"/>
          </p:nvPr>
        </p:nvSpPr>
        <p:spPr/>
        <p:txBody>
          <a:bodyPr>
            <a:normAutofit/>
          </a:bodyPr>
          <a:lstStyle/>
          <a:p>
            <a:r>
              <a:rPr lang="en-US" dirty="0" smtClean="0"/>
              <a:t>8.Plantar stimulation response Scale</a:t>
            </a:r>
          </a:p>
          <a:p>
            <a:r>
              <a:rPr lang="en-US" dirty="0" smtClean="0"/>
              <a:t>9.Fugyl Meyer Scale</a:t>
            </a:r>
          </a:p>
          <a:p>
            <a:r>
              <a:rPr lang="en-US" dirty="0" smtClean="0"/>
              <a:t>10.Disability Assessment Scale</a:t>
            </a:r>
          </a:p>
          <a:p>
            <a:r>
              <a:rPr lang="en-US" dirty="0" smtClean="0"/>
              <a:t>11.Tone Assessment Scale</a:t>
            </a:r>
          </a:p>
          <a:p>
            <a:r>
              <a:rPr lang="en-US" dirty="0" smtClean="0"/>
              <a:t>12.Tardieu/Modified Tardieu Scale</a:t>
            </a:r>
          </a:p>
          <a:p>
            <a:r>
              <a:rPr lang="en-US" dirty="0" smtClean="0"/>
              <a:t>13.Barthel Index, Functional Independence Scale</a:t>
            </a:r>
          </a:p>
          <a:p>
            <a:r>
              <a:rPr lang="en-US" dirty="0" smtClean="0"/>
              <a:t>14.Multiple Sclerosis Spasticity Scale, MSSS-88</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The Ashworth and modified Ashworth scales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algn="just">
              <a:lnSpc>
                <a:spcPct val="150000"/>
              </a:lnSpc>
            </a:pPr>
            <a:r>
              <a:rPr lang="en-US" dirty="0" smtClean="0">
                <a:latin typeface="Times New Roman" pitchFamily="18" charset="0"/>
                <a:cs typeface="Times New Roman" pitchFamily="18" charset="0"/>
              </a:rPr>
              <a:t>The most frequently used clinical methods for estimation of spasticity are the Ashworth Scale (AS) and the Modified Ashworth Scale (MAS)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Spasticity</a:t>
            </a:r>
            <a:endParaRPr lang="en-US" dirty="0"/>
          </a:p>
        </p:txBody>
      </p:sp>
      <p:sp>
        <p:nvSpPr>
          <p:cNvPr id="3" name="Content Placeholder 2"/>
          <p:cNvSpPr>
            <a:spLocks noGrp="1"/>
          </p:cNvSpPr>
          <p:nvPr>
            <p:ph idx="1"/>
          </p:nvPr>
        </p:nvSpPr>
        <p:spPr/>
        <p:txBody>
          <a:bodyPr>
            <a:normAutofit fontScale="77500" lnSpcReduction="20000"/>
          </a:bodyPr>
          <a:lstStyle/>
          <a:p>
            <a:pPr algn="just">
              <a:lnSpc>
                <a:spcPct val="150000"/>
              </a:lnSpc>
            </a:pPr>
            <a:r>
              <a:rPr lang="en-US" dirty="0" smtClean="0">
                <a:latin typeface="Times New Roman" pitchFamily="18" charset="0"/>
                <a:cs typeface="Times New Roman" pitchFamily="18" charset="0"/>
              </a:rPr>
              <a:t>Spasticity is one of the most common and potentially disabling and bothersome complications affecting individuals with Neurological conditions.</a:t>
            </a:r>
            <a:r>
              <a:rPr lang="en-US" baseline="30000" dirty="0" smtClean="0">
                <a:latin typeface="Times New Roman" pitchFamily="18" charset="0"/>
                <a:cs typeface="Times New Roman" pitchFamily="18" charset="0"/>
              </a:rPr>
              <a:t>1</a:t>
            </a:r>
          </a:p>
          <a:p>
            <a:pPr algn="just">
              <a:lnSpc>
                <a:spcPct val="150000"/>
              </a:lnSpc>
            </a:pPr>
            <a:r>
              <a:rPr lang="en-US" dirty="0" smtClean="0">
                <a:latin typeface="Times New Roman" pitchFamily="18" charset="0"/>
                <a:cs typeface="Times New Roman" pitchFamily="18" charset="0"/>
              </a:rPr>
              <a:t>Spasticity may be defined as a motor disorder characterized by a velocity-dependent exaggeration of stretch reflexes, resulting from abnormal </a:t>
            </a:r>
            <a:r>
              <a:rPr lang="en-US" dirty="0" err="1" smtClean="0">
                <a:latin typeface="Times New Roman" pitchFamily="18" charset="0"/>
                <a:cs typeface="Times New Roman" pitchFamily="18" charset="0"/>
              </a:rPr>
              <a:t>intraspinal</a:t>
            </a:r>
            <a:r>
              <a:rPr lang="en-US" dirty="0" smtClean="0">
                <a:latin typeface="Times New Roman" pitchFamily="18" charset="0"/>
                <a:cs typeface="Times New Roman" pitchFamily="18" charset="0"/>
              </a:rPr>
              <a:t> processing of primary afferent input.</a:t>
            </a:r>
            <a:r>
              <a:rPr lang="en-US" baseline="30000" dirty="0" smtClean="0">
                <a:latin typeface="Times New Roman" pitchFamily="18" charset="0"/>
                <a:cs typeface="Times New Roman" pitchFamily="18" charset="0"/>
              </a:rPr>
              <a:t>2</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Clinically this implies increased muscle tone, enhanced tendon reflexes, extended reflex zones and </a:t>
            </a:r>
            <a:r>
              <a:rPr lang="en-US" dirty="0" err="1" smtClean="0">
                <a:latin typeface="Times New Roman" pitchFamily="18" charset="0"/>
                <a:cs typeface="Times New Roman" pitchFamily="18" charset="0"/>
              </a:rPr>
              <a:t>clonus</a:t>
            </a:r>
            <a:r>
              <a:rPr lang="en-US" dirty="0" smtClean="0">
                <a:latin typeface="Times New Roman" pitchFamily="18" charset="0"/>
                <a:cs typeface="Times New Roman" pitchFamily="18" charset="0"/>
              </a:rPr>
              <a:t>.</a:t>
            </a:r>
          </a:p>
          <a:p>
            <a:pPr algn="just">
              <a:lnSpc>
                <a:spcPct val="150000"/>
              </a:lnSpc>
              <a:buNone/>
            </a:pPr>
            <a:endParaRPr lang="en-US" dirty="0" smtClean="0">
              <a:latin typeface="Times New Roman" pitchFamily="18" charset="0"/>
              <a:cs typeface="Times New Roman" pitchFamily="18" charset="0"/>
            </a:endParaRPr>
          </a:p>
          <a:p>
            <a:pPr>
              <a:buNone/>
            </a:pPr>
            <a:r>
              <a:rPr lang="en-US" sz="1300" dirty="0" smtClean="0"/>
              <a:t>1-Kirshblum S. Treatment for spinal cord injury related spasticity. J Spinal Cord Med 1999; 22: 199–217</a:t>
            </a:r>
          </a:p>
          <a:p>
            <a:pPr>
              <a:buNone/>
            </a:pPr>
            <a:r>
              <a:rPr lang="en-US" sz="1300" dirty="0" smtClean="0"/>
              <a:t>2-Young RR. Spasticity: a review. Neurology 1994; 44(</a:t>
            </a:r>
            <a:r>
              <a:rPr lang="en-US" sz="1300" dirty="0" err="1" smtClean="0"/>
              <a:t>Suppl</a:t>
            </a:r>
            <a:r>
              <a:rPr lang="en-US" sz="1300" dirty="0" smtClean="0"/>
              <a:t> 9): S12–S20.</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1406" y="118859"/>
          <a:ext cx="9001155" cy="6782725"/>
        </p:xfrm>
        <a:graphic>
          <a:graphicData uri="http://schemas.openxmlformats.org/drawingml/2006/table">
            <a:tbl>
              <a:tblPr firstRow="1" bandRow="1">
                <a:tableStyleId>{5C22544A-7EE6-4342-B048-85BDC9FD1C3A}</a:tableStyleId>
              </a:tblPr>
              <a:tblGrid>
                <a:gridCol w="3429024"/>
                <a:gridCol w="1143008"/>
                <a:gridCol w="4429123"/>
              </a:tblGrid>
              <a:tr h="384359">
                <a:tc>
                  <a:txBody>
                    <a:bodyPr/>
                    <a:lstStyle/>
                    <a:p>
                      <a:pPr algn="just">
                        <a:lnSpc>
                          <a:spcPct val="150000"/>
                        </a:lnSpc>
                      </a:pPr>
                      <a:r>
                        <a:rPr lang="en-IN" sz="1700" b="1" u="sng" dirty="0" smtClean="0">
                          <a:latin typeface="Times New Roman" pitchFamily="18" charset="0"/>
                          <a:cs typeface="Times New Roman" pitchFamily="18" charset="0"/>
                        </a:rPr>
                        <a:t>Ashworth Scale (AS)</a:t>
                      </a:r>
                      <a:endParaRPr lang="en-US" sz="1700" b="1" u="sng" dirty="0">
                        <a:latin typeface="Times New Roman" pitchFamily="18" charset="0"/>
                        <a:cs typeface="Times New Roman" pitchFamily="18" charset="0"/>
                      </a:endParaRPr>
                    </a:p>
                  </a:txBody>
                  <a:tcPr/>
                </a:tc>
                <a:tc>
                  <a:txBody>
                    <a:bodyPr/>
                    <a:lstStyle/>
                    <a:p>
                      <a:pPr algn="just">
                        <a:lnSpc>
                          <a:spcPct val="150000"/>
                        </a:lnSpc>
                      </a:pPr>
                      <a:r>
                        <a:rPr lang="en-IN" sz="1700" b="1" u="sng" dirty="0" smtClean="0">
                          <a:latin typeface="Times New Roman" pitchFamily="18" charset="0"/>
                          <a:cs typeface="Times New Roman" pitchFamily="18" charset="0"/>
                        </a:rPr>
                        <a:t>Grade</a:t>
                      </a:r>
                      <a:endParaRPr lang="en-US" sz="1700" b="1" u="sng" dirty="0">
                        <a:latin typeface="Times New Roman" pitchFamily="18" charset="0"/>
                        <a:cs typeface="Times New Roman" pitchFamily="18" charset="0"/>
                      </a:endParaRPr>
                    </a:p>
                  </a:txBody>
                  <a:tcPr/>
                </a:tc>
                <a:tc>
                  <a:txBody>
                    <a:bodyPr/>
                    <a:lstStyle/>
                    <a:p>
                      <a:pPr algn="just">
                        <a:lnSpc>
                          <a:spcPct val="150000"/>
                        </a:lnSpc>
                      </a:pPr>
                      <a:r>
                        <a:rPr lang="en-IN" sz="1700" b="1" u="sng" dirty="0" smtClean="0">
                          <a:latin typeface="Times New Roman" pitchFamily="18" charset="0"/>
                          <a:cs typeface="Times New Roman" pitchFamily="18" charset="0"/>
                        </a:rPr>
                        <a:t>Modified Ashworth Scale (MAS)</a:t>
                      </a:r>
                      <a:endParaRPr lang="en-US" sz="1700" b="1" u="sng" dirty="0">
                        <a:latin typeface="Times New Roman" pitchFamily="18" charset="0"/>
                        <a:cs typeface="Times New Roman" pitchFamily="18" charset="0"/>
                      </a:endParaRPr>
                    </a:p>
                  </a:txBody>
                  <a:tcPr/>
                </a:tc>
              </a:tr>
              <a:tr h="384359">
                <a:tc>
                  <a:txBody>
                    <a:bodyPr/>
                    <a:lstStyle/>
                    <a:p>
                      <a:pPr algn="just">
                        <a:lnSpc>
                          <a:spcPct val="150000"/>
                        </a:lnSpc>
                      </a:pPr>
                      <a:r>
                        <a:rPr lang="en-IN" sz="1700" dirty="0" smtClean="0">
                          <a:latin typeface="Times New Roman" pitchFamily="18" charset="0"/>
                          <a:cs typeface="Times New Roman" pitchFamily="18" charset="0"/>
                        </a:rPr>
                        <a:t>No increase in tone</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0</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No increase in muscle tone</a:t>
                      </a:r>
                      <a:endParaRPr lang="en-US" sz="1700" dirty="0">
                        <a:latin typeface="Times New Roman" pitchFamily="18" charset="0"/>
                        <a:cs typeface="Times New Roman" pitchFamily="18" charset="0"/>
                      </a:endParaRPr>
                    </a:p>
                  </a:txBody>
                  <a:tcPr/>
                </a:tc>
              </a:tr>
              <a:tr h="1588712">
                <a:tc>
                  <a:txBody>
                    <a:bodyPr/>
                    <a:lstStyle/>
                    <a:p>
                      <a:pPr algn="just">
                        <a:lnSpc>
                          <a:spcPct val="150000"/>
                        </a:lnSpc>
                      </a:pPr>
                      <a:r>
                        <a:rPr lang="en-IN" sz="1700" dirty="0" smtClean="0">
                          <a:latin typeface="Times New Roman" pitchFamily="18" charset="0"/>
                          <a:cs typeface="Times New Roman" pitchFamily="18" charset="0"/>
                        </a:rPr>
                        <a:t>Slight increase in tone giving a “catch” when</a:t>
                      </a:r>
                      <a:r>
                        <a:rPr lang="en-IN" sz="1700" baseline="0" dirty="0" smtClean="0">
                          <a:latin typeface="Times New Roman" pitchFamily="18" charset="0"/>
                          <a:cs typeface="Times New Roman" pitchFamily="18" charset="0"/>
                        </a:rPr>
                        <a:t> the limb was moved in flexion or extension</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1</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Slight increase in muscle tone, manifested by a catch and release or by minimal resistance</a:t>
                      </a:r>
                      <a:r>
                        <a:rPr lang="en-IN" sz="1700" baseline="0" dirty="0" smtClean="0">
                          <a:latin typeface="Times New Roman" pitchFamily="18" charset="0"/>
                          <a:cs typeface="Times New Roman" pitchFamily="18" charset="0"/>
                        </a:rPr>
                        <a:t> at he end range of motion when the affected part is moved in flexion or extension</a:t>
                      </a:r>
                      <a:endParaRPr lang="en-US" sz="1700" dirty="0">
                        <a:latin typeface="Times New Roman" pitchFamily="18" charset="0"/>
                        <a:cs typeface="Times New Roman" pitchFamily="18" charset="0"/>
                      </a:endParaRPr>
                    </a:p>
                  </a:txBody>
                  <a:tcPr/>
                </a:tc>
              </a:tr>
              <a:tr h="1285860">
                <a:tc>
                  <a:txBody>
                    <a:bodyPr/>
                    <a:lstStyle/>
                    <a:p>
                      <a:pPr algn="just">
                        <a:lnSpc>
                          <a:spcPct val="150000"/>
                        </a:lnSpc>
                      </a:pPr>
                      <a:r>
                        <a:rPr lang="en-IN" sz="1700" dirty="0" smtClean="0">
                          <a:latin typeface="Times New Roman" pitchFamily="18" charset="0"/>
                          <a:cs typeface="Times New Roman" pitchFamily="18" charset="0"/>
                        </a:rPr>
                        <a:t>-</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1+ (2)</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Slight increase in muscle tone, manifested by a catch, followed by minimal resistance through the remainder (less than half) of the ROM</a:t>
                      </a:r>
                      <a:endParaRPr lang="en-US" sz="1700" dirty="0">
                        <a:latin typeface="Times New Roman" pitchFamily="18" charset="0"/>
                        <a:cs typeface="Times New Roman" pitchFamily="18" charset="0"/>
                      </a:endParaRPr>
                    </a:p>
                  </a:txBody>
                  <a:tcPr/>
                </a:tc>
              </a:tr>
              <a:tr h="1000132">
                <a:tc>
                  <a:txBody>
                    <a:bodyPr/>
                    <a:lstStyle/>
                    <a:p>
                      <a:pPr algn="just">
                        <a:lnSpc>
                          <a:spcPct val="150000"/>
                        </a:lnSpc>
                      </a:pPr>
                      <a:r>
                        <a:rPr lang="en-IN" sz="1700" dirty="0" smtClean="0">
                          <a:latin typeface="Times New Roman" pitchFamily="18" charset="0"/>
                          <a:cs typeface="Times New Roman" pitchFamily="18" charset="0"/>
                        </a:rPr>
                        <a:t>More marked increase in tone but limb easily flexed</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2</a:t>
                      </a:r>
                      <a:r>
                        <a:rPr lang="en-IN" sz="1700" baseline="0" dirty="0" smtClean="0">
                          <a:latin typeface="Times New Roman" pitchFamily="18" charset="0"/>
                          <a:cs typeface="Times New Roman" pitchFamily="18" charset="0"/>
                        </a:rPr>
                        <a:t> (3)</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More marked increase in muscle tone through most</a:t>
                      </a:r>
                      <a:r>
                        <a:rPr lang="en-IN" sz="1700" baseline="0" dirty="0" smtClean="0">
                          <a:latin typeface="Times New Roman" pitchFamily="18" charset="0"/>
                          <a:cs typeface="Times New Roman" pitchFamily="18" charset="0"/>
                        </a:rPr>
                        <a:t> of the ROM but the affected part is easily moved</a:t>
                      </a:r>
                      <a:endParaRPr lang="en-US" sz="1700" dirty="0">
                        <a:latin typeface="Times New Roman" pitchFamily="18" charset="0"/>
                        <a:cs typeface="Times New Roman" pitchFamily="18" charset="0"/>
                      </a:endParaRPr>
                    </a:p>
                  </a:txBody>
                  <a:tcPr/>
                </a:tc>
              </a:tr>
              <a:tr h="960897">
                <a:tc>
                  <a:txBody>
                    <a:bodyPr/>
                    <a:lstStyle/>
                    <a:p>
                      <a:pPr algn="just">
                        <a:lnSpc>
                          <a:spcPct val="150000"/>
                        </a:lnSpc>
                      </a:pPr>
                      <a:r>
                        <a:rPr lang="en-IN" sz="1700" dirty="0" smtClean="0">
                          <a:latin typeface="Times New Roman" pitchFamily="18" charset="0"/>
                          <a:cs typeface="Times New Roman" pitchFamily="18" charset="0"/>
                        </a:rPr>
                        <a:t>Considerable</a:t>
                      </a:r>
                      <a:r>
                        <a:rPr lang="en-IN" sz="1700" baseline="0" dirty="0" smtClean="0">
                          <a:latin typeface="Times New Roman" pitchFamily="18" charset="0"/>
                          <a:cs typeface="Times New Roman" pitchFamily="18" charset="0"/>
                        </a:rPr>
                        <a:t> increase in tone-passive movement difficult</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3 (4)</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Considerable increase in muscle tone,</a:t>
                      </a:r>
                      <a:r>
                        <a:rPr lang="en-IN" sz="1700" baseline="0" dirty="0" smtClean="0">
                          <a:latin typeface="Times New Roman" pitchFamily="18" charset="0"/>
                          <a:cs typeface="Times New Roman" pitchFamily="18" charset="0"/>
                        </a:rPr>
                        <a:t> passive movement is difficult</a:t>
                      </a:r>
                      <a:endParaRPr lang="en-US" sz="1700" dirty="0">
                        <a:latin typeface="Times New Roman" pitchFamily="18" charset="0"/>
                        <a:cs typeface="Times New Roman" pitchFamily="18" charset="0"/>
                      </a:endParaRPr>
                    </a:p>
                  </a:txBody>
                  <a:tcPr/>
                </a:tc>
              </a:tr>
              <a:tr h="672628">
                <a:tc>
                  <a:txBody>
                    <a:bodyPr/>
                    <a:lstStyle/>
                    <a:p>
                      <a:pPr algn="just">
                        <a:lnSpc>
                          <a:spcPct val="150000"/>
                        </a:lnSpc>
                      </a:pPr>
                      <a:r>
                        <a:rPr lang="en-IN" sz="1700" dirty="0" smtClean="0">
                          <a:latin typeface="Times New Roman" pitchFamily="18" charset="0"/>
                          <a:cs typeface="Times New Roman" pitchFamily="18" charset="0"/>
                        </a:rPr>
                        <a:t>Limb rigid</a:t>
                      </a:r>
                      <a:r>
                        <a:rPr lang="en-IN" sz="1700" baseline="0" dirty="0" smtClean="0">
                          <a:latin typeface="Times New Roman" pitchFamily="18" charset="0"/>
                          <a:cs typeface="Times New Roman" pitchFamily="18" charset="0"/>
                        </a:rPr>
                        <a:t> in flexion or extension</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4 (5)</a:t>
                      </a:r>
                      <a:endParaRPr lang="en-US" sz="1700" dirty="0">
                        <a:latin typeface="Times New Roman" pitchFamily="18" charset="0"/>
                        <a:cs typeface="Times New Roman" pitchFamily="18" charset="0"/>
                      </a:endParaRPr>
                    </a:p>
                  </a:txBody>
                  <a:tcPr/>
                </a:tc>
                <a:tc>
                  <a:txBody>
                    <a:bodyPr/>
                    <a:lstStyle/>
                    <a:p>
                      <a:pPr algn="just">
                        <a:lnSpc>
                          <a:spcPct val="150000"/>
                        </a:lnSpc>
                      </a:pPr>
                      <a:r>
                        <a:rPr lang="en-IN" sz="1700" dirty="0" smtClean="0">
                          <a:latin typeface="Times New Roman" pitchFamily="18" charset="0"/>
                          <a:cs typeface="Times New Roman" pitchFamily="18" charset="0"/>
                        </a:rPr>
                        <a:t>Affected part rigid in</a:t>
                      </a:r>
                      <a:r>
                        <a:rPr lang="en-IN" sz="1700" baseline="0" dirty="0" smtClean="0">
                          <a:latin typeface="Times New Roman" pitchFamily="18" charset="0"/>
                          <a:cs typeface="Times New Roman" pitchFamily="18" charset="0"/>
                        </a:rPr>
                        <a:t> flexion or extension</a:t>
                      </a:r>
                      <a:endParaRPr lang="en-US" sz="17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AS Scale</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dirty="0" smtClean="0">
                <a:latin typeface="Times New Roman" pitchFamily="18" charset="0"/>
                <a:cs typeface="Times New Roman" pitchFamily="18" charset="0"/>
              </a:rPr>
              <a:t>The AS is simple, requires no instrumentation and is easy and quick to carry out, and has been used in a number of studies.</a:t>
            </a:r>
          </a:p>
          <a:p>
            <a:pPr>
              <a:lnSpc>
                <a:spcPct val="150000"/>
              </a:lnSpc>
            </a:pPr>
            <a:r>
              <a:rPr lang="en-US" dirty="0" smtClean="0">
                <a:latin typeface="Times New Roman" pitchFamily="18" charset="0"/>
                <a:cs typeface="Times New Roman" pitchFamily="18" charset="0"/>
              </a:rPr>
              <a:t>Bohannon and Smith</a:t>
            </a:r>
            <a:r>
              <a:rPr lang="en-US" baseline="30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found that many of patients demonstrated levels of spasticity towards the lower end of the scale and included an extra category (1+) to render the scale more discrete. At the same time, they modified the definitions slightly.</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pPr>
            <a:r>
              <a:rPr lang="en-US" sz="2200" dirty="0" smtClean="0">
                <a:latin typeface="Times New Roman" pitchFamily="18" charset="0"/>
                <a:cs typeface="Times New Roman" pitchFamily="18" charset="0"/>
              </a:rPr>
              <a:t>The </a:t>
            </a:r>
            <a:r>
              <a:rPr lang="en-US" sz="2200" dirty="0" err="1" smtClean="0">
                <a:latin typeface="Times New Roman" pitchFamily="18" charset="0"/>
                <a:cs typeface="Times New Roman" pitchFamily="18" charset="0"/>
              </a:rPr>
              <a:t>interrater</a:t>
            </a:r>
            <a:r>
              <a:rPr lang="en-US" sz="2200" dirty="0" smtClean="0">
                <a:latin typeface="Times New Roman" pitchFamily="18" charset="0"/>
                <a:cs typeface="Times New Roman" pitchFamily="18" charset="0"/>
              </a:rPr>
              <a:t> reliability of the two tests (AS &amp; MAS) has been tested in several studies. In addition, four studies have evaluated the intra-rater reliability of MAS.</a:t>
            </a:r>
          </a:p>
          <a:p>
            <a:pPr algn="just">
              <a:lnSpc>
                <a:spcPct val="150000"/>
              </a:lnSpc>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42844" y="-24"/>
          <a:ext cx="8858312" cy="6021708"/>
        </p:xfrm>
        <a:graphic>
          <a:graphicData uri="http://schemas.openxmlformats.org/drawingml/2006/table">
            <a:tbl>
              <a:tblPr firstRow="1" bandRow="1">
                <a:tableStyleId>{5C22544A-7EE6-4342-B048-85BDC9FD1C3A}</a:tableStyleId>
              </a:tblPr>
              <a:tblGrid>
                <a:gridCol w="1428760"/>
                <a:gridCol w="1643074"/>
                <a:gridCol w="2714644"/>
                <a:gridCol w="3071834"/>
              </a:tblGrid>
              <a:tr h="428628">
                <a:tc>
                  <a:txBody>
                    <a:bodyPr/>
                    <a:lstStyle/>
                    <a:p>
                      <a:pPr algn="just">
                        <a:lnSpc>
                          <a:spcPct val="100000"/>
                        </a:lnSpc>
                      </a:pPr>
                      <a:r>
                        <a:rPr lang="en-IN" sz="1300" b="1" dirty="0" smtClean="0">
                          <a:latin typeface="Times New Roman" pitchFamily="18" charset="0"/>
                          <a:cs typeface="Times New Roman" pitchFamily="18" charset="0"/>
                        </a:rPr>
                        <a:t>Authors (Year)</a:t>
                      </a:r>
                      <a:endParaRPr lang="en-US" sz="1300" b="1" dirty="0">
                        <a:latin typeface="Times New Roman" pitchFamily="18" charset="0"/>
                        <a:cs typeface="Times New Roman" pitchFamily="18" charset="0"/>
                      </a:endParaRPr>
                    </a:p>
                  </a:txBody>
                  <a:tcPr/>
                </a:tc>
                <a:tc>
                  <a:txBody>
                    <a:bodyPr/>
                    <a:lstStyle/>
                    <a:p>
                      <a:pPr algn="just">
                        <a:lnSpc>
                          <a:spcPct val="100000"/>
                        </a:lnSpc>
                      </a:pPr>
                      <a:r>
                        <a:rPr lang="en-IN" sz="1300" b="1" dirty="0" smtClean="0">
                          <a:latin typeface="Times New Roman" pitchFamily="18" charset="0"/>
                          <a:cs typeface="Times New Roman" pitchFamily="18" charset="0"/>
                        </a:rPr>
                        <a:t>Population</a:t>
                      </a:r>
                      <a:endParaRPr lang="en-US" sz="1300" b="1" dirty="0">
                        <a:latin typeface="Times New Roman" pitchFamily="18" charset="0"/>
                        <a:cs typeface="Times New Roman" pitchFamily="18" charset="0"/>
                      </a:endParaRPr>
                    </a:p>
                  </a:txBody>
                  <a:tcPr/>
                </a:tc>
                <a:tc>
                  <a:txBody>
                    <a:bodyPr/>
                    <a:lstStyle/>
                    <a:p>
                      <a:pPr algn="just">
                        <a:lnSpc>
                          <a:spcPct val="100000"/>
                        </a:lnSpc>
                      </a:pPr>
                      <a:r>
                        <a:rPr lang="en-IN" sz="1300" b="1" dirty="0" smtClean="0">
                          <a:latin typeface="Times New Roman" pitchFamily="18" charset="0"/>
                          <a:cs typeface="Times New Roman" pitchFamily="18" charset="0"/>
                        </a:rPr>
                        <a:t>Intra-</a:t>
                      </a:r>
                      <a:r>
                        <a:rPr lang="en-IN" sz="1300" b="1" dirty="0" err="1" smtClean="0">
                          <a:latin typeface="Times New Roman" pitchFamily="18" charset="0"/>
                          <a:cs typeface="Times New Roman" pitchFamily="18" charset="0"/>
                        </a:rPr>
                        <a:t>rater</a:t>
                      </a:r>
                      <a:r>
                        <a:rPr lang="en-IN" sz="1300" b="1" dirty="0" smtClean="0">
                          <a:latin typeface="Times New Roman" pitchFamily="18" charset="0"/>
                          <a:cs typeface="Times New Roman" pitchFamily="18" charset="0"/>
                        </a:rPr>
                        <a:t> reliability</a:t>
                      </a:r>
                      <a:endParaRPr lang="en-US" sz="1300" b="1" dirty="0">
                        <a:latin typeface="Times New Roman" pitchFamily="18" charset="0"/>
                        <a:cs typeface="Times New Roman" pitchFamily="18" charset="0"/>
                      </a:endParaRPr>
                    </a:p>
                  </a:txBody>
                  <a:tcPr/>
                </a:tc>
                <a:tc>
                  <a:txBody>
                    <a:bodyPr/>
                    <a:lstStyle/>
                    <a:p>
                      <a:pPr algn="just">
                        <a:lnSpc>
                          <a:spcPct val="100000"/>
                        </a:lnSpc>
                      </a:pPr>
                      <a:r>
                        <a:rPr lang="en-IN" sz="1300" b="1" dirty="0" smtClean="0">
                          <a:latin typeface="Times New Roman" pitchFamily="18" charset="0"/>
                          <a:cs typeface="Times New Roman" pitchFamily="18" charset="0"/>
                        </a:rPr>
                        <a:t>Inter-</a:t>
                      </a:r>
                      <a:r>
                        <a:rPr lang="en-IN" sz="1300" b="1" dirty="0" err="1" smtClean="0">
                          <a:latin typeface="Times New Roman" pitchFamily="18" charset="0"/>
                          <a:cs typeface="Times New Roman" pitchFamily="18" charset="0"/>
                        </a:rPr>
                        <a:t>rater</a:t>
                      </a:r>
                      <a:r>
                        <a:rPr lang="en-IN" sz="1300" b="1" dirty="0" smtClean="0">
                          <a:latin typeface="Times New Roman" pitchFamily="18" charset="0"/>
                          <a:cs typeface="Times New Roman" pitchFamily="18" charset="0"/>
                        </a:rPr>
                        <a:t> reliability</a:t>
                      </a:r>
                      <a:endParaRPr lang="en-US" sz="1300" b="1" dirty="0">
                        <a:latin typeface="Times New Roman" pitchFamily="18" charset="0"/>
                        <a:cs typeface="Times New Roman" pitchFamily="18" charset="0"/>
                      </a:endParaRPr>
                    </a:p>
                  </a:txBody>
                  <a:tcPr/>
                </a:tc>
              </a:tr>
              <a:tr h="598408">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Bohannon and</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Smith (1987)</a:t>
                      </a:r>
                      <a:r>
                        <a:rPr lang="en-US" sz="1300" kern="1200" baseline="30000" dirty="0" smtClean="0">
                          <a:solidFill>
                            <a:schemeClr val="dk1"/>
                          </a:solidFill>
                          <a:latin typeface="Times New Roman" pitchFamily="18" charset="0"/>
                          <a:ea typeface="+mn-ea"/>
                          <a:cs typeface="Times New Roman" pitchFamily="18" charset="0"/>
                        </a:rPr>
                        <a:t>6</a:t>
                      </a:r>
                      <a:endParaRPr lang="en-US" sz="1300" baseline="30000" dirty="0">
                        <a:latin typeface="Times New Roman" pitchFamily="18" charset="0"/>
                        <a:cs typeface="Times New Roman" pitchFamily="18" charset="0"/>
                      </a:endParaRPr>
                    </a:p>
                  </a:txBody>
                  <a:tcPr/>
                </a:tc>
                <a:tc>
                  <a:txBody>
                    <a:bodyPr/>
                    <a:lstStyle/>
                    <a:p>
                      <a:pPr algn="just">
                        <a:lnSpc>
                          <a:spcPct val="100000"/>
                        </a:lnSpc>
                      </a:pPr>
                      <a:r>
                        <a:rPr lang="en-US" sz="1300" kern="1200" baseline="0" dirty="0" err="1" smtClean="0">
                          <a:solidFill>
                            <a:schemeClr val="dk1"/>
                          </a:solidFill>
                          <a:latin typeface="Times New Roman" pitchFamily="18" charset="0"/>
                          <a:ea typeface="+mn-ea"/>
                          <a:cs typeface="Times New Roman" pitchFamily="18" charset="0"/>
                        </a:rPr>
                        <a:t>Cerebrovascular</a:t>
                      </a:r>
                      <a:r>
                        <a:rPr lang="en-US" sz="1300" kern="1200" baseline="0" dirty="0" smtClean="0">
                          <a:solidFill>
                            <a:schemeClr val="dk1"/>
                          </a:solidFill>
                          <a:latin typeface="Times New Roman" pitchFamily="18" charset="0"/>
                          <a:ea typeface="+mn-ea"/>
                          <a:cs typeface="Times New Roman" pitchFamily="18" charset="0"/>
                        </a:rPr>
                        <a:t>,</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Closed head injury, </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Multiple Sclerosis</a:t>
                      </a:r>
                      <a:endParaRPr lang="en-US" sz="1300" dirty="0">
                        <a:latin typeface="Times New Roman" pitchFamily="18" charset="0"/>
                        <a:cs typeface="Times New Roman" pitchFamily="18" charset="0"/>
                      </a:endParaRPr>
                    </a:p>
                  </a:txBody>
                  <a:tcPr/>
                </a:tc>
                <a:tc>
                  <a:txBody>
                    <a:bodyPr/>
                    <a:lstStyle/>
                    <a:p>
                      <a:pPr algn="just">
                        <a:lnSpc>
                          <a:spcPct val="100000"/>
                        </a:lnSpc>
                      </a:pPr>
                      <a:endParaRPr lang="en-US" sz="1300" dirty="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Agree 86.7%, never disagreed</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more than one grade t 0.85 (P&lt;0.001)</a:t>
                      </a:r>
                      <a:endParaRPr lang="en-US" sz="1300" dirty="0">
                        <a:latin typeface="Times New Roman" pitchFamily="18" charset="0"/>
                        <a:cs typeface="Times New Roman" pitchFamily="18" charset="0"/>
                      </a:endParaRPr>
                    </a:p>
                  </a:txBody>
                  <a:tcPr/>
                </a:tc>
              </a:tr>
              <a:tr h="427434">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Sloan et al (1992)</a:t>
                      </a:r>
                      <a:r>
                        <a:rPr lang="en-US" sz="1300" kern="1200" baseline="30000" dirty="0" smtClean="0">
                          <a:solidFill>
                            <a:schemeClr val="dk1"/>
                          </a:solidFill>
                          <a:latin typeface="Times New Roman" pitchFamily="18" charset="0"/>
                          <a:ea typeface="+mn-ea"/>
                          <a:cs typeface="Times New Roman" pitchFamily="18" charset="0"/>
                        </a:rPr>
                        <a:t>7</a:t>
                      </a:r>
                      <a:endParaRPr lang="en-US" sz="1300" baseline="30000" dirty="0">
                        <a:latin typeface="Times New Roman" pitchFamily="18" charset="0"/>
                        <a:cs typeface="Times New Roman" pitchFamily="18" charset="0"/>
                      </a:endParaRPr>
                    </a:p>
                  </a:txBody>
                  <a:tcPr/>
                </a:tc>
                <a:tc>
                  <a:txBody>
                    <a:bodyPr/>
                    <a:lstStyle/>
                    <a:p>
                      <a:pPr algn="just">
                        <a:lnSpc>
                          <a:spcPct val="100000"/>
                        </a:lnSpc>
                      </a:pPr>
                      <a:r>
                        <a:rPr lang="en-US" sz="1300" kern="1200" baseline="0" dirty="0" err="1" smtClean="0">
                          <a:solidFill>
                            <a:schemeClr val="dk1"/>
                          </a:solidFill>
                          <a:latin typeface="Times New Roman" pitchFamily="18" charset="0"/>
                          <a:ea typeface="+mn-ea"/>
                          <a:cs typeface="Times New Roman" pitchFamily="18" charset="0"/>
                        </a:rPr>
                        <a:t>Hemiplegia</a:t>
                      </a:r>
                      <a:r>
                        <a:rPr lang="en-US" sz="1300" kern="1200" baseline="0" dirty="0" smtClean="0">
                          <a:solidFill>
                            <a:schemeClr val="dk1"/>
                          </a:solidFill>
                          <a:latin typeface="Times New Roman" pitchFamily="18" charset="0"/>
                          <a:ea typeface="+mn-ea"/>
                          <a:cs typeface="Times New Roman" pitchFamily="18" charset="0"/>
                        </a:rPr>
                        <a:t>, Head injury</a:t>
                      </a:r>
                      <a:endParaRPr lang="en-US" sz="1300" dirty="0">
                        <a:latin typeface="Times New Roman" pitchFamily="18" charset="0"/>
                        <a:cs typeface="Times New Roman" pitchFamily="18" charset="0"/>
                      </a:endParaRPr>
                    </a:p>
                  </a:txBody>
                  <a:tcPr/>
                </a:tc>
                <a:tc>
                  <a:txBody>
                    <a:bodyPr/>
                    <a:lstStyle/>
                    <a:p>
                      <a:pPr algn="just">
                        <a:lnSpc>
                          <a:spcPct val="100000"/>
                        </a:lnSpc>
                      </a:pPr>
                      <a:endParaRPr lang="en-US" sz="130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Mean r 0.45–0.74, lowest for</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knee flexion. P&lt;0.01, but not for the Knee</a:t>
                      </a:r>
                      <a:endParaRPr lang="en-US" sz="1300" dirty="0">
                        <a:latin typeface="Times New Roman" pitchFamily="18" charset="0"/>
                        <a:cs typeface="Times New Roman" pitchFamily="18" charset="0"/>
                      </a:endParaRPr>
                    </a:p>
                  </a:txBody>
                  <a:tcPr/>
                </a:tc>
              </a:tr>
              <a:tr h="769382">
                <a:tc>
                  <a:txBody>
                    <a:bodyPr/>
                    <a:lstStyle/>
                    <a:p>
                      <a:pPr algn="just">
                        <a:lnSpc>
                          <a:spcPct val="100000"/>
                        </a:lnSpc>
                      </a:pPr>
                      <a:r>
                        <a:rPr lang="en-US" sz="1300" kern="1200" baseline="0" dirty="0" err="1" smtClean="0">
                          <a:solidFill>
                            <a:schemeClr val="dk1"/>
                          </a:solidFill>
                          <a:latin typeface="Times New Roman" pitchFamily="18" charset="0"/>
                          <a:ea typeface="+mn-ea"/>
                          <a:cs typeface="Times New Roman" pitchFamily="18" charset="0"/>
                        </a:rPr>
                        <a:t>Nuyens</a:t>
                      </a:r>
                      <a:r>
                        <a:rPr lang="en-US" sz="1300" kern="1200" baseline="0" dirty="0" smtClean="0">
                          <a:solidFill>
                            <a:schemeClr val="dk1"/>
                          </a:solidFill>
                          <a:latin typeface="Times New Roman" pitchFamily="18" charset="0"/>
                          <a:ea typeface="+mn-ea"/>
                          <a:cs typeface="Times New Roman" pitchFamily="18" charset="0"/>
                        </a:rPr>
                        <a:t> et al (1994)</a:t>
                      </a:r>
                      <a:r>
                        <a:rPr lang="en-US" sz="1300" kern="1200" baseline="30000" dirty="0" smtClean="0">
                          <a:solidFill>
                            <a:schemeClr val="dk1"/>
                          </a:solidFill>
                          <a:latin typeface="Times New Roman" pitchFamily="18" charset="0"/>
                          <a:ea typeface="+mn-ea"/>
                          <a:cs typeface="Times New Roman" pitchFamily="18" charset="0"/>
                        </a:rPr>
                        <a:t>8</a:t>
                      </a:r>
                      <a:endParaRPr lang="en-US" sz="1300" baseline="30000" dirty="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Thirty multiple</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sclerosis</a:t>
                      </a:r>
                      <a:endParaRPr lang="en-US" sz="1300" dirty="0">
                        <a:latin typeface="Times New Roman" pitchFamily="18" charset="0"/>
                        <a:cs typeface="Times New Roman" pitchFamily="18" charset="0"/>
                      </a:endParaRPr>
                    </a:p>
                  </a:txBody>
                  <a:tcPr/>
                </a:tc>
                <a:tc>
                  <a:txBody>
                    <a:bodyPr/>
                    <a:lstStyle/>
                    <a:p>
                      <a:pPr algn="just">
                        <a:lnSpc>
                          <a:spcPct val="100000"/>
                        </a:lnSpc>
                      </a:pPr>
                      <a:endParaRPr lang="en-US" sz="130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t 0.24–0.86 (P=0.143–0.0001), more reliable for muscles of the</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ankle than knee and hip, lowest</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for hip adductors &amp; internal Rotators</a:t>
                      </a:r>
                      <a:endParaRPr lang="en-US" sz="1300" dirty="0">
                        <a:latin typeface="Times New Roman" pitchFamily="18" charset="0"/>
                        <a:cs typeface="Times New Roman" pitchFamily="18" charset="0"/>
                      </a:endParaRPr>
                    </a:p>
                  </a:txBody>
                  <a:tcPr/>
                </a:tc>
              </a:tr>
              <a:tr h="769382">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Haas et al (1996)</a:t>
                      </a:r>
                      <a:r>
                        <a:rPr lang="en-US" sz="1300" kern="1200" baseline="30000" dirty="0" smtClean="0">
                          <a:solidFill>
                            <a:schemeClr val="dk1"/>
                          </a:solidFill>
                          <a:latin typeface="Times New Roman" pitchFamily="18" charset="0"/>
                          <a:ea typeface="+mn-ea"/>
                          <a:cs typeface="Times New Roman" pitchFamily="18" charset="0"/>
                        </a:rPr>
                        <a:t>9</a:t>
                      </a:r>
                      <a:endParaRPr lang="en-US" sz="1300" baseline="30000" dirty="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Thirty spinal</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cord injury</a:t>
                      </a:r>
                      <a:endParaRPr lang="en-US" sz="1300" dirty="0">
                        <a:latin typeface="Times New Roman" pitchFamily="18" charset="0"/>
                        <a:cs typeface="Times New Roman" pitchFamily="18" charset="0"/>
                      </a:endParaRPr>
                    </a:p>
                  </a:txBody>
                  <a:tcPr/>
                </a:tc>
                <a:tc>
                  <a:txBody>
                    <a:bodyPr/>
                    <a:lstStyle/>
                    <a:p>
                      <a:pPr algn="just">
                        <a:lnSpc>
                          <a:spcPct val="100000"/>
                        </a:lnSpc>
                      </a:pPr>
                      <a:endParaRPr lang="en-US" sz="130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Agree 40.0%–72.4%, k 0.20–0.62. Poorest for plantar flexors.</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Highest agreement for score 0. Overall reliability only Fair</a:t>
                      </a:r>
                      <a:endParaRPr lang="en-US" sz="1300" dirty="0">
                        <a:latin typeface="Times New Roman" pitchFamily="18" charset="0"/>
                        <a:cs typeface="Times New Roman" pitchFamily="18" charset="0"/>
                      </a:endParaRPr>
                    </a:p>
                  </a:txBody>
                  <a:tcPr/>
                </a:tc>
              </a:tr>
              <a:tr h="598408">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Allison et al (1996)</a:t>
                      </a:r>
                      <a:r>
                        <a:rPr lang="en-US" sz="1300" kern="1200" baseline="30000" dirty="0" smtClean="0">
                          <a:solidFill>
                            <a:schemeClr val="dk1"/>
                          </a:solidFill>
                          <a:latin typeface="Times New Roman" pitchFamily="18" charset="0"/>
                          <a:ea typeface="+mn-ea"/>
                          <a:cs typeface="Times New Roman" pitchFamily="18" charset="0"/>
                        </a:rPr>
                        <a:t>10</a:t>
                      </a:r>
                      <a:endParaRPr lang="en-US" sz="1300" baseline="30000" dirty="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Thirty traumatic</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brain injury</a:t>
                      </a:r>
                      <a:endParaRPr lang="en-US" sz="1300" dirty="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Agree 48–53% r 0.55 and 0.74, k 0.29 and 0.69, t-0.48 and 0.67</a:t>
                      </a:r>
                      <a:endParaRPr lang="en-US" sz="1300" dirty="0">
                        <a:latin typeface="Times New Roman" pitchFamily="18" charset="0"/>
                        <a:cs typeface="Times New Roman" pitchFamily="18" charset="0"/>
                      </a:endParaRPr>
                    </a:p>
                  </a:txBody>
                  <a:tcPr/>
                </a:tc>
                <a:tc>
                  <a:txBody>
                    <a:bodyPr/>
                    <a:lstStyle/>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Agree 55%. r 0.73, k 0.40, p</a:t>
                      </a:r>
                    </a:p>
                    <a:p>
                      <a:pPr algn="just">
                        <a:lnSpc>
                          <a:spcPct val="100000"/>
                        </a:lnSpc>
                      </a:pPr>
                      <a:r>
                        <a:rPr lang="en-US" sz="1300" kern="1200" baseline="0" dirty="0" smtClean="0">
                          <a:solidFill>
                            <a:schemeClr val="dk1"/>
                          </a:solidFill>
                          <a:latin typeface="Times New Roman" pitchFamily="18" charset="0"/>
                          <a:ea typeface="+mn-ea"/>
                          <a:cs typeface="Times New Roman" pitchFamily="18" charset="0"/>
                        </a:rPr>
                        <a:t>0.65. Reliability for plantar flexors less optimal</a:t>
                      </a:r>
                      <a:endParaRPr lang="en-US" sz="1300" dirty="0">
                        <a:latin typeface="Times New Roman" pitchFamily="18" charset="0"/>
                        <a:cs typeface="Times New Roman" pitchFamily="18" charset="0"/>
                      </a:endParaRPr>
                    </a:p>
                  </a:txBody>
                  <a:tcPr/>
                </a:tc>
              </a:tr>
              <a:tr h="427434">
                <a:tc>
                  <a:txBody>
                    <a:bodyPr/>
                    <a:lstStyle/>
                    <a:p>
                      <a:pPr algn="just">
                        <a:lnSpc>
                          <a:spcPct val="100000"/>
                        </a:lnSpc>
                      </a:pPr>
                      <a:r>
                        <a:rPr lang="en-US" sz="1300" kern="1200" baseline="0" dirty="0" err="1" smtClean="0">
                          <a:solidFill>
                            <a:schemeClr val="dk1"/>
                          </a:solidFill>
                          <a:latin typeface="Times New Roman" pitchFamily="18" charset="0"/>
                          <a:ea typeface="+mn-ea"/>
                          <a:cs typeface="Times New Roman" pitchFamily="18" charset="0"/>
                        </a:rPr>
                        <a:t>Gregson</a:t>
                      </a:r>
                      <a:r>
                        <a:rPr lang="en-US" sz="1300" kern="1200" baseline="0" dirty="0" smtClean="0">
                          <a:solidFill>
                            <a:schemeClr val="dk1"/>
                          </a:solidFill>
                          <a:latin typeface="Times New Roman" pitchFamily="18" charset="0"/>
                          <a:ea typeface="+mn-ea"/>
                          <a:cs typeface="Times New Roman" pitchFamily="18" charset="0"/>
                        </a:rPr>
                        <a:t> et al (1999)</a:t>
                      </a:r>
                      <a:r>
                        <a:rPr lang="en-US" sz="1300" kern="1200" baseline="30000" dirty="0" smtClean="0">
                          <a:solidFill>
                            <a:schemeClr val="dk1"/>
                          </a:solidFill>
                          <a:latin typeface="Times New Roman" pitchFamily="18" charset="0"/>
                          <a:ea typeface="+mn-ea"/>
                          <a:cs typeface="Times New Roman" pitchFamily="18" charset="0"/>
                        </a:rPr>
                        <a:t>11</a:t>
                      </a:r>
                      <a:endParaRPr lang="en-US" sz="1300" baseline="30000" dirty="0">
                        <a:latin typeface="Times New Roman" pitchFamily="18" charset="0"/>
                        <a:cs typeface="Times New Roman" pitchFamily="18" charset="0"/>
                      </a:endParaRPr>
                    </a:p>
                  </a:txBody>
                  <a:tcPr/>
                </a:tc>
                <a:tc>
                  <a:txBody>
                    <a:bodyPr/>
                    <a:lstStyle/>
                    <a:p>
                      <a:pPr algn="just">
                        <a:lnSpc>
                          <a:spcPct val="100000"/>
                        </a:lnSpc>
                      </a:pPr>
                      <a:r>
                        <a:rPr lang="en-IN" sz="1300" dirty="0" smtClean="0">
                          <a:latin typeface="Times New Roman" pitchFamily="18" charset="0"/>
                          <a:cs typeface="Times New Roman" pitchFamily="18" charset="0"/>
                        </a:rPr>
                        <a:t>Acute</a:t>
                      </a:r>
                      <a:r>
                        <a:rPr lang="en-IN" sz="1300" baseline="0" dirty="0" smtClean="0">
                          <a:latin typeface="Times New Roman" pitchFamily="18" charset="0"/>
                          <a:cs typeface="Times New Roman" pitchFamily="18" charset="0"/>
                        </a:rPr>
                        <a:t> stroke</a:t>
                      </a:r>
                      <a:endParaRPr lang="en-US" sz="1300" dirty="0">
                        <a:latin typeface="Times New Roman" pitchFamily="18" charset="0"/>
                        <a:cs typeface="Times New Roman" pitchFamily="18" charset="0"/>
                      </a:endParaRPr>
                    </a:p>
                  </a:txBody>
                  <a:tcPr/>
                </a:tc>
                <a:tc>
                  <a:txBody>
                    <a:bodyPr/>
                    <a:lstStyle/>
                    <a:p>
                      <a:pPr algn="just">
                        <a:lnSpc>
                          <a:spcPct val="100000"/>
                        </a:lnSpc>
                      </a:pPr>
                      <a:r>
                        <a:rPr lang="en-US" sz="1300" baseline="0" dirty="0" smtClean="0">
                          <a:latin typeface="Times New Roman" pitchFamily="18" charset="0"/>
                          <a:cs typeface="Times New Roman" pitchFamily="18" charset="0"/>
                        </a:rPr>
                        <a:t>Agree 32%. </a:t>
                      </a:r>
                      <a:r>
                        <a:rPr lang="en-US" sz="1300" baseline="0" dirty="0" err="1" smtClean="0">
                          <a:latin typeface="Times New Roman" pitchFamily="18" charset="0"/>
                          <a:cs typeface="Times New Roman" pitchFamily="18" charset="0"/>
                        </a:rPr>
                        <a:t>Kw</a:t>
                      </a:r>
                      <a:r>
                        <a:rPr lang="en-US" sz="1300" baseline="0" dirty="0" smtClean="0">
                          <a:latin typeface="Times New Roman" pitchFamily="18" charset="0"/>
                          <a:cs typeface="Times New Roman" pitchFamily="18" charset="0"/>
                        </a:rPr>
                        <a:t> 0.83</a:t>
                      </a:r>
                    </a:p>
                    <a:p>
                      <a:pPr algn="just">
                        <a:lnSpc>
                          <a:spcPct val="100000"/>
                        </a:lnSpc>
                      </a:pPr>
                      <a:endParaRPr lang="en-US" sz="1300" dirty="0">
                        <a:latin typeface="Times New Roman" pitchFamily="18" charset="0"/>
                        <a:cs typeface="Times New Roman" pitchFamily="18" charset="0"/>
                      </a:endParaRPr>
                    </a:p>
                  </a:txBody>
                  <a:tcPr/>
                </a:tc>
                <a:tc>
                  <a:txBody>
                    <a:bodyPr/>
                    <a:lstStyle/>
                    <a:p>
                      <a:pPr algn="just">
                        <a:lnSpc>
                          <a:spcPct val="100000"/>
                        </a:lnSpc>
                      </a:pPr>
                      <a:r>
                        <a:rPr lang="en-US" sz="1300" baseline="0" dirty="0" smtClean="0">
                          <a:latin typeface="Times New Roman" pitchFamily="18" charset="0"/>
                          <a:cs typeface="Times New Roman" pitchFamily="18" charset="0"/>
                        </a:rPr>
                        <a:t>Agree 32%.</a:t>
                      </a:r>
                    </a:p>
                    <a:p>
                      <a:pPr algn="just">
                        <a:lnSpc>
                          <a:spcPct val="100000"/>
                        </a:lnSpc>
                      </a:pPr>
                      <a:r>
                        <a:rPr lang="en-US" sz="1300" baseline="0" dirty="0" err="1" smtClean="0">
                          <a:latin typeface="Times New Roman" pitchFamily="18" charset="0"/>
                          <a:cs typeface="Times New Roman" pitchFamily="18" charset="0"/>
                        </a:rPr>
                        <a:t>Kw</a:t>
                      </a:r>
                      <a:r>
                        <a:rPr lang="en-US" sz="1300" baseline="0" dirty="0" smtClean="0">
                          <a:latin typeface="Times New Roman" pitchFamily="18" charset="0"/>
                          <a:cs typeface="Times New Roman" pitchFamily="18" charset="0"/>
                        </a:rPr>
                        <a:t> 0.83</a:t>
                      </a:r>
                    </a:p>
                  </a:txBody>
                  <a:tcPr/>
                </a:tc>
              </a:tr>
              <a:tr h="1282303">
                <a:tc>
                  <a:txBody>
                    <a:bodyPr/>
                    <a:lstStyle/>
                    <a:p>
                      <a:pPr algn="just">
                        <a:lnSpc>
                          <a:spcPct val="100000"/>
                        </a:lnSpc>
                      </a:pPr>
                      <a:r>
                        <a:rPr lang="en-US" sz="1300" kern="1200" baseline="0" dirty="0" err="1" smtClean="0">
                          <a:solidFill>
                            <a:schemeClr val="dk1"/>
                          </a:solidFill>
                          <a:latin typeface="Times New Roman" pitchFamily="18" charset="0"/>
                          <a:ea typeface="+mn-ea"/>
                          <a:cs typeface="Times New Roman" pitchFamily="18" charset="0"/>
                        </a:rPr>
                        <a:t>Gregson</a:t>
                      </a:r>
                      <a:r>
                        <a:rPr lang="en-US" sz="1300" kern="1200" baseline="0" dirty="0" smtClean="0">
                          <a:solidFill>
                            <a:schemeClr val="dk1"/>
                          </a:solidFill>
                          <a:latin typeface="Times New Roman" pitchFamily="18" charset="0"/>
                          <a:ea typeface="+mn-ea"/>
                          <a:cs typeface="Times New Roman" pitchFamily="18" charset="0"/>
                        </a:rPr>
                        <a:t> et al (2000)</a:t>
                      </a:r>
                      <a:r>
                        <a:rPr lang="en-US" sz="1300" kern="1200" baseline="30000" dirty="0" smtClean="0">
                          <a:solidFill>
                            <a:schemeClr val="dk1"/>
                          </a:solidFill>
                          <a:latin typeface="Times New Roman" pitchFamily="18" charset="0"/>
                          <a:ea typeface="+mn-ea"/>
                          <a:cs typeface="Times New Roman" pitchFamily="18" charset="0"/>
                        </a:rPr>
                        <a:t>11</a:t>
                      </a:r>
                      <a:endParaRPr lang="en-US" sz="1300" baseline="30000" dirty="0">
                        <a:latin typeface="Times New Roman" pitchFamily="18" charset="0"/>
                        <a:cs typeface="Times New Roman" pitchFamily="18" charset="0"/>
                      </a:endParaRPr>
                    </a:p>
                  </a:txBody>
                  <a:tcPr/>
                </a:tc>
                <a:tc>
                  <a:txBody>
                    <a:bodyPr/>
                    <a:lstStyle/>
                    <a:p>
                      <a:pPr algn="just">
                        <a:lnSpc>
                          <a:spcPct val="100000"/>
                        </a:lnSpc>
                      </a:pPr>
                      <a:r>
                        <a:rPr lang="en-IN" sz="1300" dirty="0" smtClean="0">
                          <a:latin typeface="Times New Roman" pitchFamily="18" charset="0"/>
                          <a:cs typeface="Times New Roman" pitchFamily="18" charset="0"/>
                        </a:rPr>
                        <a:t>Acute stroke</a:t>
                      </a:r>
                      <a:endParaRPr lang="en-US" sz="1300" dirty="0">
                        <a:latin typeface="Times New Roman" pitchFamily="18" charset="0"/>
                        <a:cs typeface="Times New Roman" pitchFamily="18" charset="0"/>
                      </a:endParaRPr>
                    </a:p>
                  </a:txBody>
                  <a:tcPr/>
                </a:tc>
                <a:tc>
                  <a:txBody>
                    <a:bodyPr/>
                    <a:lstStyle/>
                    <a:p>
                      <a:pPr algn="just">
                        <a:lnSpc>
                          <a:spcPct val="100000"/>
                        </a:lnSpc>
                      </a:pPr>
                      <a:r>
                        <a:rPr lang="en-US" sz="1300" baseline="0" dirty="0" smtClean="0">
                          <a:latin typeface="Times New Roman" pitchFamily="18" charset="0"/>
                          <a:cs typeface="Times New Roman" pitchFamily="18" charset="0"/>
                        </a:rPr>
                        <a:t>Elbow: Agree 62–72%,</a:t>
                      </a:r>
                    </a:p>
                    <a:p>
                      <a:pPr algn="just">
                        <a:lnSpc>
                          <a:spcPct val="100000"/>
                        </a:lnSpc>
                      </a:pPr>
                      <a:r>
                        <a:rPr lang="en-US" sz="1300" baseline="0" dirty="0" smtClean="0">
                          <a:latin typeface="Times New Roman" pitchFamily="18" charset="0"/>
                          <a:cs typeface="Times New Roman" pitchFamily="18" charset="0"/>
                        </a:rPr>
                        <a:t>k 0.39–0.53</a:t>
                      </a:r>
                    </a:p>
                    <a:p>
                      <a:pPr algn="just">
                        <a:lnSpc>
                          <a:spcPct val="100000"/>
                        </a:lnSpc>
                      </a:pPr>
                      <a:r>
                        <a:rPr lang="en-US" sz="1300" baseline="0" dirty="0" smtClean="0">
                          <a:latin typeface="Times New Roman" pitchFamily="18" charset="0"/>
                          <a:cs typeface="Times New Roman" pitchFamily="18" charset="0"/>
                        </a:rPr>
                        <a:t>Wrist: Agree 59–71%, k 0.35–0.48,</a:t>
                      </a:r>
                    </a:p>
                    <a:p>
                      <a:pPr algn="just">
                        <a:lnSpc>
                          <a:spcPct val="100000"/>
                        </a:lnSpc>
                      </a:pPr>
                      <a:r>
                        <a:rPr lang="en-US" sz="1300" baseline="0" dirty="0" smtClean="0">
                          <a:latin typeface="Times New Roman" pitchFamily="18" charset="0"/>
                          <a:cs typeface="Times New Roman" pitchFamily="18" charset="0"/>
                        </a:rPr>
                        <a:t>Elbow: Agree 59–78%, k 0.34–0.67,</a:t>
                      </a:r>
                    </a:p>
                    <a:p>
                      <a:pPr algn="just">
                        <a:lnSpc>
                          <a:spcPct val="100000"/>
                        </a:lnSpc>
                      </a:pPr>
                      <a:r>
                        <a:rPr lang="en-US" sz="1300" baseline="0" dirty="0" smtClean="0">
                          <a:latin typeface="Times New Roman" pitchFamily="18" charset="0"/>
                          <a:cs typeface="Times New Roman" pitchFamily="18" charset="0"/>
                        </a:rPr>
                        <a:t>Wrist: Agree 66–71%, k</a:t>
                      </a:r>
                    </a:p>
                    <a:p>
                      <a:pPr algn="just">
                        <a:lnSpc>
                          <a:spcPct val="100000"/>
                        </a:lnSpc>
                      </a:pPr>
                      <a:r>
                        <a:rPr lang="en-US" sz="1300" baseline="0" dirty="0" smtClean="0">
                          <a:latin typeface="Times New Roman" pitchFamily="18" charset="0"/>
                          <a:cs typeface="Times New Roman" pitchFamily="18" charset="0"/>
                        </a:rPr>
                        <a:t>0.43–0.51</a:t>
                      </a:r>
                    </a:p>
                  </a:txBody>
                  <a:tcPr/>
                </a:tc>
                <a:tc>
                  <a:txBody>
                    <a:bodyPr/>
                    <a:lstStyle/>
                    <a:p>
                      <a:pPr algn="just">
                        <a:lnSpc>
                          <a:spcPct val="100000"/>
                        </a:lnSpc>
                      </a:pPr>
                      <a:r>
                        <a:rPr lang="en-US" sz="1300" baseline="0" dirty="0" smtClean="0">
                          <a:latin typeface="Times New Roman" pitchFamily="18" charset="0"/>
                          <a:cs typeface="Times New Roman" pitchFamily="18" charset="0"/>
                        </a:rPr>
                        <a:t>Elbow: Agree 62–72%, k 0.39–0.53,</a:t>
                      </a:r>
                    </a:p>
                    <a:p>
                      <a:pPr algn="just">
                        <a:lnSpc>
                          <a:spcPct val="100000"/>
                        </a:lnSpc>
                      </a:pPr>
                      <a:r>
                        <a:rPr lang="en-US" sz="1300" baseline="0" dirty="0" smtClean="0">
                          <a:latin typeface="Times New Roman" pitchFamily="18" charset="0"/>
                          <a:cs typeface="Times New Roman" pitchFamily="18" charset="0"/>
                        </a:rPr>
                        <a:t>Wrist: Agree 59–71%,  k 0.35–0.48,</a:t>
                      </a:r>
                    </a:p>
                    <a:p>
                      <a:pPr algn="just">
                        <a:lnSpc>
                          <a:spcPct val="100000"/>
                        </a:lnSpc>
                      </a:pPr>
                      <a:r>
                        <a:rPr lang="en-US" sz="1300" baseline="0" dirty="0" smtClean="0">
                          <a:latin typeface="Times New Roman" pitchFamily="18" charset="0"/>
                          <a:cs typeface="Times New Roman" pitchFamily="18" charset="0"/>
                        </a:rPr>
                        <a:t>Elbow: Agree 59–78%,</a:t>
                      </a:r>
                    </a:p>
                    <a:p>
                      <a:pPr algn="just">
                        <a:lnSpc>
                          <a:spcPct val="100000"/>
                        </a:lnSpc>
                      </a:pPr>
                      <a:r>
                        <a:rPr lang="en-US" sz="1300" baseline="0" dirty="0" smtClean="0">
                          <a:latin typeface="Times New Roman" pitchFamily="18" charset="0"/>
                          <a:cs typeface="Times New Roman" pitchFamily="18" charset="0"/>
                        </a:rPr>
                        <a:t>k 0.34–0.67,</a:t>
                      </a:r>
                    </a:p>
                    <a:p>
                      <a:pPr algn="just">
                        <a:lnSpc>
                          <a:spcPct val="100000"/>
                        </a:lnSpc>
                      </a:pPr>
                      <a:r>
                        <a:rPr lang="en-US" sz="1300" baseline="0" dirty="0" smtClean="0">
                          <a:latin typeface="Times New Roman" pitchFamily="18" charset="0"/>
                          <a:cs typeface="Times New Roman" pitchFamily="18" charset="0"/>
                        </a:rPr>
                        <a:t>Wrist: Agree 66–71%, k</a:t>
                      </a:r>
                    </a:p>
                    <a:p>
                      <a:pPr algn="just">
                        <a:lnSpc>
                          <a:spcPct val="100000"/>
                        </a:lnSpc>
                      </a:pPr>
                      <a:r>
                        <a:rPr lang="en-US" sz="1300" baseline="0" dirty="0" smtClean="0">
                          <a:latin typeface="Times New Roman" pitchFamily="18" charset="0"/>
                          <a:cs typeface="Times New Roman" pitchFamily="18" charset="0"/>
                        </a:rPr>
                        <a:t>0.43–0.51,</a:t>
                      </a:r>
                    </a:p>
                    <a:p>
                      <a:pPr algn="just">
                        <a:lnSpc>
                          <a:spcPct val="100000"/>
                        </a:lnSpc>
                      </a:pPr>
                      <a:endParaRPr lang="en-US" sz="1300" dirty="0">
                        <a:latin typeface="Times New Roman" pitchFamily="18" charset="0"/>
                        <a:cs typeface="Times New Roman" pitchFamily="18" charset="0"/>
                      </a:endParaRPr>
                    </a:p>
                  </a:txBody>
                  <a:tcPr/>
                </a:tc>
              </a:tr>
            </a:tbl>
          </a:graphicData>
        </a:graphic>
      </p:graphicFrame>
      <p:sp>
        <p:nvSpPr>
          <p:cNvPr id="6" name="Rectangle 5"/>
          <p:cNvSpPr/>
          <p:nvPr/>
        </p:nvSpPr>
        <p:spPr>
          <a:xfrm>
            <a:off x="-32" y="5934694"/>
            <a:ext cx="9144000" cy="1200329"/>
          </a:xfrm>
          <a:prstGeom prst="rect">
            <a:avLst/>
          </a:prstGeom>
        </p:spPr>
        <p:txBody>
          <a:bodyPr wrap="square">
            <a:spAutoFit/>
          </a:bodyPr>
          <a:lstStyle/>
          <a:p>
            <a:r>
              <a:rPr lang="en-US" sz="900" dirty="0" smtClean="0"/>
              <a:t>6- Bohannon RW, </a:t>
            </a:r>
            <a:r>
              <a:rPr lang="en-US" sz="900" dirty="0" err="1" smtClean="0"/>
              <a:t>etal</a:t>
            </a:r>
            <a:r>
              <a:rPr lang="en-US" sz="900" dirty="0" smtClean="0"/>
              <a:t>. </a:t>
            </a:r>
            <a:r>
              <a:rPr lang="en-US" sz="900" dirty="0" err="1" smtClean="0"/>
              <a:t>Interrater</a:t>
            </a:r>
            <a:r>
              <a:rPr lang="en-US" sz="900" dirty="0" smtClean="0"/>
              <a:t> reliability of a modified Ashworth Scale of muscle spasticity. Phys </a:t>
            </a:r>
            <a:r>
              <a:rPr lang="en-US" sz="900" dirty="0" err="1" smtClean="0"/>
              <a:t>Ther</a:t>
            </a:r>
            <a:r>
              <a:rPr lang="en-US" sz="900" dirty="0" smtClean="0"/>
              <a:t> 1987; 67: 206–207.</a:t>
            </a:r>
          </a:p>
          <a:p>
            <a:r>
              <a:rPr lang="en-US" sz="900" dirty="0" smtClean="0"/>
              <a:t>7-Sloan RL, </a:t>
            </a:r>
            <a:r>
              <a:rPr lang="en-US" sz="900" dirty="0" err="1" smtClean="0"/>
              <a:t>etal</a:t>
            </a:r>
            <a:r>
              <a:rPr lang="en-US" sz="900" dirty="0" smtClean="0"/>
              <a:t>. Inter-rater reliability of the modified Ashworth scale for spasticity in </a:t>
            </a:r>
            <a:r>
              <a:rPr lang="en-US" sz="900" dirty="0" err="1" smtClean="0"/>
              <a:t>hemplegic</a:t>
            </a:r>
            <a:r>
              <a:rPr lang="en-US" sz="900" dirty="0" smtClean="0"/>
              <a:t> patients. </a:t>
            </a:r>
            <a:r>
              <a:rPr lang="en-US" sz="900" dirty="0" err="1" smtClean="0"/>
              <a:t>Int</a:t>
            </a:r>
            <a:r>
              <a:rPr lang="en-US" sz="900" dirty="0" smtClean="0"/>
              <a:t> J </a:t>
            </a:r>
            <a:r>
              <a:rPr lang="en-US" sz="900" dirty="0" err="1" smtClean="0"/>
              <a:t>Rehabil</a:t>
            </a:r>
            <a:r>
              <a:rPr lang="en-US" sz="900" dirty="0" smtClean="0"/>
              <a:t> Res 1992; 15:158–161.</a:t>
            </a:r>
          </a:p>
          <a:p>
            <a:r>
              <a:rPr lang="en-US" sz="900" dirty="0" smtClean="0"/>
              <a:t>8- </a:t>
            </a:r>
            <a:r>
              <a:rPr lang="en-US" sz="900" dirty="0" err="1" smtClean="0"/>
              <a:t>Nuyens</a:t>
            </a:r>
            <a:r>
              <a:rPr lang="en-US" sz="900" dirty="0" smtClean="0"/>
              <a:t> G et al. Inter-rater reliability of the Ashworth scale in multiple sclerosis. </a:t>
            </a:r>
            <a:r>
              <a:rPr lang="en-US" sz="900" dirty="0" err="1" smtClean="0"/>
              <a:t>Clin</a:t>
            </a:r>
            <a:r>
              <a:rPr lang="en-US" sz="900" dirty="0" smtClean="0"/>
              <a:t> </a:t>
            </a:r>
            <a:r>
              <a:rPr lang="en-US" sz="900" dirty="0" err="1" smtClean="0"/>
              <a:t>Rehabil</a:t>
            </a:r>
            <a:r>
              <a:rPr lang="en-US" sz="900" dirty="0" smtClean="0"/>
              <a:t> 1994; 8: 286–292.</a:t>
            </a:r>
          </a:p>
          <a:p>
            <a:r>
              <a:rPr lang="en-US" sz="900" dirty="0" smtClean="0"/>
              <a:t>9- Haas BM,  </a:t>
            </a:r>
            <a:r>
              <a:rPr lang="en-US" sz="900" dirty="0" err="1" smtClean="0"/>
              <a:t>etal</a:t>
            </a:r>
            <a:r>
              <a:rPr lang="en-US" sz="900" dirty="0" smtClean="0"/>
              <a:t>. The inter rater reliability of the original and of the modified Ashworth scale for the assessment of spasticity in patients with spinal cord injury. Spinal Cord 1996; 34: 560–564.</a:t>
            </a:r>
          </a:p>
          <a:p>
            <a:r>
              <a:rPr lang="en-US" sz="900" dirty="0" smtClean="0"/>
              <a:t>10- Allison SC, </a:t>
            </a:r>
            <a:r>
              <a:rPr lang="en-US" sz="900" dirty="0" err="1" smtClean="0"/>
              <a:t>etal</a:t>
            </a:r>
            <a:r>
              <a:rPr lang="en-US" sz="900" dirty="0" smtClean="0"/>
              <a:t>. Reliability of the modified Ashworth scale in the assessment of </a:t>
            </a:r>
            <a:r>
              <a:rPr lang="en-US" sz="900" dirty="0" err="1" smtClean="0"/>
              <a:t>plantarflexor</a:t>
            </a:r>
            <a:r>
              <a:rPr lang="en-US" sz="900" dirty="0" smtClean="0"/>
              <a:t> muscle spasticity in patients with traumatic brain injury. </a:t>
            </a:r>
            <a:r>
              <a:rPr lang="fr-FR" sz="900" dirty="0" smtClean="0"/>
              <a:t>Int J </a:t>
            </a:r>
            <a:r>
              <a:rPr lang="fr-FR" sz="900" dirty="0" err="1" smtClean="0"/>
              <a:t>Rehabil</a:t>
            </a:r>
            <a:r>
              <a:rPr lang="fr-FR" sz="900" dirty="0" smtClean="0"/>
              <a:t> </a:t>
            </a:r>
            <a:r>
              <a:rPr lang="fr-FR" sz="900" dirty="0" err="1" smtClean="0"/>
              <a:t>Res</a:t>
            </a:r>
            <a:r>
              <a:rPr lang="fr-FR" sz="900" dirty="0" smtClean="0"/>
              <a:t> 1996; 19: 67–78.</a:t>
            </a:r>
          </a:p>
          <a:p>
            <a:r>
              <a:rPr lang="en-US" sz="900" dirty="0" smtClean="0"/>
              <a:t>11- </a:t>
            </a:r>
            <a:r>
              <a:rPr lang="en-US" sz="900" dirty="0" err="1" smtClean="0"/>
              <a:t>Gregson</a:t>
            </a:r>
            <a:r>
              <a:rPr lang="en-US" sz="900" dirty="0" smtClean="0"/>
              <a:t> JM, </a:t>
            </a:r>
            <a:r>
              <a:rPr lang="en-US" sz="900" dirty="0" err="1" smtClean="0"/>
              <a:t>etal</a:t>
            </a:r>
            <a:r>
              <a:rPr lang="en-US" sz="900" dirty="0" smtClean="0"/>
              <a:t>. Reliability of measurements of muscle tone and muscle power in stroke patients. Age Ageing 2000; 29: 223–228.</a:t>
            </a:r>
            <a:endParaRPr lang="en-IN" sz="9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endParaRPr lang="en-US" sz="220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200" dirty="0" err="1" smtClean="0">
                <a:latin typeface="Times New Roman" pitchFamily="18" charset="0"/>
                <a:cs typeface="Times New Roman" pitchFamily="18" charset="0"/>
              </a:rPr>
              <a:t>Gregson</a:t>
            </a:r>
            <a:r>
              <a:rPr lang="en-US" sz="2200" dirty="0" smtClean="0">
                <a:latin typeface="Times New Roman" pitchFamily="18" charset="0"/>
                <a:cs typeface="Times New Roman" pitchFamily="18" charset="0"/>
              </a:rPr>
              <a:t> et al found the intra- as well as the </a:t>
            </a:r>
            <a:r>
              <a:rPr lang="en-US" sz="2200" dirty="0" err="1" smtClean="0">
                <a:latin typeface="Times New Roman" pitchFamily="18" charset="0"/>
                <a:cs typeface="Times New Roman" pitchFamily="18" charset="0"/>
              </a:rPr>
              <a:t>interrater</a:t>
            </a:r>
            <a:r>
              <a:rPr lang="en-US" sz="2200" dirty="0" smtClean="0">
                <a:latin typeface="Times New Roman" pitchFamily="18" charset="0"/>
                <a:cs typeface="Times New Roman" pitchFamily="18" charset="0"/>
              </a:rPr>
              <a:t> reliability for the MAS is good to very good for elbow, wrist and knee, but less satisfactory over the ankle</a:t>
            </a:r>
          </a:p>
          <a:p>
            <a:pPr>
              <a:lnSpc>
                <a:spcPct val="150000"/>
              </a:lnSpc>
            </a:pPr>
            <a:r>
              <a:rPr lang="en-US" sz="2200" dirty="0" smtClean="0">
                <a:latin typeface="Times New Roman" pitchFamily="18" charset="0"/>
                <a:cs typeface="Times New Roman" pitchFamily="18" charset="0"/>
              </a:rPr>
              <a:t>The MAS will need to be treated as a nominal level measure of resistance to passive movement until the ambiguity between the ‘1’ and ‘+1’ grades is resolved</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en-IN" sz="2400" b="1" u="sng" dirty="0" smtClean="0">
                <a:latin typeface="Times New Roman" pitchFamily="18" charset="0"/>
                <a:cs typeface="Times New Roman" pitchFamily="18" charset="0"/>
              </a:rPr>
              <a:t>Spasm Frequency Scale</a:t>
            </a:r>
            <a:endParaRPr lang="en-US" sz="24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200" dirty="0" smtClean="0">
                <a:latin typeface="Times New Roman" pitchFamily="18" charset="0"/>
                <a:cs typeface="Times New Roman" pitchFamily="18" charset="0"/>
              </a:rPr>
              <a:t>The original Penn spasm frequency scale</a:t>
            </a:r>
            <a:r>
              <a:rPr lang="en-US" sz="2200" baseline="30000" dirty="0" smtClean="0">
                <a:latin typeface="Times New Roman" pitchFamily="18" charset="0"/>
                <a:cs typeface="Times New Roman" pitchFamily="18" charset="0"/>
              </a:rPr>
              <a:t>12</a:t>
            </a:r>
            <a:r>
              <a:rPr lang="en-US" sz="2200" dirty="0" smtClean="0">
                <a:latin typeface="Times New Roman" pitchFamily="18" charset="0"/>
                <a:cs typeface="Times New Roman" pitchFamily="18" charset="0"/>
              </a:rPr>
              <a:t> was created to follow the effect of </a:t>
            </a:r>
            <a:r>
              <a:rPr lang="en-US" sz="2200" dirty="0" err="1" smtClean="0">
                <a:latin typeface="Times New Roman" pitchFamily="18" charset="0"/>
                <a:cs typeface="Times New Roman" pitchFamily="18" charset="0"/>
              </a:rPr>
              <a:t>intrathecal</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baclofen</a:t>
            </a:r>
            <a:r>
              <a:rPr lang="en-US" sz="2200" dirty="0" smtClean="0">
                <a:latin typeface="Times New Roman" pitchFamily="18" charset="0"/>
                <a:cs typeface="Times New Roman" pitchFamily="18" charset="0"/>
              </a:rPr>
              <a:t> in 20 patients with spasticity caused by multiple sclerosis and SCL . </a:t>
            </a:r>
          </a:p>
          <a:p>
            <a:pPr algn="just">
              <a:lnSpc>
                <a:spcPct val="150000"/>
              </a:lnSpc>
            </a:pPr>
            <a:r>
              <a:rPr lang="en-US" sz="2200" dirty="0" smtClean="0">
                <a:latin typeface="Times New Roman" pitchFamily="18" charset="0"/>
                <a:cs typeface="Times New Roman" pitchFamily="18" charset="0"/>
              </a:rPr>
              <a:t>For this purpose, the scale was sufficiently sensitive, whereas it may be less optimal for other purposes; in particular, when the treatment effect influences score 3 and 4</a:t>
            </a:r>
            <a:endParaRPr lang="en-US" sz="2200" dirty="0">
              <a:latin typeface="Times New Roman" pitchFamily="18" charset="0"/>
              <a:cs typeface="Times New Roman" pitchFamily="18" charset="0"/>
            </a:endParaRPr>
          </a:p>
        </p:txBody>
      </p:sp>
      <p:sp>
        <p:nvSpPr>
          <p:cNvPr id="4" name="Rectangle 3"/>
          <p:cNvSpPr/>
          <p:nvPr/>
        </p:nvSpPr>
        <p:spPr>
          <a:xfrm>
            <a:off x="-32" y="6572272"/>
            <a:ext cx="9144032" cy="261610"/>
          </a:xfrm>
          <a:prstGeom prst="rect">
            <a:avLst/>
          </a:prstGeom>
        </p:spPr>
        <p:txBody>
          <a:bodyPr wrap="square">
            <a:spAutoFit/>
          </a:bodyPr>
          <a:lstStyle/>
          <a:p>
            <a:r>
              <a:rPr lang="en-US" sz="1100" dirty="0" smtClean="0"/>
              <a:t>12- Penn RD et al. </a:t>
            </a:r>
            <a:r>
              <a:rPr lang="en-US" sz="1100" dirty="0" err="1" smtClean="0"/>
              <a:t>Intrathecal</a:t>
            </a:r>
            <a:r>
              <a:rPr lang="en-US" sz="1100" dirty="0" smtClean="0"/>
              <a:t> </a:t>
            </a:r>
            <a:r>
              <a:rPr lang="en-US" sz="1100" dirty="0" err="1" smtClean="0"/>
              <a:t>baclofen</a:t>
            </a:r>
            <a:r>
              <a:rPr lang="en-US" sz="1100" dirty="0" smtClean="0"/>
              <a:t> for severe spinal spasticity. N </a:t>
            </a:r>
            <a:r>
              <a:rPr lang="en-US" sz="1100" dirty="0" err="1" smtClean="0"/>
              <a:t>Engl</a:t>
            </a:r>
            <a:r>
              <a:rPr lang="en-US" sz="1100" dirty="0" smtClean="0"/>
              <a:t> J Med 1989; 320: 1517–1521.</a:t>
            </a:r>
            <a:endParaRPr lang="en-US" sz="11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lnSpc>
                <a:spcPct val="150000"/>
              </a:lnSpc>
            </a:pPr>
            <a:endParaRPr lang="en-US" sz="220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200" dirty="0" smtClean="0">
                <a:latin typeface="Times New Roman" pitchFamily="18" charset="0"/>
                <a:cs typeface="Times New Roman" pitchFamily="18" charset="0"/>
              </a:rPr>
              <a:t>Various clinical examination scores, including the Penn spasm frequency scale, AS, standard scales of tendon taps, </a:t>
            </a:r>
            <a:r>
              <a:rPr lang="en-US" sz="2200" dirty="0" err="1" smtClean="0">
                <a:latin typeface="Times New Roman" pitchFamily="18" charset="0"/>
                <a:cs typeface="Times New Roman" pitchFamily="18" charset="0"/>
              </a:rPr>
              <a:t>clonus</a:t>
            </a:r>
            <a:r>
              <a:rPr lang="en-US" sz="2200" dirty="0" smtClean="0">
                <a:latin typeface="Times New Roman" pitchFamily="18" charset="0"/>
                <a:cs typeface="Times New Roman" pitchFamily="18" charset="0"/>
              </a:rPr>
              <a:t>, and plantar stimulation correlated poorly with each other, suggesting that they each assess different aspects of the spastic syndrome.</a:t>
            </a:r>
          </a:p>
          <a:p>
            <a:pPr algn="just">
              <a:lnSpc>
                <a:spcPct val="150000"/>
              </a:lnSpc>
            </a:pPr>
            <a:r>
              <a:rPr lang="en-US" sz="2200" dirty="0" smtClean="0">
                <a:latin typeface="Times New Roman" pitchFamily="18" charset="0"/>
                <a:cs typeface="Times New Roman" pitchFamily="18" charset="0"/>
              </a:rPr>
              <a:t>Until now no any reliability studies available.</a:t>
            </a:r>
          </a:p>
          <a:p>
            <a:pPr algn="just">
              <a:lnSpc>
                <a:spcPct val="150000"/>
              </a:lnSpc>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1406" y="509639"/>
          <a:ext cx="9001155" cy="5604319"/>
        </p:xfrm>
        <a:graphic>
          <a:graphicData uri="http://schemas.openxmlformats.org/drawingml/2006/table">
            <a:tbl>
              <a:tblPr firstRow="1" bandRow="1">
                <a:tableStyleId>{5C22544A-7EE6-4342-B048-85BDC9FD1C3A}</a:tableStyleId>
              </a:tblPr>
              <a:tblGrid>
                <a:gridCol w="3429024"/>
                <a:gridCol w="1143008"/>
                <a:gridCol w="4429123"/>
              </a:tblGrid>
              <a:tr h="384359">
                <a:tc>
                  <a:txBody>
                    <a:bodyPr/>
                    <a:lstStyle/>
                    <a:p>
                      <a:pPr algn="just"/>
                      <a:r>
                        <a:rPr lang="en-IN" b="1" u="sng" dirty="0" smtClean="0">
                          <a:latin typeface="Times New Roman" pitchFamily="18" charset="0"/>
                          <a:cs typeface="Times New Roman" pitchFamily="18" charset="0"/>
                        </a:rPr>
                        <a:t>Penn Spasm Frequency Scale</a:t>
                      </a:r>
                      <a:endParaRPr lang="en-US" b="1" u="sng" dirty="0">
                        <a:latin typeface="Times New Roman" pitchFamily="18" charset="0"/>
                        <a:cs typeface="Times New Roman" pitchFamily="18" charset="0"/>
                      </a:endParaRPr>
                    </a:p>
                  </a:txBody>
                  <a:tcPr/>
                </a:tc>
                <a:tc>
                  <a:txBody>
                    <a:bodyPr/>
                    <a:lstStyle/>
                    <a:p>
                      <a:pPr algn="just"/>
                      <a:r>
                        <a:rPr lang="en-IN" b="1" u="sng" dirty="0" smtClean="0">
                          <a:latin typeface="Times New Roman" pitchFamily="18" charset="0"/>
                          <a:cs typeface="Times New Roman" pitchFamily="18" charset="0"/>
                        </a:rPr>
                        <a:t>Score</a:t>
                      </a:r>
                      <a:endParaRPr lang="en-US" b="1" u="sng" dirty="0">
                        <a:latin typeface="Times New Roman" pitchFamily="18" charset="0"/>
                        <a:cs typeface="Times New Roman" pitchFamily="18" charset="0"/>
                      </a:endParaRPr>
                    </a:p>
                  </a:txBody>
                  <a:tcPr/>
                </a:tc>
                <a:tc>
                  <a:txBody>
                    <a:bodyPr/>
                    <a:lstStyle/>
                    <a:p>
                      <a:pPr algn="just"/>
                      <a:r>
                        <a:rPr lang="en-IN" b="1" u="sng" dirty="0" smtClean="0">
                          <a:latin typeface="Times New Roman" pitchFamily="18" charset="0"/>
                          <a:cs typeface="Times New Roman" pitchFamily="18" charset="0"/>
                        </a:rPr>
                        <a:t>Spasm frequency score</a:t>
                      </a:r>
                      <a:endParaRPr lang="en-US" b="1" u="sng" dirty="0">
                        <a:latin typeface="Times New Roman" pitchFamily="18" charset="0"/>
                        <a:cs typeface="Times New Roman" pitchFamily="18" charset="0"/>
                      </a:endParaRPr>
                    </a:p>
                  </a:txBody>
                  <a:tcPr/>
                </a:tc>
              </a:tr>
              <a:tr h="384359">
                <a:tc>
                  <a:txBody>
                    <a:bodyPr/>
                    <a:lstStyle/>
                    <a:p>
                      <a:pPr algn="just"/>
                      <a:r>
                        <a:rPr lang="en-US" sz="1800" kern="1200" baseline="0" dirty="0" smtClean="0">
                          <a:solidFill>
                            <a:schemeClr val="dk1"/>
                          </a:solidFill>
                          <a:latin typeface="Times New Roman" pitchFamily="18" charset="0"/>
                          <a:ea typeface="+mn-ea"/>
                          <a:cs typeface="Times New Roman" pitchFamily="18" charset="0"/>
                        </a:rPr>
                        <a:t>No spasms</a:t>
                      </a:r>
                      <a:endParaRPr lang="en-US" dirty="0">
                        <a:latin typeface="Times New Roman" pitchFamily="18" charset="0"/>
                        <a:cs typeface="Times New Roman" pitchFamily="18" charset="0"/>
                      </a:endParaRPr>
                    </a:p>
                  </a:txBody>
                  <a:tcPr/>
                </a:tc>
                <a:tc>
                  <a:txBody>
                    <a:bodyPr/>
                    <a:lstStyle/>
                    <a:p>
                      <a:pPr algn="just"/>
                      <a:r>
                        <a:rPr lang="en-IN" dirty="0" smtClean="0">
                          <a:latin typeface="Times New Roman" pitchFamily="18" charset="0"/>
                          <a:cs typeface="Times New Roman" pitchFamily="18" charset="0"/>
                        </a:rPr>
                        <a:t>0</a:t>
                      </a:r>
                      <a:endParaRPr lang="en-US" dirty="0">
                        <a:latin typeface="Times New Roman" pitchFamily="18" charset="0"/>
                        <a:cs typeface="Times New Roman" pitchFamily="18" charset="0"/>
                      </a:endParaRPr>
                    </a:p>
                  </a:txBody>
                  <a:tcPr/>
                </a:tc>
                <a:tc>
                  <a:txBody>
                    <a:bodyPr/>
                    <a:lstStyle/>
                    <a:p>
                      <a:pPr algn="just"/>
                      <a:r>
                        <a:rPr lang="en-US" sz="1800" kern="1200" baseline="0" dirty="0" smtClean="0">
                          <a:solidFill>
                            <a:schemeClr val="dk1"/>
                          </a:solidFill>
                          <a:latin typeface="Times New Roman" pitchFamily="18" charset="0"/>
                          <a:ea typeface="+mn-ea"/>
                          <a:cs typeface="Times New Roman" pitchFamily="18" charset="0"/>
                        </a:rPr>
                        <a:t>No spasms</a:t>
                      </a:r>
                      <a:endParaRPr lang="en-US" dirty="0">
                        <a:latin typeface="Times New Roman" pitchFamily="18" charset="0"/>
                        <a:cs typeface="Times New Roman" pitchFamily="18" charset="0"/>
                      </a:endParaRPr>
                    </a:p>
                  </a:txBody>
                  <a:tcPr/>
                </a:tc>
              </a:tr>
              <a:tr h="1588712">
                <a:tc>
                  <a:txBody>
                    <a:bodyPr/>
                    <a:lstStyle/>
                    <a:p>
                      <a:pPr algn="just"/>
                      <a:r>
                        <a:rPr lang="en-US" sz="1800" kern="1200" baseline="0" dirty="0" smtClean="0">
                          <a:solidFill>
                            <a:schemeClr val="dk1"/>
                          </a:solidFill>
                          <a:latin typeface="Times New Roman" pitchFamily="18" charset="0"/>
                          <a:ea typeface="+mn-ea"/>
                          <a:cs typeface="Times New Roman" pitchFamily="18" charset="0"/>
                        </a:rPr>
                        <a:t>Mild spasms at stimulation</a:t>
                      </a:r>
                      <a:endParaRPr lang="en-US" dirty="0">
                        <a:latin typeface="Times New Roman" pitchFamily="18" charset="0"/>
                        <a:cs typeface="Times New Roman" pitchFamily="18" charset="0"/>
                      </a:endParaRPr>
                    </a:p>
                  </a:txBody>
                  <a:tcPr/>
                </a:tc>
                <a:tc>
                  <a:txBody>
                    <a:bodyPr/>
                    <a:lstStyle/>
                    <a:p>
                      <a:pPr algn="just"/>
                      <a:r>
                        <a:rPr lang="en-IN"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pPr algn="just"/>
                      <a:r>
                        <a:rPr lang="en-US" sz="1800" kern="1200" baseline="0" dirty="0" smtClean="0">
                          <a:solidFill>
                            <a:schemeClr val="dk1"/>
                          </a:solidFill>
                          <a:latin typeface="Times New Roman" pitchFamily="18" charset="0"/>
                          <a:ea typeface="+mn-ea"/>
                          <a:cs typeface="Times New Roman" pitchFamily="18" charset="0"/>
                        </a:rPr>
                        <a:t>One or fewer spasms per day</a:t>
                      </a:r>
                      <a:endParaRPr lang="en-US" dirty="0">
                        <a:latin typeface="Times New Roman" pitchFamily="18" charset="0"/>
                        <a:cs typeface="Times New Roman" pitchFamily="18" charset="0"/>
                      </a:endParaRPr>
                    </a:p>
                  </a:txBody>
                  <a:tcPr/>
                </a:tc>
              </a:tr>
              <a:tr h="1285860">
                <a:tc>
                  <a:txBody>
                    <a:bodyPr/>
                    <a:lstStyle/>
                    <a:p>
                      <a:pPr algn="just"/>
                      <a:r>
                        <a:rPr lang="en-US" sz="1800" kern="1200" baseline="0" dirty="0" smtClean="0">
                          <a:solidFill>
                            <a:schemeClr val="dk1"/>
                          </a:solidFill>
                          <a:latin typeface="Times New Roman" pitchFamily="18" charset="0"/>
                          <a:ea typeface="+mn-ea"/>
                          <a:cs typeface="Times New Roman" pitchFamily="18" charset="0"/>
                        </a:rPr>
                        <a:t>Irregular strong spasms less than 1 time/h</a:t>
                      </a:r>
                      <a:endParaRPr lang="en-US" dirty="0">
                        <a:latin typeface="Times New Roman" pitchFamily="18" charset="0"/>
                        <a:cs typeface="Times New Roman" pitchFamily="18" charset="0"/>
                      </a:endParaRPr>
                    </a:p>
                  </a:txBody>
                  <a:tcPr/>
                </a:tc>
                <a:tc>
                  <a:txBody>
                    <a:bodyPr/>
                    <a:lstStyle/>
                    <a:p>
                      <a:pPr algn="just"/>
                      <a:r>
                        <a:rPr lang="en-IN"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pPr algn="just"/>
                      <a:r>
                        <a:rPr lang="en-US" sz="1800" kern="1200" baseline="0" dirty="0" smtClean="0">
                          <a:solidFill>
                            <a:schemeClr val="dk1"/>
                          </a:solidFill>
                          <a:latin typeface="Times New Roman" pitchFamily="18" charset="0"/>
                          <a:ea typeface="+mn-ea"/>
                          <a:cs typeface="Times New Roman" pitchFamily="18" charset="0"/>
                        </a:rPr>
                        <a:t>Between 1 and 5 spasms per day</a:t>
                      </a:r>
                      <a:endParaRPr lang="en-US" dirty="0">
                        <a:latin typeface="Times New Roman" pitchFamily="18" charset="0"/>
                        <a:cs typeface="Times New Roman" pitchFamily="18" charset="0"/>
                      </a:endParaRPr>
                    </a:p>
                  </a:txBody>
                  <a:tcPr/>
                </a:tc>
              </a:tr>
              <a:tr h="1000132">
                <a:tc>
                  <a:txBody>
                    <a:bodyPr/>
                    <a:lstStyle/>
                    <a:p>
                      <a:pPr algn="just"/>
                      <a:r>
                        <a:rPr lang="en-US" sz="1800" kern="1200" baseline="0" dirty="0" smtClean="0">
                          <a:solidFill>
                            <a:schemeClr val="dk1"/>
                          </a:solidFill>
                          <a:latin typeface="Times New Roman" pitchFamily="18" charset="0"/>
                          <a:ea typeface="+mn-ea"/>
                          <a:cs typeface="Times New Roman" pitchFamily="18" charset="0"/>
                        </a:rPr>
                        <a:t>Spasms more often than 1 time/h</a:t>
                      </a:r>
                      <a:endParaRPr lang="en-US" dirty="0">
                        <a:latin typeface="Times New Roman" pitchFamily="18" charset="0"/>
                        <a:cs typeface="Times New Roman" pitchFamily="18" charset="0"/>
                      </a:endParaRPr>
                    </a:p>
                  </a:txBody>
                  <a:tcPr/>
                </a:tc>
                <a:tc>
                  <a:txBody>
                    <a:bodyPr/>
                    <a:lstStyle/>
                    <a:p>
                      <a:pPr algn="just"/>
                      <a:r>
                        <a:rPr lang="en-IN" baseline="0"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pPr algn="just"/>
                      <a:r>
                        <a:rPr lang="en-US" sz="1800" kern="1200" baseline="0" dirty="0" smtClean="0">
                          <a:solidFill>
                            <a:schemeClr val="dk1"/>
                          </a:solidFill>
                          <a:latin typeface="Times New Roman" pitchFamily="18" charset="0"/>
                          <a:ea typeface="+mn-ea"/>
                          <a:cs typeface="Times New Roman" pitchFamily="18" charset="0"/>
                        </a:rPr>
                        <a:t>Five to less than 10 spasms per day</a:t>
                      </a:r>
                      <a:endParaRPr lang="en-US" dirty="0">
                        <a:latin typeface="Times New Roman" pitchFamily="18" charset="0"/>
                        <a:cs typeface="Times New Roman" pitchFamily="18" charset="0"/>
                      </a:endParaRPr>
                    </a:p>
                  </a:txBody>
                  <a:tcPr/>
                </a:tc>
              </a:tr>
              <a:tr h="960897">
                <a:tc>
                  <a:txBody>
                    <a:bodyPr/>
                    <a:lstStyle/>
                    <a:p>
                      <a:pPr algn="just"/>
                      <a:r>
                        <a:rPr lang="en-US" sz="1800" kern="1200" baseline="0" dirty="0" smtClean="0">
                          <a:solidFill>
                            <a:schemeClr val="dk1"/>
                          </a:solidFill>
                          <a:latin typeface="Times New Roman" pitchFamily="18" charset="0"/>
                          <a:ea typeface="+mn-ea"/>
                          <a:cs typeface="Times New Roman" pitchFamily="18" charset="0"/>
                        </a:rPr>
                        <a:t>Spasms more than 10 times/h</a:t>
                      </a:r>
                      <a:endParaRPr lang="en-US" dirty="0">
                        <a:latin typeface="Times New Roman" pitchFamily="18" charset="0"/>
                        <a:cs typeface="Times New Roman" pitchFamily="18" charset="0"/>
                      </a:endParaRPr>
                    </a:p>
                  </a:txBody>
                  <a:tcPr/>
                </a:tc>
                <a:tc>
                  <a:txBody>
                    <a:bodyPr/>
                    <a:lstStyle/>
                    <a:p>
                      <a:pPr algn="just"/>
                      <a:r>
                        <a:rPr lang="en-IN"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a:txBody>
                    <a:bodyPr/>
                    <a:lstStyle/>
                    <a:p>
                      <a:pPr algn="just"/>
                      <a:r>
                        <a:rPr lang="en-US" sz="1800" kern="1200" baseline="0" dirty="0" smtClean="0">
                          <a:solidFill>
                            <a:schemeClr val="dk1"/>
                          </a:solidFill>
                          <a:latin typeface="Times New Roman" pitchFamily="18" charset="0"/>
                          <a:ea typeface="+mn-ea"/>
                          <a:cs typeface="Times New Roman" pitchFamily="18" charset="0"/>
                        </a:rPr>
                        <a:t>Ten or more spasms per day, or continuous contraction</a:t>
                      </a:r>
                      <a:endParaRPr lang="en-U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Tardieu Scale and Modified Tardieu Scale (MTS) </a:t>
            </a:r>
            <a:endParaRPr lang="en-US" dirty="0"/>
          </a:p>
        </p:txBody>
      </p:sp>
      <p:sp>
        <p:nvSpPr>
          <p:cNvPr id="3" name="Content Placeholder 2"/>
          <p:cNvSpPr>
            <a:spLocks noGrp="1"/>
          </p:cNvSpPr>
          <p:nvPr>
            <p:ph idx="1"/>
          </p:nvPr>
        </p:nvSpPr>
        <p:spPr/>
        <p:txBody>
          <a:bodyPr>
            <a:normAutofit/>
          </a:bodyPr>
          <a:lstStyle/>
          <a:p>
            <a:r>
              <a:rPr lang="en-US" dirty="0" smtClean="0"/>
              <a:t>One of the scales that evaluate spasticity with the passive motion is Tardieu Scale. Passive stretch is performed in the same, lower or higher speed of the fall of extremity segments with gravity. Modified Tardieu Scale (MTS) has been developed by adding to Tardieu Scale the extremities’ evaluation positions and the angle of spasticity (13).</a:t>
            </a:r>
          </a:p>
          <a:p>
            <a:pPr>
              <a:buNone/>
            </a:pPr>
            <a:endParaRPr lang="en-US" dirty="0" smtClean="0"/>
          </a:p>
          <a:p>
            <a:pPr>
              <a:buNone/>
            </a:pPr>
            <a:r>
              <a:rPr lang="en-US" sz="1100" dirty="0" smtClean="0"/>
              <a:t>13. </a:t>
            </a:r>
            <a:r>
              <a:rPr lang="en-US" sz="1100" dirty="0" err="1" smtClean="0"/>
              <a:t>Haugh</a:t>
            </a:r>
            <a:r>
              <a:rPr lang="en-US" sz="1100" dirty="0" smtClean="0"/>
              <a:t> AB, </a:t>
            </a:r>
            <a:r>
              <a:rPr lang="en-US" sz="1100" dirty="0" err="1" smtClean="0"/>
              <a:t>Pandyan</a:t>
            </a:r>
            <a:r>
              <a:rPr lang="en-US" sz="1100" dirty="0" smtClean="0"/>
              <a:t> AD, Johnson GR. A systematic review of the Tardieu Scale for the measurement of spasticity. </a:t>
            </a:r>
            <a:r>
              <a:rPr lang="en-US" sz="1100" i="1" dirty="0" err="1" smtClean="0"/>
              <a:t>Disabil</a:t>
            </a:r>
            <a:r>
              <a:rPr lang="en-US" sz="1100" i="1" dirty="0" smtClean="0"/>
              <a:t> </a:t>
            </a:r>
            <a:r>
              <a:rPr lang="en-US" sz="1100" i="1" dirty="0" err="1" smtClean="0"/>
              <a:t>Rehabil</a:t>
            </a:r>
            <a:r>
              <a:rPr lang="en-US" sz="1100" i="1" dirty="0" smtClean="0"/>
              <a:t>. </a:t>
            </a:r>
            <a:r>
              <a:rPr lang="en-US" sz="1100" dirty="0" smtClean="0"/>
              <a:t>2006;28:899–907.</a:t>
            </a:r>
            <a:r>
              <a:rPr lang="en-US"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09600" y="685800"/>
          <a:ext cx="6858001" cy="5790614"/>
        </p:xfrm>
        <a:graphic>
          <a:graphicData uri="http://schemas.openxmlformats.org/drawingml/2006/table">
            <a:tbl>
              <a:tblPr/>
              <a:tblGrid>
                <a:gridCol w="1784960"/>
                <a:gridCol w="5073041"/>
              </a:tblGrid>
              <a:tr h="199582">
                <a:tc>
                  <a:txBody>
                    <a:bodyPr/>
                    <a:lstStyle/>
                    <a:p>
                      <a:pPr algn="l" fontAlgn="t"/>
                      <a:r>
                        <a:rPr lang="en-US" sz="1600" b="1" dirty="0"/>
                        <a:t>Muscle reaction quality (X)</a:t>
                      </a:r>
                      <a:endParaRPr lang="en-US" sz="1600" dirty="0"/>
                    </a:p>
                  </a:txBody>
                  <a:tcPr marL="38705" marR="38705" marT="19352" marB="19352">
                    <a:lnL>
                      <a:noFill/>
                    </a:lnL>
                    <a:lnR>
                      <a:noFill/>
                    </a:lnR>
                    <a:lnT>
                      <a:noFill/>
                    </a:lnT>
                    <a:lnB>
                      <a:noFill/>
                    </a:lnB>
                  </a:tcPr>
                </a:tc>
                <a:tc>
                  <a:txBody>
                    <a:bodyPr/>
                    <a:lstStyle/>
                    <a:p>
                      <a:pPr algn="l" fontAlgn="t"/>
                      <a:endParaRPr lang="en-US" sz="1600" dirty="0"/>
                    </a:p>
                  </a:txBody>
                  <a:tcPr marL="38705" marR="38705" marT="19352" marB="19352">
                    <a:lnL>
                      <a:noFill/>
                    </a:lnL>
                    <a:lnR>
                      <a:noFill/>
                    </a:lnR>
                    <a:lnT>
                      <a:noFill/>
                    </a:lnT>
                    <a:lnB>
                      <a:noFill/>
                    </a:lnB>
                  </a:tcPr>
                </a:tc>
              </a:tr>
              <a:tr h="336646">
                <a:tc>
                  <a:txBody>
                    <a:bodyPr/>
                    <a:lstStyle/>
                    <a:p>
                      <a:pPr algn="l" fontAlgn="t"/>
                      <a:r>
                        <a:rPr lang="en-US" sz="1600"/>
                        <a:t>0-</a:t>
                      </a:r>
                    </a:p>
                  </a:txBody>
                  <a:tcPr marL="38705" marR="38705" marT="19352" marB="19352">
                    <a:lnL>
                      <a:noFill/>
                    </a:lnL>
                    <a:lnR>
                      <a:noFill/>
                    </a:lnR>
                    <a:lnT>
                      <a:noFill/>
                    </a:lnT>
                    <a:lnB>
                      <a:noFill/>
                    </a:lnB>
                  </a:tcPr>
                </a:tc>
                <a:tc>
                  <a:txBody>
                    <a:bodyPr/>
                    <a:lstStyle/>
                    <a:p>
                      <a:pPr algn="l" fontAlgn="t"/>
                      <a:r>
                        <a:rPr lang="en-US" sz="1600"/>
                        <a:t>No resistance during passive motion</a:t>
                      </a:r>
                    </a:p>
                  </a:txBody>
                  <a:tcPr marL="38705" marR="38705" marT="19352" marB="19352">
                    <a:lnL>
                      <a:noFill/>
                    </a:lnL>
                    <a:lnR>
                      <a:noFill/>
                    </a:lnR>
                    <a:lnT>
                      <a:noFill/>
                    </a:lnT>
                    <a:lnB>
                      <a:noFill/>
                    </a:lnB>
                  </a:tcPr>
                </a:tc>
              </a:tr>
              <a:tr h="480923">
                <a:tc>
                  <a:txBody>
                    <a:bodyPr/>
                    <a:lstStyle/>
                    <a:p>
                      <a:pPr algn="l" fontAlgn="t"/>
                      <a:r>
                        <a:rPr lang="en-US" sz="1600"/>
                        <a:t>1-</a:t>
                      </a:r>
                    </a:p>
                  </a:txBody>
                  <a:tcPr marL="38705" marR="38705" marT="19352" marB="19352">
                    <a:lnL>
                      <a:noFill/>
                    </a:lnL>
                    <a:lnR>
                      <a:noFill/>
                    </a:lnR>
                    <a:lnT>
                      <a:noFill/>
                    </a:lnT>
                    <a:lnB>
                      <a:noFill/>
                    </a:lnB>
                  </a:tcPr>
                </a:tc>
                <a:tc>
                  <a:txBody>
                    <a:bodyPr/>
                    <a:lstStyle/>
                    <a:p>
                      <a:pPr algn="l" fontAlgn="t"/>
                      <a:r>
                        <a:rPr lang="en-US" sz="1600" dirty="0"/>
                        <a:t>Minimal resistance during passive motion, no sense of catching at a certain angle</a:t>
                      </a:r>
                    </a:p>
                  </a:txBody>
                  <a:tcPr marL="38705" marR="38705" marT="19352" marB="19352">
                    <a:lnL>
                      <a:noFill/>
                    </a:lnL>
                    <a:lnR>
                      <a:noFill/>
                    </a:lnR>
                    <a:lnT>
                      <a:noFill/>
                    </a:lnT>
                    <a:lnB>
                      <a:noFill/>
                    </a:lnB>
                  </a:tcPr>
                </a:tc>
              </a:tr>
              <a:tr h="480923">
                <a:tc>
                  <a:txBody>
                    <a:bodyPr/>
                    <a:lstStyle/>
                    <a:p>
                      <a:pPr algn="l" fontAlgn="t"/>
                      <a:r>
                        <a:rPr lang="en-US" sz="1600"/>
                        <a:t>2-</a:t>
                      </a:r>
                    </a:p>
                  </a:txBody>
                  <a:tcPr marL="38705" marR="38705" marT="19352" marB="19352">
                    <a:lnL>
                      <a:noFill/>
                    </a:lnL>
                    <a:lnR>
                      <a:noFill/>
                    </a:lnR>
                    <a:lnT>
                      <a:noFill/>
                    </a:lnT>
                    <a:lnB>
                      <a:noFill/>
                    </a:lnB>
                  </a:tcPr>
                </a:tc>
                <a:tc>
                  <a:txBody>
                    <a:bodyPr/>
                    <a:lstStyle/>
                    <a:p>
                      <a:pPr algn="l" fontAlgn="t"/>
                      <a:r>
                        <a:rPr lang="en-US" sz="1600" dirty="0"/>
                        <a:t>Feeling of catching at a certain angle (cuts passive movement, relaxes afterwards)</a:t>
                      </a:r>
                    </a:p>
                  </a:txBody>
                  <a:tcPr marL="38705" marR="38705" marT="19352" marB="19352">
                    <a:lnL>
                      <a:noFill/>
                    </a:lnL>
                    <a:lnR>
                      <a:noFill/>
                    </a:lnR>
                    <a:lnT>
                      <a:noFill/>
                    </a:lnT>
                    <a:lnB>
                      <a:noFill/>
                    </a:lnB>
                  </a:tcPr>
                </a:tc>
              </a:tr>
              <a:tr h="625200">
                <a:tc>
                  <a:txBody>
                    <a:bodyPr/>
                    <a:lstStyle/>
                    <a:p>
                      <a:pPr algn="l" fontAlgn="t"/>
                      <a:r>
                        <a:rPr lang="en-US" sz="1600"/>
                        <a:t>3-</a:t>
                      </a:r>
                    </a:p>
                  </a:txBody>
                  <a:tcPr marL="38705" marR="38705" marT="19352" marB="19352">
                    <a:lnL>
                      <a:noFill/>
                    </a:lnL>
                    <a:lnR>
                      <a:noFill/>
                    </a:lnR>
                    <a:lnT>
                      <a:noFill/>
                    </a:lnT>
                    <a:lnB>
                      <a:noFill/>
                    </a:lnB>
                  </a:tcPr>
                </a:tc>
                <a:tc>
                  <a:txBody>
                    <a:bodyPr/>
                    <a:lstStyle/>
                    <a:p>
                      <a:pPr algn="l" fontAlgn="t"/>
                      <a:r>
                        <a:rPr lang="en-US" sz="1600" dirty="0"/>
                        <a:t>Weakening </a:t>
                      </a:r>
                      <a:r>
                        <a:rPr lang="en-US" sz="1600" dirty="0" err="1"/>
                        <a:t>clonus</a:t>
                      </a:r>
                      <a:r>
                        <a:rPr lang="en-US" sz="1600" dirty="0"/>
                        <a:t> (less than 10 seconds when stretching is continued and occurs at a certain angle)</a:t>
                      </a:r>
                    </a:p>
                  </a:txBody>
                  <a:tcPr marL="38705" marR="38705" marT="19352" marB="19352">
                    <a:lnL>
                      <a:noFill/>
                    </a:lnL>
                    <a:lnR>
                      <a:noFill/>
                    </a:lnR>
                    <a:lnT>
                      <a:noFill/>
                    </a:lnT>
                    <a:lnB>
                      <a:noFill/>
                    </a:lnB>
                  </a:tcPr>
                </a:tc>
              </a:tr>
              <a:tr h="625200">
                <a:tc>
                  <a:txBody>
                    <a:bodyPr/>
                    <a:lstStyle/>
                    <a:p>
                      <a:pPr algn="l" fontAlgn="t"/>
                      <a:r>
                        <a:rPr lang="en-US" sz="1600"/>
                        <a:t>4-</a:t>
                      </a:r>
                    </a:p>
                  </a:txBody>
                  <a:tcPr marL="38705" marR="38705" marT="19352" marB="19352">
                    <a:lnL>
                      <a:noFill/>
                    </a:lnL>
                    <a:lnR>
                      <a:noFill/>
                    </a:lnR>
                    <a:lnT>
                      <a:noFill/>
                    </a:lnT>
                    <a:lnB>
                      <a:noFill/>
                    </a:lnB>
                  </a:tcPr>
                </a:tc>
                <a:tc>
                  <a:txBody>
                    <a:bodyPr/>
                    <a:lstStyle/>
                    <a:p>
                      <a:pPr algn="l" fontAlgn="t"/>
                      <a:r>
                        <a:rPr lang="en-US" sz="1600"/>
                        <a:t>Strong clonus (longer than 10 seconds when stretching is continued and emerging at a certain angle)</a:t>
                      </a:r>
                    </a:p>
                  </a:txBody>
                  <a:tcPr marL="38705" marR="38705" marT="19352" marB="19352">
                    <a:lnL>
                      <a:noFill/>
                    </a:lnL>
                    <a:lnR>
                      <a:noFill/>
                    </a:lnR>
                    <a:lnT>
                      <a:noFill/>
                    </a:lnT>
                    <a:lnB>
                      <a:noFill/>
                    </a:lnB>
                  </a:tcPr>
                </a:tc>
              </a:tr>
              <a:tr h="199582">
                <a:tc>
                  <a:txBody>
                    <a:bodyPr/>
                    <a:lstStyle/>
                    <a:p>
                      <a:pPr algn="l" fontAlgn="t"/>
                      <a:r>
                        <a:rPr lang="en-US" sz="1600"/>
                        <a:t>5-</a:t>
                      </a:r>
                    </a:p>
                  </a:txBody>
                  <a:tcPr marL="38705" marR="38705" marT="19352" marB="19352">
                    <a:lnL>
                      <a:noFill/>
                    </a:lnL>
                    <a:lnR>
                      <a:noFill/>
                    </a:lnR>
                    <a:lnT>
                      <a:noFill/>
                    </a:lnT>
                    <a:lnB>
                      <a:noFill/>
                    </a:lnB>
                  </a:tcPr>
                </a:tc>
                <a:tc>
                  <a:txBody>
                    <a:bodyPr/>
                    <a:lstStyle/>
                    <a:p>
                      <a:pPr algn="l" fontAlgn="t"/>
                      <a:r>
                        <a:rPr lang="en-US" sz="1600"/>
                        <a:t>The joint can not be moved</a:t>
                      </a:r>
                    </a:p>
                  </a:txBody>
                  <a:tcPr marL="38705" marR="38705" marT="19352" marB="19352">
                    <a:lnL>
                      <a:noFill/>
                    </a:lnL>
                    <a:lnR>
                      <a:noFill/>
                    </a:lnR>
                    <a:lnT>
                      <a:noFill/>
                    </a:lnT>
                    <a:lnB>
                      <a:noFill/>
                    </a:lnB>
                  </a:tcPr>
                </a:tc>
              </a:tr>
              <a:tr h="199582">
                <a:tc>
                  <a:txBody>
                    <a:bodyPr/>
                    <a:lstStyle/>
                    <a:p>
                      <a:pPr algn="l" fontAlgn="t"/>
                      <a:endParaRPr lang="en-US" sz="1600"/>
                    </a:p>
                  </a:txBody>
                  <a:tcPr marL="38705" marR="38705" marT="19352" marB="19352">
                    <a:lnL>
                      <a:noFill/>
                    </a:lnL>
                    <a:lnR>
                      <a:noFill/>
                    </a:lnR>
                    <a:lnT>
                      <a:noFill/>
                    </a:lnT>
                    <a:lnB>
                      <a:noFill/>
                    </a:lnB>
                  </a:tcPr>
                </a:tc>
                <a:tc>
                  <a:txBody>
                    <a:bodyPr/>
                    <a:lstStyle/>
                    <a:p>
                      <a:pPr algn="l" fontAlgn="t"/>
                      <a:endParaRPr lang="en-US" sz="1600"/>
                    </a:p>
                  </a:txBody>
                  <a:tcPr marL="38705" marR="38705" marT="19352" marB="19352">
                    <a:lnL>
                      <a:noFill/>
                    </a:lnL>
                    <a:lnR>
                      <a:noFill/>
                    </a:lnR>
                    <a:lnT>
                      <a:noFill/>
                    </a:lnT>
                    <a:lnB>
                      <a:noFill/>
                    </a:lnB>
                  </a:tcPr>
                </a:tc>
              </a:tr>
              <a:tr h="199582">
                <a:tc>
                  <a:txBody>
                    <a:bodyPr/>
                    <a:lstStyle/>
                    <a:p>
                      <a:pPr algn="l" fontAlgn="t"/>
                      <a:r>
                        <a:rPr lang="en-US" sz="1600" b="1"/>
                        <a:t>Stretching Speed:</a:t>
                      </a:r>
                      <a:endParaRPr lang="en-US" sz="1600"/>
                    </a:p>
                  </a:txBody>
                  <a:tcPr marL="38705" marR="38705" marT="19352" marB="19352">
                    <a:lnL>
                      <a:noFill/>
                    </a:lnL>
                    <a:lnR>
                      <a:noFill/>
                    </a:lnR>
                    <a:lnT>
                      <a:noFill/>
                    </a:lnT>
                    <a:lnB>
                      <a:noFill/>
                    </a:lnB>
                  </a:tcPr>
                </a:tc>
                <a:tc>
                  <a:txBody>
                    <a:bodyPr/>
                    <a:lstStyle/>
                    <a:p>
                      <a:pPr algn="l" fontAlgn="t"/>
                      <a:endParaRPr lang="en-US" sz="1600"/>
                    </a:p>
                  </a:txBody>
                  <a:tcPr marL="38705" marR="38705" marT="19352" marB="19352">
                    <a:lnL>
                      <a:noFill/>
                    </a:lnL>
                    <a:lnR>
                      <a:noFill/>
                    </a:lnR>
                    <a:lnT>
                      <a:noFill/>
                    </a:lnT>
                    <a:lnB>
                      <a:noFill/>
                    </a:lnB>
                  </a:tcPr>
                </a:tc>
              </a:tr>
              <a:tr h="625200">
                <a:tc>
                  <a:txBody>
                    <a:bodyPr/>
                    <a:lstStyle/>
                    <a:p>
                      <a:pPr algn="l" fontAlgn="t"/>
                      <a:r>
                        <a:rPr lang="en-US" sz="1600"/>
                        <a:t>V1:</a:t>
                      </a:r>
                    </a:p>
                  </a:txBody>
                  <a:tcPr marL="38705" marR="38705" marT="19352" marB="19352">
                    <a:lnL>
                      <a:noFill/>
                    </a:lnL>
                    <a:lnR>
                      <a:noFill/>
                    </a:lnR>
                    <a:lnT>
                      <a:noFill/>
                    </a:lnT>
                    <a:lnB>
                      <a:noFill/>
                    </a:lnB>
                  </a:tcPr>
                </a:tc>
                <a:tc>
                  <a:txBody>
                    <a:bodyPr/>
                    <a:lstStyle/>
                    <a:p>
                      <a:pPr algn="l" fontAlgn="t"/>
                      <a:r>
                        <a:rPr lang="en-US" sz="1600"/>
                        <a:t>As slow as possible, slower than the natural drop of the extremity segment due to gravity effect</a:t>
                      </a:r>
                    </a:p>
                  </a:txBody>
                  <a:tcPr marL="38705" marR="38705" marT="19352" marB="19352">
                    <a:lnL>
                      <a:noFill/>
                    </a:lnL>
                    <a:lnR>
                      <a:noFill/>
                    </a:lnR>
                    <a:lnT>
                      <a:noFill/>
                    </a:lnT>
                    <a:lnB>
                      <a:noFill/>
                    </a:lnB>
                  </a:tcPr>
                </a:tc>
              </a:tr>
              <a:tr h="480923">
                <a:tc>
                  <a:txBody>
                    <a:bodyPr/>
                    <a:lstStyle/>
                    <a:p>
                      <a:pPr algn="l" fontAlgn="t"/>
                      <a:r>
                        <a:rPr lang="en-US" sz="1600"/>
                        <a:t>V2:</a:t>
                      </a:r>
                    </a:p>
                  </a:txBody>
                  <a:tcPr marL="38705" marR="38705" marT="19352" marB="19352">
                    <a:lnL>
                      <a:noFill/>
                    </a:lnL>
                    <a:lnR>
                      <a:noFill/>
                    </a:lnR>
                    <a:lnT>
                      <a:noFill/>
                    </a:lnT>
                    <a:lnB>
                      <a:noFill/>
                    </a:lnB>
                  </a:tcPr>
                </a:tc>
                <a:tc>
                  <a:txBody>
                    <a:bodyPr/>
                    <a:lstStyle/>
                    <a:p>
                      <a:pPr algn="l" fontAlgn="t"/>
                      <a:r>
                        <a:rPr lang="en-US" sz="1600"/>
                        <a:t>Extremity segment at the natural deceleration rate due to gravity effect</a:t>
                      </a:r>
                    </a:p>
                  </a:txBody>
                  <a:tcPr marL="38705" marR="38705" marT="19352" marB="19352">
                    <a:lnL>
                      <a:noFill/>
                    </a:lnL>
                    <a:lnR>
                      <a:noFill/>
                    </a:lnR>
                    <a:lnT>
                      <a:noFill/>
                    </a:lnT>
                    <a:lnB>
                      <a:noFill/>
                    </a:lnB>
                  </a:tcPr>
                </a:tc>
              </a:tr>
              <a:tr h="625200">
                <a:tc>
                  <a:txBody>
                    <a:bodyPr/>
                    <a:lstStyle/>
                    <a:p>
                      <a:pPr algn="l" fontAlgn="t"/>
                      <a:r>
                        <a:rPr lang="en-US" sz="1600"/>
                        <a:t>V3:</a:t>
                      </a:r>
                    </a:p>
                  </a:txBody>
                  <a:tcPr marL="38705" marR="38705" marT="19352" marB="19352">
                    <a:lnL>
                      <a:noFill/>
                    </a:lnL>
                    <a:lnR>
                      <a:noFill/>
                    </a:lnR>
                    <a:lnT>
                      <a:noFill/>
                    </a:lnT>
                    <a:lnB>
                      <a:noFill/>
                    </a:lnB>
                  </a:tcPr>
                </a:tc>
                <a:tc>
                  <a:txBody>
                    <a:bodyPr/>
                    <a:lstStyle/>
                    <a:p>
                      <a:pPr algn="l" fontAlgn="t"/>
                      <a:r>
                        <a:rPr lang="en-US" sz="1600" dirty="0"/>
                        <a:t>As fast as possible, faster than the natural fall of the extremity segment due to gravity</a:t>
                      </a:r>
                    </a:p>
                  </a:txBody>
                  <a:tcPr marL="38705" marR="38705" marT="19352" marB="19352">
                    <a:lnL>
                      <a:noFill/>
                    </a:lnL>
                    <a:lnR>
                      <a:noFill/>
                    </a:lnR>
                    <a:lnT>
                      <a:noFill/>
                    </a:lnT>
                    <a:lnB>
                      <a:noFill/>
                    </a:lnB>
                  </a:tcPr>
                </a:tc>
              </a:tr>
            </a:tbl>
          </a:graphicData>
        </a:graphic>
      </p:graphicFrame>
      <p:sp>
        <p:nvSpPr>
          <p:cNvPr id="1026" name="Rectangle 2"/>
          <p:cNvSpPr>
            <a:spLocks noChangeArrowheads="1"/>
          </p:cNvSpPr>
          <p:nvPr/>
        </p:nvSpPr>
        <p:spPr bwMode="auto">
          <a:xfrm>
            <a:off x="0" y="0"/>
            <a:ext cx="9144000" cy="740169"/>
          </a:xfrm>
          <a:prstGeom prst="rect">
            <a:avLst/>
          </a:prstGeom>
          <a:noFill/>
          <a:ln w="9525">
            <a:noFill/>
            <a:miter lim="800000"/>
            <a:headEnd/>
            <a:tailEnd/>
          </a:ln>
          <a:effectLst/>
        </p:spPr>
        <p:txBody>
          <a:bodyPr vert="horz" wrap="square" lIns="0" tIns="204723" rIns="0" bIns="10156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Elbow Connector 8"/>
          <p:cNvCxnSpPr/>
          <p:nvPr/>
        </p:nvCxnSpPr>
        <p:spPr>
          <a:xfrm rot="16200000" flipH="1">
            <a:off x="419100" y="800100"/>
            <a:ext cx="381000" cy="1524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81000" y="152400"/>
            <a:ext cx="8534399" cy="461665"/>
          </a:xfrm>
          <a:prstGeom prst="rect">
            <a:avLst/>
          </a:prstGeom>
        </p:spPr>
        <p:txBody>
          <a:bodyPr wrap="square">
            <a:spAutoFit/>
          </a:bodyPr>
          <a:lstStyle/>
          <a:p>
            <a:pPr algn="ctr"/>
            <a:r>
              <a:rPr lang="en-US" sz="2400" dirty="0" smtClean="0"/>
              <a:t>Modified Tardieu Scale</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lnSpcReduction="10000"/>
          </a:bodyPr>
          <a:lstStyle/>
          <a:p>
            <a:r>
              <a:rPr lang="en-US" dirty="0" smtClean="0"/>
              <a:t>Spasticity occurs as a result of the damage of myelin and axonal </a:t>
            </a:r>
            <a:r>
              <a:rPr lang="en-US" dirty="0" err="1" smtClean="0"/>
              <a:t>fibres</a:t>
            </a:r>
            <a:r>
              <a:rPr lang="en-US" dirty="0" smtClean="0"/>
              <a:t>, and as a result of the deterioration of upper neuron stretch reflex. Three major mechanisms that are connected to upper motor neuron lesion play role in the development of spasticity. These mechanisms are the changes of afferent input coming to spinal motor neurons, the changes in reflex arcs that affect motor neurons’ excitability and the changes of motor neurons’ internal features</a:t>
            </a:r>
            <a:r>
              <a:rPr lang="en-US" dirty="0" smtClean="0">
                <a:latin typeface="Times New Roman" pitchFamily="18" charset="0"/>
                <a:cs typeface="Times New Roman" pitchFamily="18" charset="0"/>
              </a:rPr>
              <a:t>(3).</a:t>
            </a:r>
          </a:p>
          <a:p>
            <a:pPr>
              <a:buNone/>
            </a:pPr>
            <a:endParaRPr lang="en-US" dirty="0" smtClean="0"/>
          </a:p>
          <a:p>
            <a:pPr>
              <a:buNone/>
            </a:pPr>
            <a:r>
              <a:rPr lang="en-US" sz="1100" dirty="0" smtClean="0">
                <a:latin typeface="Times New Roman" pitchFamily="18" charset="0"/>
                <a:cs typeface="Times New Roman" pitchFamily="18" charset="0"/>
              </a:rPr>
              <a:t>3</a:t>
            </a:r>
            <a:r>
              <a:rPr lang="en-US" sz="1100" dirty="0" smtClean="0"/>
              <a:t>.Burke D, </a:t>
            </a:r>
            <a:r>
              <a:rPr lang="en-US" sz="1100" dirty="0" err="1" smtClean="0"/>
              <a:t>Wissel</a:t>
            </a:r>
            <a:r>
              <a:rPr lang="en-US" sz="1100" dirty="0" smtClean="0"/>
              <a:t> J, </a:t>
            </a:r>
            <a:r>
              <a:rPr lang="en-US" sz="1100" dirty="0" err="1" smtClean="0"/>
              <a:t>Donnan</a:t>
            </a:r>
            <a:r>
              <a:rPr lang="en-US" sz="1100" dirty="0" smtClean="0"/>
              <a:t> GA. </a:t>
            </a:r>
            <a:r>
              <a:rPr lang="en-US" sz="1100" dirty="0" err="1" smtClean="0"/>
              <a:t>Pathophysiology</a:t>
            </a:r>
            <a:r>
              <a:rPr lang="en-US" sz="1100" dirty="0" smtClean="0"/>
              <a:t> of spasticity in stroke. </a:t>
            </a:r>
            <a:r>
              <a:rPr lang="en-US" sz="1100" i="1" dirty="0" smtClean="0"/>
              <a:t>Neurology. </a:t>
            </a:r>
            <a:r>
              <a:rPr lang="en-US" sz="1100" dirty="0" smtClean="0"/>
              <a:t>2013;80:S20–26.</a:t>
            </a:r>
          </a:p>
          <a:p>
            <a:pPr>
              <a:buNone/>
            </a:pPr>
            <a:endParaRPr lang="en-US" sz="11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Fugl</a:t>
            </a:r>
            <a:r>
              <a:rPr lang="en-US" dirty="0" smtClean="0"/>
              <a:t> Meyer Scale (FMS)</a:t>
            </a:r>
            <a:endParaRPr lang="en-US" dirty="0"/>
          </a:p>
        </p:txBody>
      </p:sp>
      <p:sp>
        <p:nvSpPr>
          <p:cNvPr id="3" name="Content Placeholder 2"/>
          <p:cNvSpPr>
            <a:spLocks noGrp="1"/>
          </p:cNvSpPr>
          <p:nvPr>
            <p:ph idx="1"/>
          </p:nvPr>
        </p:nvSpPr>
        <p:spPr/>
        <p:txBody>
          <a:bodyPr/>
          <a:lstStyle/>
          <a:p>
            <a:r>
              <a:rPr lang="en-US" dirty="0" err="1" smtClean="0"/>
              <a:t>Fugl</a:t>
            </a:r>
            <a:r>
              <a:rPr lang="en-US" dirty="0" smtClean="0"/>
              <a:t> Meyer Scale (FMS) is a scale in which spasticity is evaluated with many parameters like the sense of touch and pain, and the joint position sense of hand, wrist, and body posture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685800" y="1067060"/>
          <a:ext cx="7162799" cy="5225536"/>
        </p:xfrm>
        <a:graphic>
          <a:graphicData uri="http://schemas.openxmlformats.org/drawingml/2006/table">
            <a:tbl>
              <a:tblPr/>
              <a:tblGrid>
                <a:gridCol w="7162799"/>
              </a:tblGrid>
              <a:tr h="231387">
                <a:tc>
                  <a:txBody>
                    <a:bodyPr/>
                    <a:lstStyle/>
                    <a:p>
                      <a:pPr algn="l" fontAlgn="t"/>
                      <a:r>
                        <a:rPr lang="en-US" sz="1400" b="1" dirty="0"/>
                        <a:t>Shoulder, elbow, forearm and lower extremity movement</a:t>
                      </a:r>
                      <a:endParaRPr lang="en-US" sz="1400" dirty="0"/>
                    </a:p>
                  </a:txBody>
                  <a:tcPr marL="48381" marR="48381" marT="24190" marB="24190">
                    <a:lnL>
                      <a:noFill/>
                    </a:lnL>
                    <a:lnR>
                      <a:noFill/>
                    </a:lnR>
                    <a:lnT>
                      <a:noFill/>
                    </a:lnT>
                    <a:lnB>
                      <a:noFill/>
                    </a:lnB>
                  </a:tcPr>
                </a:tc>
              </a:tr>
              <a:tr h="231387">
                <a:tc>
                  <a:txBody>
                    <a:bodyPr/>
                    <a:lstStyle/>
                    <a:p>
                      <a:pPr algn="l" fontAlgn="t"/>
                      <a:r>
                        <a:rPr lang="en-US" sz="1400"/>
                        <a:t>I- Muscle stretching reflexes can be obtained</a:t>
                      </a:r>
                    </a:p>
                  </a:txBody>
                  <a:tcPr marL="48381" marR="48381" marT="24190" marB="24190">
                    <a:lnL>
                      <a:noFill/>
                    </a:lnL>
                    <a:lnR>
                      <a:noFill/>
                    </a:lnR>
                    <a:lnT>
                      <a:noFill/>
                    </a:lnT>
                    <a:lnB>
                      <a:noFill/>
                    </a:lnB>
                  </a:tcPr>
                </a:tc>
              </a:tr>
              <a:tr h="390294">
                <a:tc>
                  <a:txBody>
                    <a:bodyPr/>
                    <a:lstStyle/>
                    <a:p>
                      <a:pPr algn="l" fontAlgn="t"/>
                      <a:r>
                        <a:rPr lang="en-US" sz="1400"/>
                        <a:t>II- Voluntary movement is done with dynamic flexor / elevator synergy</a:t>
                      </a:r>
                    </a:p>
                  </a:txBody>
                  <a:tcPr marL="48381" marR="48381" marT="24190" marB="24190">
                    <a:lnL>
                      <a:noFill/>
                    </a:lnL>
                    <a:lnR>
                      <a:noFill/>
                    </a:lnR>
                    <a:lnT>
                      <a:noFill/>
                    </a:lnT>
                    <a:lnB>
                      <a:noFill/>
                    </a:lnB>
                  </a:tcPr>
                </a:tc>
              </a:tr>
              <a:tr h="390294">
                <a:tc>
                  <a:txBody>
                    <a:bodyPr/>
                    <a:lstStyle/>
                    <a:p>
                      <a:pPr algn="l" fontAlgn="t"/>
                      <a:r>
                        <a:rPr lang="en-US" sz="1400" dirty="0"/>
                        <a:t>III- Voluntary movement is made by comparing dynamic flexor / elevator synergies</a:t>
                      </a:r>
                    </a:p>
                  </a:txBody>
                  <a:tcPr marL="48381" marR="48381" marT="24190" marB="24190">
                    <a:lnL>
                      <a:noFill/>
                    </a:lnL>
                    <a:lnR>
                      <a:noFill/>
                    </a:lnR>
                    <a:lnT>
                      <a:noFill/>
                    </a:lnT>
                    <a:lnB>
                      <a:noFill/>
                    </a:lnB>
                  </a:tcPr>
                </a:tc>
              </a:tr>
              <a:tr h="390294">
                <a:tc>
                  <a:txBody>
                    <a:bodyPr/>
                    <a:lstStyle/>
                    <a:p>
                      <a:pPr algn="l" fontAlgn="t"/>
                      <a:r>
                        <a:rPr lang="en-US" sz="1400" dirty="0"/>
                        <a:t>IV- There is little or no need for synergies to make voluntary movements</a:t>
                      </a:r>
                    </a:p>
                  </a:txBody>
                  <a:tcPr marL="48381" marR="48381" marT="24190" marB="24190">
                    <a:lnL>
                      <a:noFill/>
                    </a:lnL>
                    <a:lnR>
                      <a:noFill/>
                    </a:lnR>
                    <a:lnT>
                      <a:noFill/>
                    </a:lnT>
                    <a:lnB>
                      <a:noFill/>
                    </a:lnB>
                  </a:tcPr>
                </a:tc>
              </a:tr>
              <a:tr h="231387">
                <a:tc>
                  <a:txBody>
                    <a:bodyPr/>
                    <a:lstStyle/>
                    <a:p>
                      <a:pPr algn="l" fontAlgn="t"/>
                      <a:r>
                        <a:rPr lang="en-US" sz="1400" dirty="0"/>
                        <a:t>V- Normal muscle stretching reflexes</a:t>
                      </a:r>
                    </a:p>
                  </a:txBody>
                  <a:tcPr marL="48381" marR="48381" marT="24190" marB="24190">
                    <a:lnL>
                      <a:noFill/>
                    </a:lnL>
                    <a:lnR>
                      <a:noFill/>
                    </a:lnR>
                    <a:lnT>
                      <a:noFill/>
                    </a:lnT>
                    <a:lnB>
                      <a:noFill/>
                    </a:lnB>
                  </a:tcPr>
                </a:tc>
              </a:tr>
              <a:tr h="231387">
                <a:tc>
                  <a:txBody>
                    <a:bodyPr/>
                    <a:lstStyle/>
                    <a:p>
                      <a:pPr algn="l" fontAlgn="t"/>
                      <a:r>
                        <a:rPr lang="en-US" sz="1400"/>
                        <a:t>Wrist function - stability, flexion, extension, circumduction</a:t>
                      </a:r>
                    </a:p>
                  </a:txBody>
                  <a:tcPr marL="48381" marR="48381" marT="24190" marB="24190">
                    <a:lnL>
                      <a:noFill/>
                    </a:lnL>
                    <a:lnR>
                      <a:noFill/>
                    </a:lnR>
                    <a:lnT>
                      <a:noFill/>
                    </a:lnT>
                    <a:lnB>
                      <a:noFill/>
                    </a:lnB>
                  </a:tcPr>
                </a:tc>
              </a:tr>
              <a:tr h="231387">
                <a:tc>
                  <a:txBody>
                    <a:bodyPr/>
                    <a:lstStyle/>
                    <a:p>
                      <a:pPr algn="l" fontAlgn="t"/>
                      <a:r>
                        <a:rPr lang="en-US" sz="1400"/>
                        <a:t>Hand function</a:t>
                      </a:r>
                    </a:p>
                  </a:txBody>
                  <a:tcPr marL="48381" marR="48381" marT="24190" marB="24190">
                    <a:lnL>
                      <a:noFill/>
                    </a:lnL>
                    <a:lnR>
                      <a:noFill/>
                    </a:lnR>
                    <a:lnT>
                      <a:noFill/>
                    </a:lnT>
                    <a:lnB>
                      <a:noFill/>
                    </a:lnB>
                  </a:tcPr>
                </a:tc>
              </a:tr>
              <a:tr h="231387">
                <a:tc>
                  <a:txBody>
                    <a:bodyPr/>
                    <a:lstStyle/>
                    <a:p>
                      <a:pPr algn="l" fontAlgn="t"/>
                      <a:r>
                        <a:rPr lang="en-US" sz="1400"/>
                        <a:t>General flexion, general extension, five different grips</a:t>
                      </a:r>
                    </a:p>
                  </a:txBody>
                  <a:tcPr marL="48381" marR="48381" marT="24190" marB="24190">
                    <a:lnL>
                      <a:noFill/>
                    </a:lnL>
                    <a:lnR>
                      <a:noFill/>
                    </a:lnR>
                    <a:lnT>
                      <a:noFill/>
                    </a:lnT>
                    <a:lnB>
                      <a:noFill/>
                    </a:lnB>
                  </a:tcPr>
                </a:tc>
              </a:tr>
              <a:tr h="390294">
                <a:tc>
                  <a:txBody>
                    <a:bodyPr/>
                    <a:lstStyle/>
                    <a:p>
                      <a:pPr algn="l" fontAlgn="t"/>
                      <a:r>
                        <a:rPr lang="en-US" sz="1400"/>
                        <a:t>Coordination and speed-tremor, dysmetry and speed assessment</a:t>
                      </a:r>
                    </a:p>
                  </a:txBody>
                  <a:tcPr marL="48381" marR="48381" marT="24190" marB="24190">
                    <a:lnL>
                      <a:noFill/>
                    </a:lnL>
                    <a:lnR>
                      <a:noFill/>
                    </a:lnR>
                    <a:lnT>
                      <a:noFill/>
                    </a:lnT>
                    <a:lnB>
                      <a:noFill/>
                    </a:lnB>
                  </a:tcPr>
                </a:tc>
              </a:tr>
              <a:tr h="231387">
                <a:tc>
                  <a:txBody>
                    <a:bodyPr/>
                    <a:lstStyle/>
                    <a:p>
                      <a:pPr algn="l" fontAlgn="t"/>
                      <a:r>
                        <a:rPr lang="en-US" sz="1400"/>
                        <a:t>Finger-nose test, heel-calf test</a:t>
                      </a:r>
                    </a:p>
                  </a:txBody>
                  <a:tcPr marL="48381" marR="48381" marT="24190" marB="24190">
                    <a:lnL>
                      <a:noFill/>
                    </a:lnL>
                    <a:lnR>
                      <a:noFill/>
                    </a:lnR>
                    <a:lnT>
                      <a:noFill/>
                    </a:lnT>
                    <a:lnB>
                      <a:noFill/>
                    </a:lnB>
                  </a:tcPr>
                </a:tc>
              </a:tr>
              <a:tr h="231387">
                <a:tc>
                  <a:txBody>
                    <a:bodyPr/>
                    <a:lstStyle/>
                    <a:p>
                      <a:pPr algn="l" fontAlgn="t"/>
                      <a:r>
                        <a:rPr lang="en-US" sz="1400"/>
                        <a:t>Balance</a:t>
                      </a:r>
                    </a:p>
                  </a:txBody>
                  <a:tcPr marL="48381" marR="48381" marT="24190" marB="24190">
                    <a:lnL>
                      <a:noFill/>
                    </a:lnL>
                    <a:lnR>
                      <a:noFill/>
                    </a:lnR>
                    <a:lnT>
                      <a:noFill/>
                    </a:lnT>
                    <a:lnB>
                      <a:noFill/>
                    </a:lnB>
                  </a:tcPr>
                </a:tc>
              </a:tr>
              <a:tr h="231387">
                <a:tc>
                  <a:txBody>
                    <a:bodyPr/>
                    <a:lstStyle/>
                    <a:p>
                      <a:pPr algn="l" fontAlgn="t"/>
                      <a:r>
                        <a:rPr lang="en-US" sz="1400"/>
                        <a:t>Non-supported seating</a:t>
                      </a:r>
                    </a:p>
                  </a:txBody>
                  <a:tcPr marL="48381" marR="48381" marT="24190" marB="24190">
                    <a:lnL>
                      <a:noFill/>
                    </a:lnL>
                    <a:lnR>
                      <a:noFill/>
                    </a:lnR>
                    <a:lnT>
                      <a:noFill/>
                    </a:lnT>
                    <a:lnB>
                      <a:noFill/>
                    </a:lnB>
                  </a:tcPr>
                </a:tc>
              </a:tr>
              <a:tr h="231387">
                <a:tc>
                  <a:txBody>
                    <a:bodyPr/>
                    <a:lstStyle/>
                    <a:p>
                      <a:pPr algn="l" fontAlgn="t"/>
                      <a:r>
                        <a:rPr lang="en-US" sz="1400"/>
                        <a:t>Parachute reaction-unaffected and on the affected side</a:t>
                      </a:r>
                    </a:p>
                  </a:txBody>
                  <a:tcPr marL="48381" marR="48381" marT="24190" marB="24190">
                    <a:lnL>
                      <a:noFill/>
                    </a:lnL>
                    <a:lnR>
                      <a:noFill/>
                    </a:lnR>
                    <a:lnT>
                      <a:noFill/>
                    </a:lnT>
                    <a:lnB>
                      <a:noFill/>
                    </a:lnB>
                  </a:tcPr>
                </a:tc>
              </a:tr>
              <a:tr h="231387">
                <a:tc>
                  <a:txBody>
                    <a:bodyPr/>
                    <a:lstStyle/>
                    <a:p>
                      <a:pPr algn="l" fontAlgn="t"/>
                      <a:r>
                        <a:rPr lang="en-US" sz="1400"/>
                        <a:t>Standing-assisted and unsupported</a:t>
                      </a:r>
                    </a:p>
                  </a:txBody>
                  <a:tcPr marL="48381" marR="48381" marT="24190" marB="24190">
                    <a:lnL>
                      <a:noFill/>
                    </a:lnL>
                    <a:lnR>
                      <a:noFill/>
                    </a:lnR>
                    <a:lnT>
                      <a:noFill/>
                    </a:lnT>
                    <a:lnB>
                      <a:noFill/>
                    </a:lnB>
                  </a:tcPr>
                </a:tc>
              </a:tr>
              <a:tr h="231387">
                <a:tc>
                  <a:txBody>
                    <a:bodyPr/>
                    <a:lstStyle/>
                    <a:p>
                      <a:pPr algn="l" fontAlgn="t"/>
                      <a:r>
                        <a:rPr lang="en-US" sz="1400"/>
                        <a:t>Standing on the affected side and on the unaffected side</a:t>
                      </a:r>
                    </a:p>
                  </a:txBody>
                  <a:tcPr marL="48381" marR="48381" marT="24190" marB="24190">
                    <a:lnL>
                      <a:noFill/>
                    </a:lnL>
                    <a:lnR>
                      <a:noFill/>
                    </a:lnR>
                    <a:lnT>
                      <a:noFill/>
                    </a:lnT>
                    <a:lnB>
                      <a:noFill/>
                    </a:lnB>
                  </a:tcPr>
                </a:tc>
              </a:tr>
              <a:tr h="231387">
                <a:tc>
                  <a:txBody>
                    <a:bodyPr/>
                    <a:lstStyle/>
                    <a:p>
                      <a:pPr algn="l" fontAlgn="t"/>
                      <a:r>
                        <a:rPr lang="en-US" sz="1400" dirty="0"/>
                        <a:t>Sense-touch, sense of position</a:t>
                      </a:r>
                    </a:p>
                  </a:txBody>
                  <a:tcPr marL="48381" marR="48381" marT="24190" marB="24190">
                    <a:lnL>
                      <a:noFill/>
                    </a:lnL>
                    <a:lnR>
                      <a:noFill/>
                    </a:lnR>
                    <a:lnT>
                      <a:noFill/>
                    </a:lnT>
                    <a:lnB>
                      <a:noFill/>
                    </a:lnB>
                  </a:tcPr>
                </a:tc>
              </a:tr>
              <a:tr h="124834">
                <a:tc>
                  <a:txBody>
                    <a:bodyPr/>
                    <a:lstStyle/>
                    <a:p>
                      <a:pPr algn="l" fontAlgn="t"/>
                      <a:r>
                        <a:rPr lang="fr-FR" sz="1400" dirty="0"/>
                        <a:t>Passive joint </a:t>
                      </a:r>
                      <a:r>
                        <a:rPr lang="fr-FR" sz="1400" dirty="0" err="1"/>
                        <a:t>movement</a:t>
                      </a:r>
                      <a:r>
                        <a:rPr lang="fr-FR" sz="1400" dirty="0"/>
                        <a:t>, joint pain</a:t>
                      </a:r>
                    </a:p>
                  </a:txBody>
                  <a:tcPr marL="48381" marR="48381" marT="24190" marB="24190">
                    <a:lnL>
                      <a:noFill/>
                    </a:lnL>
                    <a:lnR>
                      <a:noFill/>
                    </a:lnR>
                    <a:lnT>
                      <a:noFill/>
                    </a:lnT>
                    <a:lnB>
                      <a:noFill/>
                    </a:lnB>
                  </a:tcPr>
                </a:tc>
              </a:tr>
            </a:tbl>
          </a:graphicData>
        </a:graphic>
      </p:graphicFrame>
      <p:sp>
        <p:nvSpPr>
          <p:cNvPr id="9" name="Rectangle 8"/>
          <p:cNvSpPr/>
          <p:nvPr/>
        </p:nvSpPr>
        <p:spPr>
          <a:xfrm>
            <a:off x="228600" y="381000"/>
            <a:ext cx="8382000" cy="461665"/>
          </a:xfrm>
          <a:prstGeom prst="rect">
            <a:avLst/>
          </a:prstGeom>
        </p:spPr>
        <p:txBody>
          <a:bodyPr wrap="square">
            <a:spAutoFit/>
          </a:bodyPr>
          <a:lstStyle/>
          <a:p>
            <a:pPr algn="ctr"/>
            <a:r>
              <a:rPr lang="en-US" sz="2400" dirty="0" err="1" smtClean="0"/>
              <a:t>Fugl</a:t>
            </a:r>
            <a:r>
              <a:rPr lang="en-US" sz="2400" dirty="0" smtClean="0"/>
              <a:t> Meyer Scale (FMS</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Biomechanical Evaluation</a:t>
            </a:r>
            <a:br>
              <a:rPr lang="en-US" b="1" dirty="0" smtClean="0"/>
            </a:br>
            <a:endParaRPr lang="en-US" dirty="0"/>
          </a:p>
        </p:txBody>
      </p:sp>
      <p:sp>
        <p:nvSpPr>
          <p:cNvPr id="3" name="Content Placeholder 2"/>
          <p:cNvSpPr>
            <a:spLocks noGrp="1"/>
          </p:cNvSpPr>
          <p:nvPr>
            <p:ph idx="1"/>
          </p:nvPr>
        </p:nvSpPr>
        <p:spPr/>
        <p:txBody>
          <a:bodyPr/>
          <a:lstStyle/>
          <a:p>
            <a:r>
              <a:rPr lang="en-US" dirty="0" smtClean="0"/>
              <a:t>Biomechanical measurements give a controlled warning to the patient and measure mechanical response to motion using, torque, position sensors and electromyography (EMG).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US" sz="3600" dirty="0" err="1" smtClean="0">
                <a:latin typeface="Times New Roman" pitchFamily="18" charset="0"/>
                <a:cs typeface="Times New Roman" pitchFamily="18" charset="0"/>
              </a:rPr>
              <a:t>Isokinetic</a:t>
            </a:r>
            <a:r>
              <a:rPr lang="en-US" sz="3600" dirty="0" smtClean="0">
                <a:latin typeface="Times New Roman" pitchFamily="18" charset="0"/>
                <a:cs typeface="Times New Roman" pitchFamily="18" charset="0"/>
              </a:rPr>
              <a:t> dynamometers</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200" dirty="0" err="1" smtClean="0">
                <a:latin typeface="Times New Roman" pitchFamily="18" charset="0"/>
                <a:cs typeface="Times New Roman" pitchFamily="18" charset="0"/>
              </a:rPr>
              <a:t>Isokinetic</a:t>
            </a:r>
            <a:r>
              <a:rPr lang="en-US" sz="2200" dirty="0" smtClean="0">
                <a:latin typeface="Times New Roman" pitchFamily="18" charset="0"/>
                <a:cs typeface="Times New Roman" pitchFamily="18" charset="0"/>
              </a:rPr>
              <a:t> dynamometers have frequently been used for assessment and evaluation of spasticity.</a:t>
            </a:r>
          </a:p>
          <a:p>
            <a:pPr algn="just">
              <a:lnSpc>
                <a:spcPct val="150000"/>
              </a:lnSpc>
            </a:pPr>
            <a:r>
              <a:rPr lang="en-US" sz="2200" dirty="0" smtClean="0">
                <a:latin typeface="Times New Roman" pitchFamily="18" charset="0"/>
                <a:cs typeface="Times New Roman" pitchFamily="18" charset="0"/>
              </a:rPr>
              <a:t>Advantage is that they make a standardization of the applied stretch velocity and amplitude possible, and thereby are able to quantify the velocity-dependent resistance in the muscle to passive movement.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lnSpc>
                <a:spcPct val="150000"/>
              </a:lnSpc>
            </a:pPr>
            <a:endParaRPr lang="en-US" sz="220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200" dirty="0" smtClean="0">
                <a:latin typeface="Times New Roman" pitchFamily="18" charset="0"/>
                <a:cs typeface="Times New Roman" pitchFamily="18" charset="0"/>
              </a:rPr>
              <a:t>The reliability and validity of </a:t>
            </a:r>
            <a:r>
              <a:rPr lang="en-US" sz="2200" dirty="0" err="1" smtClean="0">
                <a:latin typeface="Times New Roman" pitchFamily="18" charset="0"/>
                <a:cs typeface="Times New Roman" pitchFamily="18" charset="0"/>
              </a:rPr>
              <a:t>isokinetic</a:t>
            </a:r>
            <a:r>
              <a:rPr lang="en-US" sz="2200" dirty="0" smtClean="0">
                <a:latin typeface="Times New Roman" pitchFamily="18" charset="0"/>
                <a:cs typeface="Times New Roman" pitchFamily="18" charset="0"/>
              </a:rPr>
              <a:t> dynamometers (Kin-</a:t>
            </a:r>
            <a:r>
              <a:rPr lang="en-US" sz="2200" dirty="0" err="1" smtClean="0">
                <a:latin typeface="Times New Roman" pitchFamily="18" charset="0"/>
                <a:cs typeface="Times New Roman" pitchFamily="18" charset="0"/>
              </a:rPr>
              <a:t>Coms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Cybex</a:t>
            </a:r>
            <a:r>
              <a:rPr lang="en-US" sz="2200" dirty="0" smtClean="0">
                <a:latin typeface="Times New Roman" pitchFamily="18" charset="0"/>
                <a:cs typeface="Times New Roman" pitchFamily="18" charset="0"/>
              </a:rPr>
              <a:t>) has been examined in several studies,</a:t>
            </a:r>
            <a:r>
              <a:rPr lang="en-US" sz="2200" baseline="30000" dirty="0" smtClean="0">
                <a:latin typeface="Times New Roman" pitchFamily="18" charset="0"/>
                <a:cs typeface="Times New Roman" pitchFamily="18" charset="0"/>
              </a:rPr>
              <a:t>40–42</a:t>
            </a:r>
            <a:r>
              <a:rPr lang="en-US" sz="2200" dirty="0" smtClean="0">
                <a:latin typeface="Times New Roman" pitchFamily="18" charset="0"/>
                <a:cs typeface="Times New Roman" pitchFamily="18" charset="0"/>
              </a:rPr>
              <a:t> from which it can be concluded that the resistive force values are highly reproducible for low as well as high-angle velocities, and in able bodied as well as in individuals with cerebral palsy and Spinal cord lesions. </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1406" y="304757"/>
          <a:ext cx="8858312" cy="4953043"/>
        </p:xfrm>
        <a:graphic>
          <a:graphicData uri="http://schemas.openxmlformats.org/drawingml/2006/table">
            <a:tbl>
              <a:tblPr firstRow="1" bandRow="1">
                <a:tableStyleId>{5C22544A-7EE6-4342-B048-85BDC9FD1C3A}</a:tableStyleId>
              </a:tblPr>
              <a:tblGrid>
                <a:gridCol w="1428760"/>
                <a:gridCol w="1714512"/>
                <a:gridCol w="2643206"/>
                <a:gridCol w="3071834"/>
              </a:tblGrid>
              <a:tr h="785818">
                <a:tc>
                  <a:txBody>
                    <a:bodyPr/>
                    <a:lstStyle/>
                    <a:p>
                      <a:pPr algn="just"/>
                      <a:r>
                        <a:rPr lang="en-IN" sz="1400" b="1" dirty="0" smtClean="0">
                          <a:latin typeface="Times New Roman" pitchFamily="18" charset="0"/>
                          <a:cs typeface="Times New Roman" pitchFamily="18" charset="0"/>
                        </a:rPr>
                        <a:t>Authors (Year)</a:t>
                      </a:r>
                      <a:endParaRPr lang="en-US" sz="1400" b="1" dirty="0">
                        <a:latin typeface="Times New Roman" pitchFamily="18" charset="0"/>
                        <a:cs typeface="Times New Roman" pitchFamily="18" charset="0"/>
                      </a:endParaRPr>
                    </a:p>
                  </a:txBody>
                  <a:tcPr/>
                </a:tc>
                <a:tc>
                  <a:txBody>
                    <a:bodyPr/>
                    <a:lstStyle/>
                    <a:p>
                      <a:pPr algn="just"/>
                      <a:r>
                        <a:rPr lang="en-IN" sz="1400" b="1" dirty="0" smtClean="0">
                          <a:latin typeface="Times New Roman" pitchFamily="18" charset="0"/>
                          <a:cs typeface="Times New Roman" pitchFamily="18" charset="0"/>
                        </a:rPr>
                        <a:t>Population</a:t>
                      </a:r>
                      <a:endParaRPr lang="en-US" sz="1400" b="1" dirty="0">
                        <a:latin typeface="Times New Roman" pitchFamily="18" charset="0"/>
                        <a:cs typeface="Times New Roman" pitchFamily="18" charset="0"/>
                      </a:endParaRPr>
                    </a:p>
                  </a:txBody>
                  <a:tcPr/>
                </a:tc>
                <a:tc>
                  <a:txBody>
                    <a:bodyPr/>
                    <a:lstStyle/>
                    <a:p>
                      <a:pPr algn="just"/>
                      <a:r>
                        <a:rPr lang="en-IN" sz="1400" b="1" dirty="0" smtClean="0">
                          <a:latin typeface="Times New Roman" pitchFamily="18" charset="0"/>
                          <a:cs typeface="Times New Roman" pitchFamily="18" charset="0"/>
                        </a:rPr>
                        <a:t>Intra-</a:t>
                      </a:r>
                      <a:r>
                        <a:rPr lang="en-IN" sz="1400" b="1" dirty="0" err="1" smtClean="0">
                          <a:latin typeface="Times New Roman" pitchFamily="18" charset="0"/>
                          <a:cs typeface="Times New Roman" pitchFamily="18" charset="0"/>
                        </a:rPr>
                        <a:t>rater</a:t>
                      </a:r>
                      <a:r>
                        <a:rPr lang="en-IN" sz="1400" b="1" dirty="0" smtClean="0">
                          <a:latin typeface="Times New Roman" pitchFamily="18" charset="0"/>
                          <a:cs typeface="Times New Roman" pitchFamily="18" charset="0"/>
                        </a:rPr>
                        <a:t> reliability</a:t>
                      </a:r>
                      <a:endParaRPr lang="en-US" sz="1400" b="1" dirty="0">
                        <a:latin typeface="Times New Roman" pitchFamily="18" charset="0"/>
                        <a:cs typeface="Times New Roman" pitchFamily="18" charset="0"/>
                      </a:endParaRPr>
                    </a:p>
                  </a:txBody>
                  <a:tcPr/>
                </a:tc>
                <a:tc>
                  <a:txBody>
                    <a:bodyPr/>
                    <a:lstStyle/>
                    <a:p>
                      <a:pPr algn="just"/>
                      <a:r>
                        <a:rPr lang="en-IN" sz="1400" b="1" dirty="0" smtClean="0">
                          <a:latin typeface="Times New Roman" pitchFamily="18" charset="0"/>
                          <a:cs typeface="Times New Roman" pitchFamily="18" charset="0"/>
                        </a:rPr>
                        <a:t>Inter-</a:t>
                      </a:r>
                      <a:r>
                        <a:rPr lang="en-IN" sz="1400" b="1" dirty="0" err="1" smtClean="0">
                          <a:latin typeface="Times New Roman" pitchFamily="18" charset="0"/>
                          <a:cs typeface="Times New Roman" pitchFamily="18" charset="0"/>
                        </a:rPr>
                        <a:t>rater</a:t>
                      </a:r>
                      <a:r>
                        <a:rPr lang="en-IN" sz="1400" b="1" dirty="0" smtClean="0">
                          <a:latin typeface="Times New Roman" pitchFamily="18" charset="0"/>
                          <a:cs typeface="Times New Roman" pitchFamily="18" charset="0"/>
                        </a:rPr>
                        <a:t> reliability</a:t>
                      </a:r>
                      <a:endParaRPr lang="en-US" sz="1400" b="1" dirty="0">
                        <a:latin typeface="Times New Roman" pitchFamily="18" charset="0"/>
                        <a:cs typeface="Times New Roman" pitchFamily="18" charset="0"/>
                      </a:endParaRPr>
                    </a:p>
                  </a:txBody>
                  <a:tcPr/>
                </a:tc>
              </a:tr>
              <a:tr h="1207327">
                <a:tc>
                  <a:txBody>
                    <a:bodyPr/>
                    <a:lstStyle/>
                    <a:p>
                      <a:pPr algn="l"/>
                      <a:r>
                        <a:rPr lang="en-US" sz="1400" baseline="0" dirty="0" err="1" smtClean="0">
                          <a:latin typeface="Times New Roman" pitchFamily="18" charset="0"/>
                          <a:cs typeface="Times New Roman" pitchFamily="18" charset="0"/>
                        </a:rPr>
                        <a:t>Boiteau</a:t>
                      </a:r>
                      <a:r>
                        <a:rPr lang="en-US" sz="1400" baseline="0" dirty="0" smtClean="0">
                          <a:latin typeface="Times New Roman" pitchFamily="18" charset="0"/>
                          <a:cs typeface="Times New Roman" pitchFamily="18" charset="0"/>
                        </a:rPr>
                        <a:t> et al.</a:t>
                      </a:r>
                      <a:r>
                        <a:rPr lang="en-US" sz="1400" baseline="30000" dirty="0" smtClean="0">
                          <a:latin typeface="Times New Roman" pitchFamily="18" charset="0"/>
                          <a:cs typeface="Times New Roman" pitchFamily="18" charset="0"/>
                        </a:rPr>
                        <a:t>14</a:t>
                      </a:r>
                    </a:p>
                  </a:txBody>
                  <a:tcPr/>
                </a:tc>
                <a:tc>
                  <a:txBody>
                    <a:bodyPr/>
                    <a:lstStyle/>
                    <a:p>
                      <a:pPr algn="l"/>
                      <a:r>
                        <a:rPr lang="en-US" sz="1400" baseline="0" dirty="0" smtClean="0">
                          <a:latin typeface="Times New Roman" pitchFamily="18" charset="0"/>
                          <a:cs typeface="Times New Roman" pitchFamily="18" charset="0"/>
                        </a:rPr>
                        <a:t>CP (age 2–7 years), 3 </a:t>
                      </a:r>
                      <a:r>
                        <a:rPr lang="en-US" sz="1400" baseline="0" dirty="0" err="1" smtClean="0">
                          <a:latin typeface="Times New Roman" pitchFamily="18" charset="0"/>
                          <a:cs typeface="Times New Roman" pitchFamily="18" charset="0"/>
                        </a:rPr>
                        <a:t>hemiplegia</a:t>
                      </a:r>
                      <a:endParaRPr lang="en-US" sz="1400" dirty="0">
                        <a:latin typeface="Times New Roman" pitchFamily="18" charset="0"/>
                        <a:cs typeface="Times New Roman" pitchFamily="18" charset="0"/>
                      </a:endParaRPr>
                    </a:p>
                  </a:txBody>
                  <a:tcPr/>
                </a:tc>
                <a:tc>
                  <a:txBody>
                    <a:bodyPr/>
                    <a:lstStyle/>
                    <a:p>
                      <a:r>
                        <a:rPr lang="en-US" sz="1400" kern="1200" baseline="0" dirty="0" smtClean="0">
                          <a:solidFill>
                            <a:schemeClr val="dk1"/>
                          </a:solidFill>
                          <a:latin typeface="Times New Roman" pitchFamily="18" charset="0"/>
                          <a:ea typeface="+mn-ea"/>
                          <a:cs typeface="Times New Roman" pitchFamily="18" charset="0"/>
                        </a:rPr>
                        <a:t>Kin-</a:t>
                      </a:r>
                      <a:r>
                        <a:rPr lang="en-US" sz="1400" kern="1200" baseline="0" dirty="0" err="1" smtClean="0">
                          <a:solidFill>
                            <a:schemeClr val="dk1"/>
                          </a:solidFill>
                          <a:latin typeface="Times New Roman" pitchFamily="18" charset="0"/>
                          <a:ea typeface="+mn-ea"/>
                          <a:cs typeface="Times New Roman" pitchFamily="18" charset="0"/>
                        </a:rPr>
                        <a:t>Coms</a:t>
                      </a:r>
                      <a:r>
                        <a:rPr lang="en-US" sz="1400" kern="1200" baseline="0" dirty="0" smtClean="0">
                          <a:solidFill>
                            <a:schemeClr val="dk1"/>
                          </a:solidFill>
                          <a:latin typeface="Times New Roman" pitchFamily="18" charset="0"/>
                          <a:ea typeface="+mn-ea"/>
                          <a:cs typeface="Times New Roman" pitchFamily="18" charset="0"/>
                        </a:rPr>
                        <a:t>: ICC 0.84 at LV</a:t>
                      </a:r>
                    </a:p>
                    <a:p>
                      <a:r>
                        <a:rPr lang="en-US" sz="1400" kern="1200" baseline="0" dirty="0" smtClean="0">
                          <a:solidFill>
                            <a:schemeClr val="dk1"/>
                          </a:solidFill>
                          <a:latin typeface="Times New Roman" pitchFamily="18" charset="0"/>
                          <a:ea typeface="+mn-ea"/>
                          <a:cs typeface="Times New Roman" pitchFamily="18" charset="0"/>
                        </a:rPr>
                        <a:t>ICC 0.84 at HV</a:t>
                      </a:r>
                    </a:p>
                    <a:p>
                      <a:r>
                        <a:rPr lang="en-US" sz="1400" kern="1200" baseline="0" dirty="0" smtClean="0">
                          <a:solidFill>
                            <a:schemeClr val="dk1"/>
                          </a:solidFill>
                          <a:latin typeface="Times New Roman" pitchFamily="18" charset="0"/>
                          <a:ea typeface="+mn-ea"/>
                          <a:cs typeface="Times New Roman" pitchFamily="18" charset="0"/>
                        </a:rPr>
                        <a:t>Hand-held: ICC 0.79 at LV</a:t>
                      </a:r>
                    </a:p>
                    <a:p>
                      <a:r>
                        <a:rPr lang="en-US" sz="1400" kern="1200" baseline="0" dirty="0" smtClean="0">
                          <a:solidFill>
                            <a:schemeClr val="dk1"/>
                          </a:solidFill>
                          <a:latin typeface="Times New Roman" pitchFamily="18" charset="0"/>
                          <a:ea typeface="+mn-ea"/>
                          <a:cs typeface="Times New Roman" pitchFamily="18" charset="0"/>
                        </a:rPr>
                        <a:t>ICC 0.90 at HV</a:t>
                      </a:r>
                      <a:endParaRPr lang="en-US" sz="1400" dirty="0">
                        <a:latin typeface="Times New Roman" pitchFamily="18" charset="0"/>
                        <a:cs typeface="Times New Roman" pitchFamily="18" charset="0"/>
                      </a:endParaRPr>
                    </a:p>
                  </a:txBody>
                  <a:tcPr/>
                </a:tc>
                <a:tc>
                  <a:txBody>
                    <a:bodyPr/>
                    <a:lstStyle/>
                    <a:p>
                      <a:r>
                        <a:rPr lang="en-US" sz="1400" kern="1200" baseline="0" dirty="0" smtClean="0">
                          <a:solidFill>
                            <a:schemeClr val="dk1"/>
                          </a:solidFill>
                          <a:latin typeface="Times New Roman" pitchFamily="18" charset="0"/>
                          <a:ea typeface="+mn-ea"/>
                          <a:cs typeface="Times New Roman" pitchFamily="18" charset="0"/>
                        </a:rPr>
                        <a:t>Kin-</a:t>
                      </a:r>
                      <a:r>
                        <a:rPr lang="en-US" sz="1400" kern="1200" baseline="0" dirty="0" err="1" smtClean="0">
                          <a:solidFill>
                            <a:schemeClr val="dk1"/>
                          </a:solidFill>
                          <a:latin typeface="Times New Roman" pitchFamily="18" charset="0"/>
                          <a:ea typeface="+mn-ea"/>
                          <a:cs typeface="Times New Roman" pitchFamily="18" charset="0"/>
                        </a:rPr>
                        <a:t>Coms</a:t>
                      </a:r>
                      <a:r>
                        <a:rPr lang="en-US" sz="1400" kern="1200" baseline="0" dirty="0" smtClean="0">
                          <a:solidFill>
                            <a:schemeClr val="dk1"/>
                          </a:solidFill>
                          <a:latin typeface="Times New Roman" pitchFamily="18" charset="0"/>
                          <a:ea typeface="+mn-ea"/>
                          <a:cs typeface="Times New Roman" pitchFamily="18" charset="0"/>
                        </a:rPr>
                        <a:t>: Resistance</a:t>
                      </a:r>
                    </a:p>
                    <a:p>
                      <a:r>
                        <a:rPr lang="en-US" sz="1400" kern="1200" baseline="0" dirty="0" smtClean="0">
                          <a:solidFill>
                            <a:schemeClr val="dk1"/>
                          </a:solidFill>
                          <a:latin typeface="Times New Roman" pitchFamily="18" charset="0"/>
                          <a:ea typeface="+mn-ea"/>
                          <a:cs typeface="Times New Roman" pitchFamily="18" charset="0"/>
                        </a:rPr>
                        <a:t>11.8–12.8%</a:t>
                      </a:r>
                    </a:p>
                    <a:p>
                      <a:r>
                        <a:rPr lang="en-US" sz="1400" kern="1200" baseline="0" dirty="0" smtClean="0">
                          <a:solidFill>
                            <a:schemeClr val="dk1"/>
                          </a:solidFill>
                          <a:latin typeface="Times New Roman" pitchFamily="18" charset="0"/>
                          <a:ea typeface="+mn-ea"/>
                          <a:cs typeface="Times New Roman" pitchFamily="18" charset="0"/>
                        </a:rPr>
                        <a:t>Hand-held: Resistance 13.2–13.9%)</a:t>
                      </a:r>
                      <a:endParaRPr lang="en-US" sz="1400" dirty="0">
                        <a:latin typeface="Times New Roman" pitchFamily="18" charset="0"/>
                        <a:cs typeface="Times New Roman" pitchFamily="18" charset="0"/>
                      </a:endParaRPr>
                    </a:p>
                  </a:txBody>
                  <a:tcPr/>
                </a:tc>
              </a:tr>
              <a:tr h="1479949">
                <a:tc>
                  <a:txBody>
                    <a:bodyPr/>
                    <a:lstStyle/>
                    <a:p>
                      <a:r>
                        <a:rPr lang="en-US" sz="1400" kern="1200" baseline="0" dirty="0" err="1" smtClean="0">
                          <a:solidFill>
                            <a:schemeClr val="dk1"/>
                          </a:solidFill>
                          <a:latin typeface="Times New Roman" pitchFamily="18" charset="0"/>
                          <a:ea typeface="+mn-ea"/>
                          <a:cs typeface="Times New Roman" pitchFamily="18" charset="0"/>
                        </a:rPr>
                        <a:t>Lamontagne</a:t>
                      </a:r>
                      <a:r>
                        <a:rPr lang="en-US" sz="1400" kern="1200" baseline="0" dirty="0" smtClean="0">
                          <a:solidFill>
                            <a:schemeClr val="dk1"/>
                          </a:solidFill>
                          <a:latin typeface="Times New Roman" pitchFamily="18" charset="0"/>
                          <a:ea typeface="+mn-ea"/>
                          <a:cs typeface="Times New Roman" pitchFamily="18" charset="0"/>
                        </a:rPr>
                        <a:t> etal.</a:t>
                      </a:r>
                      <a:r>
                        <a:rPr lang="en-US" sz="1400" kern="1200" baseline="30000" dirty="0" smtClean="0">
                          <a:solidFill>
                            <a:schemeClr val="dk1"/>
                          </a:solidFill>
                          <a:latin typeface="Times New Roman" pitchFamily="18" charset="0"/>
                          <a:ea typeface="+mn-ea"/>
                          <a:cs typeface="Times New Roman" pitchFamily="18" charset="0"/>
                        </a:rPr>
                        <a:t>15</a:t>
                      </a:r>
                      <a:endParaRPr lang="en-US" sz="1400" baseline="30000" dirty="0">
                        <a:latin typeface="Times New Roman" pitchFamily="18" charset="0"/>
                        <a:cs typeface="Times New Roman" pitchFamily="18" charset="0"/>
                      </a:endParaRPr>
                    </a:p>
                  </a:txBody>
                  <a:tcPr/>
                </a:tc>
                <a:tc>
                  <a:txBody>
                    <a:bodyPr/>
                    <a:lstStyle/>
                    <a:p>
                      <a:r>
                        <a:rPr lang="en-IN" sz="1400" kern="1200" baseline="0" dirty="0" smtClean="0">
                          <a:solidFill>
                            <a:schemeClr val="dk1"/>
                          </a:solidFill>
                          <a:latin typeface="Times New Roman" pitchFamily="18" charset="0"/>
                          <a:ea typeface="+mn-ea"/>
                          <a:cs typeface="Times New Roman" pitchFamily="18" charset="0"/>
                        </a:rPr>
                        <a:t>Spinal Cord Lesions</a:t>
                      </a:r>
                      <a:endParaRPr lang="en-US" sz="1400" kern="1200" baseline="0" dirty="0" smtClean="0">
                        <a:solidFill>
                          <a:schemeClr val="dk1"/>
                        </a:solidFill>
                        <a:latin typeface="Times New Roman" pitchFamily="18" charset="0"/>
                        <a:ea typeface="+mn-ea"/>
                        <a:cs typeface="Times New Roman" pitchFamily="18" charset="0"/>
                      </a:endParaRPr>
                    </a:p>
                  </a:txBody>
                  <a:tcPr/>
                </a:tc>
                <a:tc>
                  <a:txBody>
                    <a:bodyPr/>
                    <a:lstStyle/>
                    <a:p>
                      <a:r>
                        <a:rPr lang="en-US" sz="1400" kern="1200" baseline="0" dirty="0" smtClean="0">
                          <a:solidFill>
                            <a:schemeClr val="dk1"/>
                          </a:solidFill>
                          <a:latin typeface="Times New Roman" pitchFamily="18" charset="0"/>
                          <a:ea typeface="+mn-ea"/>
                          <a:cs typeface="Times New Roman" pitchFamily="18" charset="0"/>
                        </a:rPr>
                        <a:t>Kin-</a:t>
                      </a:r>
                      <a:r>
                        <a:rPr lang="en-US" sz="1400" kern="1200" baseline="0" dirty="0" err="1" smtClean="0">
                          <a:solidFill>
                            <a:schemeClr val="dk1"/>
                          </a:solidFill>
                          <a:latin typeface="Times New Roman" pitchFamily="18" charset="0"/>
                          <a:ea typeface="+mn-ea"/>
                          <a:cs typeface="Times New Roman" pitchFamily="18" charset="0"/>
                        </a:rPr>
                        <a:t>Coms</a:t>
                      </a:r>
                      <a:r>
                        <a:rPr lang="en-US" sz="1400" kern="1200" baseline="0" dirty="0" smtClean="0">
                          <a:solidFill>
                            <a:schemeClr val="dk1"/>
                          </a:solidFill>
                          <a:latin typeface="Times New Roman" pitchFamily="18" charset="0"/>
                          <a:ea typeface="+mn-ea"/>
                          <a:cs typeface="Times New Roman" pitchFamily="18" charset="0"/>
                        </a:rPr>
                        <a:t>: ICC 0.83 at LV</a:t>
                      </a:r>
                    </a:p>
                    <a:p>
                      <a:r>
                        <a:rPr lang="en-US" sz="1400" kern="1200" baseline="0" dirty="0" smtClean="0">
                          <a:solidFill>
                            <a:schemeClr val="dk1"/>
                          </a:solidFill>
                          <a:latin typeface="Times New Roman" pitchFamily="18" charset="0"/>
                          <a:ea typeface="+mn-ea"/>
                          <a:cs typeface="Times New Roman" pitchFamily="18" charset="0"/>
                        </a:rPr>
                        <a:t>ICC 0.75 at HV</a:t>
                      </a:r>
                    </a:p>
                    <a:p>
                      <a:r>
                        <a:rPr lang="en-US" sz="1400" kern="1200" baseline="0" dirty="0" smtClean="0">
                          <a:solidFill>
                            <a:schemeClr val="dk1"/>
                          </a:solidFill>
                          <a:latin typeface="Times New Roman" pitchFamily="18" charset="0"/>
                          <a:ea typeface="+mn-ea"/>
                          <a:cs typeface="Times New Roman" pitchFamily="18" charset="0"/>
                        </a:rPr>
                        <a:t>Hand-held:</a:t>
                      </a:r>
                    </a:p>
                    <a:p>
                      <a:r>
                        <a:rPr lang="en-US" sz="1400" kern="1200" baseline="0" dirty="0" smtClean="0">
                          <a:solidFill>
                            <a:schemeClr val="dk1"/>
                          </a:solidFill>
                          <a:latin typeface="Times New Roman" pitchFamily="18" charset="0"/>
                          <a:ea typeface="+mn-ea"/>
                          <a:cs typeface="Times New Roman" pitchFamily="18" charset="0"/>
                        </a:rPr>
                        <a:t>ICC 0.93 at LV</a:t>
                      </a:r>
                    </a:p>
                    <a:p>
                      <a:r>
                        <a:rPr lang="en-US" sz="1400" kern="1200" baseline="0" dirty="0" smtClean="0">
                          <a:solidFill>
                            <a:schemeClr val="dk1"/>
                          </a:solidFill>
                          <a:latin typeface="Times New Roman" pitchFamily="18" charset="0"/>
                          <a:ea typeface="+mn-ea"/>
                          <a:cs typeface="Times New Roman" pitchFamily="18" charset="0"/>
                        </a:rPr>
                        <a:t>ICC 0.84 at HV</a:t>
                      </a:r>
                      <a:endParaRPr lang="en-US" sz="1400" dirty="0">
                        <a:latin typeface="Times New Roman" pitchFamily="18" charset="0"/>
                        <a:cs typeface="Times New Roman" pitchFamily="18" charset="0"/>
                      </a:endParaRPr>
                    </a:p>
                  </a:txBody>
                  <a:tcPr/>
                </a:tc>
                <a:tc>
                  <a:txBody>
                    <a:bodyPr/>
                    <a:lstStyle/>
                    <a:p>
                      <a:r>
                        <a:rPr lang="en-US" sz="1400" kern="1200" baseline="0" dirty="0" smtClean="0">
                          <a:solidFill>
                            <a:schemeClr val="dk1"/>
                          </a:solidFill>
                          <a:latin typeface="Times New Roman" pitchFamily="18" charset="0"/>
                          <a:ea typeface="+mn-ea"/>
                          <a:cs typeface="Times New Roman" pitchFamily="18" charset="0"/>
                        </a:rPr>
                        <a:t>Kin-</a:t>
                      </a:r>
                      <a:r>
                        <a:rPr lang="en-US" sz="1400" kern="1200" baseline="0" dirty="0" err="1" smtClean="0">
                          <a:solidFill>
                            <a:schemeClr val="dk1"/>
                          </a:solidFill>
                          <a:latin typeface="Times New Roman" pitchFamily="18" charset="0"/>
                          <a:ea typeface="+mn-ea"/>
                          <a:cs typeface="Times New Roman" pitchFamily="18" charset="0"/>
                        </a:rPr>
                        <a:t>Coms</a:t>
                      </a:r>
                      <a:r>
                        <a:rPr lang="en-US" sz="1400" kern="1200" baseline="0" dirty="0" smtClean="0">
                          <a:solidFill>
                            <a:schemeClr val="dk1"/>
                          </a:solidFill>
                          <a:latin typeface="Times New Roman" pitchFamily="18" charset="0"/>
                          <a:ea typeface="+mn-ea"/>
                          <a:cs typeface="Times New Roman" pitchFamily="18" charset="0"/>
                        </a:rPr>
                        <a:t>: Resistance 3.14–6.43%</a:t>
                      </a:r>
                    </a:p>
                    <a:p>
                      <a:r>
                        <a:rPr lang="en-US" sz="1400" kern="1200" baseline="0" dirty="0" smtClean="0">
                          <a:solidFill>
                            <a:schemeClr val="dk1"/>
                          </a:solidFill>
                          <a:latin typeface="Times New Roman" pitchFamily="18" charset="0"/>
                          <a:ea typeface="+mn-ea"/>
                          <a:cs typeface="Times New Roman" pitchFamily="18" charset="0"/>
                        </a:rPr>
                        <a:t>Velocity 0.47–7.84%</a:t>
                      </a:r>
                    </a:p>
                    <a:p>
                      <a:r>
                        <a:rPr lang="en-US" sz="1400" kern="1200" baseline="0" dirty="0" smtClean="0">
                          <a:solidFill>
                            <a:schemeClr val="dk1"/>
                          </a:solidFill>
                          <a:latin typeface="Times New Roman" pitchFamily="18" charset="0"/>
                          <a:ea typeface="+mn-ea"/>
                          <a:cs typeface="Times New Roman" pitchFamily="18" charset="0"/>
                        </a:rPr>
                        <a:t>Hand-held: Resistance 7.98–16.11%</a:t>
                      </a:r>
                    </a:p>
                    <a:p>
                      <a:r>
                        <a:rPr lang="en-US" sz="1400" kern="1200" baseline="0" dirty="0" smtClean="0">
                          <a:solidFill>
                            <a:schemeClr val="dk1"/>
                          </a:solidFill>
                          <a:latin typeface="Times New Roman" pitchFamily="18" charset="0"/>
                          <a:ea typeface="+mn-ea"/>
                          <a:cs typeface="Times New Roman" pitchFamily="18" charset="0"/>
                        </a:rPr>
                        <a:t>Velocity 12.74–40.43%</a:t>
                      </a:r>
                      <a:endParaRPr lang="en-US" sz="1400" dirty="0">
                        <a:latin typeface="Times New Roman" pitchFamily="18" charset="0"/>
                        <a:cs typeface="Times New Roman" pitchFamily="18" charset="0"/>
                      </a:endParaRPr>
                    </a:p>
                  </a:txBody>
                  <a:tcPr/>
                </a:tc>
              </a:tr>
              <a:tr h="1479949">
                <a:tc>
                  <a:txBody>
                    <a:bodyPr/>
                    <a:lstStyle/>
                    <a:p>
                      <a:r>
                        <a:rPr lang="en-US" sz="1400" kern="1200" baseline="0" dirty="0" err="1" smtClean="0">
                          <a:solidFill>
                            <a:schemeClr val="dk1"/>
                          </a:solidFill>
                          <a:latin typeface="Times New Roman" pitchFamily="18" charset="0"/>
                          <a:ea typeface="+mn-ea"/>
                          <a:cs typeface="Times New Roman" pitchFamily="18" charset="0"/>
                        </a:rPr>
                        <a:t>Kakebeeke</a:t>
                      </a:r>
                      <a:r>
                        <a:rPr lang="en-US" sz="1400" kern="1200" baseline="0" dirty="0" smtClean="0">
                          <a:solidFill>
                            <a:schemeClr val="dk1"/>
                          </a:solidFill>
                          <a:latin typeface="Times New Roman" pitchFamily="18" charset="0"/>
                          <a:ea typeface="+mn-ea"/>
                          <a:cs typeface="Times New Roman" pitchFamily="18" charset="0"/>
                        </a:rPr>
                        <a:t>, etal.</a:t>
                      </a:r>
                      <a:r>
                        <a:rPr lang="en-US" sz="1400" kern="1200" baseline="30000" dirty="0" smtClean="0">
                          <a:solidFill>
                            <a:schemeClr val="dk1"/>
                          </a:solidFill>
                          <a:latin typeface="Times New Roman" pitchFamily="18" charset="0"/>
                          <a:ea typeface="+mn-ea"/>
                          <a:cs typeface="Times New Roman" pitchFamily="18" charset="0"/>
                        </a:rPr>
                        <a:t>16</a:t>
                      </a:r>
                      <a:endParaRPr lang="en-US" sz="1400" baseline="30000" dirty="0">
                        <a:latin typeface="Times New Roman" pitchFamily="18" charset="0"/>
                        <a:cs typeface="Times New Roman" pitchFamily="18" charset="0"/>
                      </a:endParaRPr>
                    </a:p>
                  </a:txBody>
                  <a:tcPr/>
                </a:tc>
                <a:tc>
                  <a:txBody>
                    <a:bodyPr/>
                    <a:lstStyle/>
                    <a:p>
                      <a:r>
                        <a:rPr lang="en-US" sz="1400" kern="1200" baseline="0" dirty="0" smtClean="0">
                          <a:solidFill>
                            <a:schemeClr val="dk1"/>
                          </a:solidFill>
                          <a:latin typeface="Times New Roman" pitchFamily="18" charset="0"/>
                          <a:ea typeface="+mn-ea"/>
                          <a:cs typeface="Times New Roman" pitchFamily="18" charset="0"/>
                        </a:rPr>
                        <a:t>Twenty SCL (C5–T6)</a:t>
                      </a:r>
                    </a:p>
                    <a:p>
                      <a:r>
                        <a:rPr lang="en-US" sz="1400" kern="1200" baseline="0" dirty="0" smtClean="0">
                          <a:solidFill>
                            <a:schemeClr val="dk1"/>
                          </a:solidFill>
                          <a:latin typeface="Times New Roman" pitchFamily="18" charset="0"/>
                          <a:ea typeface="+mn-ea"/>
                          <a:cs typeface="Times New Roman" pitchFamily="18" charset="0"/>
                        </a:rPr>
                        <a:t>(ASIA A/B)</a:t>
                      </a:r>
                    </a:p>
                    <a:p>
                      <a:r>
                        <a:rPr lang="en-US" sz="1400" kern="1200" baseline="0" dirty="0" smtClean="0">
                          <a:solidFill>
                            <a:schemeClr val="dk1"/>
                          </a:solidFill>
                          <a:latin typeface="Times New Roman" pitchFamily="18" charset="0"/>
                          <a:ea typeface="+mn-ea"/>
                          <a:cs typeface="Times New Roman" pitchFamily="18" charset="0"/>
                        </a:rPr>
                        <a:t>Minimum 4</a:t>
                      </a:r>
                    </a:p>
                    <a:p>
                      <a:r>
                        <a:rPr lang="en-US" sz="1400" kern="1200" baseline="0" dirty="0" smtClean="0">
                          <a:solidFill>
                            <a:schemeClr val="dk1"/>
                          </a:solidFill>
                          <a:latin typeface="Times New Roman" pitchFamily="18" charset="0"/>
                          <a:ea typeface="+mn-ea"/>
                          <a:cs typeface="Times New Roman" pitchFamily="18" charset="0"/>
                        </a:rPr>
                        <a:t>months post injury</a:t>
                      </a:r>
                      <a:endParaRPr lang="en-US" sz="1400" dirty="0">
                        <a:latin typeface="Times New Roman" pitchFamily="18" charset="0"/>
                        <a:cs typeface="Times New Roman" pitchFamily="18" charset="0"/>
                      </a:endParaRPr>
                    </a:p>
                  </a:txBody>
                  <a:tcPr/>
                </a:tc>
                <a:tc>
                  <a:txBody>
                    <a:bodyPr/>
                    <a:lstStyle/>
                    <a:p>
                      <a:r>
                        <a:rPr lang="en-US" sz="1400" kern="1200" baseline="0" dirty="0" smtClean="0">
                          <a:solidFill>
                            <a:schemeClr val="dk1"/>
                          </a:solidFill>
                          <a:latin typeface="Times New Roman" pitchFamily="18" charset="0"/>
                          <a:ea typeface="+mn-ea"/>
                          <a:cs typeface="Times New Roman" pitchFamily="18" charset="0"/>
                        </a:rPr>
                        <a:t>ICC, Extensors: Peak/sum 0.72–0.84</a:t>
                      </a:r>
                    </a:p>
                    <a:p>
                      <a:r>
                        <a:rPr lang="en-US" sz="1400" kern="1200" baseline="0" dirty="0" smtClean="0">
                          <a:solidFill>
                            <a:schemeClr val="dk1"/>
                          </a:solidFill>
                          <a:latin typeface="Times New Roman" pitchFamily="18" charset="0"/>
                          <a:ea typeface="+mn-ea"/>
                          <a:cs typeface="Times New Roman" pitchFamily="18" charset="0"/>
                        </a:rPr>
                        <a:t>Flexors: Peak/sum 0.22–0.89</a:t>
                      </a:r>
                    </a:p>
                  </a:txBody>
                  <a:tcPr/>
                </a:tc>
                <a:tc>
                  <a:txBody>
                    <a:bodyPr/>
                    <a:lstStyle/>
                    <a:p>
                      <a:pPr algn="just"/>
                      <a:r>
                        <a:rPr lang="en-US" sz="1400" kern="1200" baseline="0" dirty="0" smtClean="0">
                          <a:solidFill>
                            <a:schemeClr val="dk1"/>
                          </a:solidFill>
                          <a:latin typeface="Times New Roman" pitchFamily="18" charset="0"/>
                          <a:ea typeface="+mn-ea"/>
                          <a:cs typeface="Times New Roman" pitchFamily="18" charset="0"/>
                        </a:rPr>
                        <a:t>t 0.24–0.86 (P=0.143–0.0001), more reliable for muscles of the</a:t>
                      </a:r>
                    </a:p>
                    <a:p>
                      <a:pPr algn="just"/>
                      <a:r>
                        <a:rPr lang="en-US" sz="1400" kern="1200" baseline="0" dirty="0" smtClean="0">
                          <a:solidFill>
                            <a:schemeClr val="dk1"/>
                          </a:solidFill>
                          <a:latin typeface="Times New Roman" pitchFamily="18" charset="0"/>
                          <a:ea typeface="+mn-ea"/>
                          <a:cs typeface="Times New Roman" pitchFamily="18" charset="0"/>
                        </a:rPr>
                        <a:t>ankle than knee and hip, lowest</a:t>
                      </a:r>
                    </a:p>
                    <a:p>
                      <a:pPr algn="just"/>
                      <a:r>
                        <a:rPr lang="en-US" sz="1400" kern="1200" baseline="0" dirty="0" smtClean="0">
                          <a:solidFill>
                            <a:schemeClr val="dk1"/>
                          </a:solidFill>
                          <a:latin typeface="Times New Roman" pitchFamily="18" charset="0"/>
                          <a:ea typeface="+mn-ea"/>
                          <a:cs typeface="Times New Roman" pitchFamily="18" charset="0"/>
                        </a:rPr>
                        <a:t>for hip adductors &amp; internal Rotators</a:t>
                      </a:r>
                      <a:endParaRPr lang="en-US" sz="1400" dirty="0">
                        <a:latin typeface="Times New Roman" pitchFamily="18" charset="0"/>
                        <a:cs typeface="Times New Roman" pitchFamily="18" charset="0"/>
                      </a:endParaRPr>
                    </a:p>
                  </a:txBody>
                  <a:tcPr/>
                </a:tc>
              </a:tr>
            </a:tbl>
          </a:graphicData>
        </a:graphic>
      </p:graphicFrame>
      <p:sp>
        <p:nvSpPr>
          <p:cNvPr id="5" name="Rectangle 4"/>
          <p:cNvSpPr/>
          <p:nvPr/>
        </p:nvSpPr>
        <p:spPr>
          <a:xfrm>
            <a:off x="0" y="5750004"/>
            <a:ext cx="9144000" cy="1107996"/>
          </a:xfrm>
          <a:prstGeom prst="rect">
            <a:avLst/>
          </a:prstGeom>
        </p:spPr>
        <p:txBody>
          <a:bodyPr wrap="square">
            <a:spAutoFit/>
          </a:bodyPr>
          <a:lstStyle/>
          <a:p>
            <a:r>
              <a:rPr lang="en-US" sz="1100" dirty="0" smtClean="0"/>
              <a:t>14- </a:t>
            </a:r>
            <a:r>
              <a:rPr lang="en-US" sz="1100" dirty="0" err="1" smtClean="0"/>
              <a:t>Boiteau</a:t>
            </a:r>
            <a:r>
              <a:rPr lang="en-US" sz="1100" dirty="0" smtClean="0"/>
              <a:t> M, </a:t>
            </a:r>
            <a:r>
              <a:rPr lang="en-US" sz="1100" dirty="0" err="1" smtClean="0"/>
              <a:t>Malouin</a:t>
            </a:r>
            <a:r>
              <a:rPr lang="en-US" sz="1100" dirty="0" smtClean="0"/>
              <a:t> F, Richards CL. Use of hand-held dynamometer and a Kin-Com dynamometer for evaluating spastic </a:t>
            </a:r>
            <a:r>
              <a:rPr lang="en-US" sz="1100" dirty="0" err="1" smtClean="0"/>
              <a:t>hypertonia</a:t>
            </a:r>
            <a:r>
              <a:rPr lang="en-US" sz="1100" dirty="0" smtClean="0"/>
              <a:t> in children: a reliability study. Phys </a:t>
            </a:r>
            <a:r>
              <a:rPr lang="en-US" sz="1100" dirty="0" err="1" smtClean="0"/>
              <a:t>Ther</a:t>
            </a:r>
            <a:r>
              <a:rPr lang="en-US" sz="1100" dirty="0" smtClean="0"/>
              <a:t> 1995; 75: 796–802.</a:t>
            </a:r>
          </a:p>
          <a:p>
            <a:r>
              <a:rPr lang="fr-FR" sz="1100" dirty="0" smtClean="0"/>
              <a:t>15- </a:t>
            </a:r>
            <a:r>
              <a:rPr lang="fr-FR" sz="1100" dirty="0" err="1" smtClean="0"/>
              <a:t>Lamontagne</a:t>
            </a:r>
            <a:r>
              <a:rPr lang="fr-FR" sz="1100" dirty="0" smtClean="0"/>
              <a:t> A, Malouin F, Richards CL, Dumas F. </a:t>
            </a:r>
            <a:r>
              <a:rPr lang="en-US" sz="1100" dirty="0" smtClean="0"/>
              <a:t>Evaluation of reflex- and </a:t>
            </a:r>
            <a:r>
              <a:rPr lang="en-US" sz="1100" dirty="0" err="1" smtClean="0"/>
              <a:t>nonreflex</a:t>
            </a:r>
            <a:r>
              <a:rPr lang="en-US" sz="1100" dirty="0" smtClean="0"/>
              <a:t>-induced muscle resistance to stretch in adults with spinal cord injury using hand-held an </a:t>
            </a:r>
            <a:r>
              <a:rPr lang="en-US" sz="1100" dirty="0" err="1" smtClean="0"/>
              <a:t>isokinetic</a:t>
            </a:r>
            <a:r>
              <a:rPr lang="en-US" sz="1100" dirty="0" smtClean="0"/>
              <a:t> dynamometer. Phys </a:t>
            </a:r>
            <a:r>
              <a:rPr lang="en-US" sz="1100" dirty="0" err="1" smtClean="0"/>
              <a:t>Ther</a:t>
            </a:r>
            <a:r>
              <a:rPr lang="en-US" sz="1100" dirty="0" smtClean="0"/>
              <a:t> 1998; 78: 964–975.</a:t>
            </a:r>
          </a:p>
          <a:p>
            <a:r>
              <a:rPr lang="en-US" sz="1100" dirty="0" smtClean="0"/>
              <a:t>16-Kakebeeke TH, </a:t>
            </a:r>
            <a:r>
              <a:rPr lang="en-US" sz="1100" dirty="0" err="1" smtClean="0"/>
              <a:t>Lechner</a:t>
            </a:r>
            <a:r>
              <a:rPr lang="en-US" sz="1100" dirty="0" smtClean="0"/>
              <a:t> H, </a:t>
            </a:r>
            <a:r>
              <a:rPr lang="en-US" sz="1100" dirty="0" err="1" smtClean="0"/>
              <a:t>Baumberger</a:t>
            </a:r>
            <a:r>
              <a:rPr lang="en-US" sz="1100" dirty="0" smtClean="0"/>
              <a:t> M, </a:t>
            </a:r>
            <a:r>
              <a:rPr lang="en-US" sz="1100" dirty="0" err="1" smtClean="0"/>
              <a:t>Denoth</a:t>
            </a:r>
            <a:r>
              <a:rPr lang="en-US" sz="1100" dirty="0" smtClean="0"/>
              <a:t> J, Michel D, </a:t>
            </a:r>
            <a:r>
              <a:rPr lang="en-US" sz="1100" dirty="0" err="1" smtClean="0"/>
              <a:t>Knecht</a:t>
            </a:r>
            <a:r>
              <a:rPr lang="en-US" sz="1100" dirty="0" smtClean="0"/>
              <a:t> H. The importance of posture on the </a:t>
            </a:r>
            <a:r>
              <a:rPr lang="en-US" sz="1100" dirty="0" err="1" smtClean="0"/>
              <a:t>isokinetic</a:t>
            </a:r>
            <a:r>
              <a:rPr lang="en-US" sz="1100" dirty="0" smtClean="0"/>
              <a:t> </a:t>
            </a:r>
            <a:r>
              <a:rPr lang="en-US" sz="1100" dirty="0" err="1" smtClean="0"/>
              <a:t>assesment</a:t>
            </a:r>
            <a:r>
              <a:rPr lang="en-US" sz="1100" dirty="0" smtClean="0"/>
              <a:t> of spasticity. Spinal Cord 2002; 40: 236–243.</a:t>
            </a:r>
            <a:endParaRPr lang="en-US" sz="11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lnSpc>
                <a:spcPct val="150000"/>
              </a:lnSpc>
            </a:pPr>
            <a:r>
              <a:rPr lang="en-US" sz="2400" b="1" u="sng" dirty="0" smtClean="0">
                <a:latin typeface="Times New Roman" pitchFamily="18" charset="0"/>
                <a:cs typeface="Times New Roman" pitchFamily="18" charset="0"/>
              </a:rPr>
              <a:t>Pendulum test</a:t>
            </a:r>
            <a:endParaRPr lang="en-US" sz="24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72000"/>
          </a:xfrm>
        </p:spPr>
        <p:txBody>
          <a:bodyPr>
            <a:noAutofit/>
          </a:bodyPr>
          <a:lstStyle/>
          <a:p>
            <a:pPr algn="just">
              <a:lnSpc>
                <a:spcPct val="150000"/>
              </a:lnSpc>
            </a:pPr>
            <a:r>
              <a:rPr lang="en-US" sz="2200" dirty="0" smtClean="0">
                <a:latin typeface="Times New Roman" pitchFamily="18" charset="0"/>
                <a:cs typeface="Times New Roman" pitchFamily="18" charset="0"/>
              </a:rPr>
              <a:t>The pendulum test was introduced by </a:t>
            </a:r>
            <a:r>
              <a:rPr lang="en-US" sz="2200" dirty="0" err="1" smtClean="0">
                <a:latin typeface="Times New Roman" pitchFamily="18" charset="0"/>
                <a:cs typeface="Times New Roman" pitchFamily="18" charset="0"/>
              </a:rPr>
              <a:t>Wartenberg</a:t>
            </a:r>
            <a:r>
              <a:rPr lang="en-US" sz="2200" dirty="0" smtClean="0">
                <a:latin typeface="Times New Roman" pitchFamily="18" charset="0"/>
                <a:cs typeface="Times New Roman" pitchFamily="18" charset="0"/>
              </a:rPr>
              <a:t> in 1951.</a:t>
            </a:r>
            <a:r>
              <a:rPr lang="en-US" sz="2200" baseline="30000" dirty="0" smtClean="0">
                <a:latin typeface="Times New Roman" pitchFamily="18" charset="0"/>
                <a:cs typeface="Times New Roman" pitchFamily="18" charset="0"/>
              </a:rPr>
              <a:t>17</a:t>
            </a:r>
            <a:endParaRPr lang="en-US" sz="2200" dirty="0" smtClean="0">
              <a:latin typeface="Times New Roman" pitchFamily="18" charset="0"/>
              <a:cs typeface="Times New Roman" pitchFamily="18" charset="0"/>
            </a:endParaRPr>
          </a:p>
          <a:p>
            <a:pPr algn="just">
              <a:lnSpc>
                <a:spcPct val="150000"/>
              </a:lnSpc>
            </a:pPr>
            <a:r>
              <a:rPr lang="en-US" sz="2200" dirty="0" smtClean="0">
                <a:latin typeface="Times New Roman" pitchFamily="18" charset="0"/>
                <a:cs typeface="Times New Roman" pitchFamily="18" charset="0"/>
              </a:rPr>
              <a:t>In its most simple form, the patient is seated or lying with the lower leg hanging over the end of a couch. </a:t>
            </a:r>
          </a:p>
          <a:p>
            <a:pPr algn="just">
              <a:lnSpc>
                <a:spcPct val="150000"/>
              </a:lnSpc>
            </a:pPr>
            <a:r>
              <a:rPr lang="en-US" sz="2200" dirty="0" smtClean="0">
                <a:latin typeface="Times New Roman" pitchFamily="18" charset="0"/>
                <a:cs typeface="Times New Roman" pitchFamily="18" charset="0"/>
              </a:rPr>
              <a:t>The examiner then extends the leg to the horizontal position, while the patient is told to relax.</a:t>
            </a:r>
          </a:p>
          <a:p>
            <a:pPr algn="just">
              <a:lnSpc>
                <a:spcPct val="150000"/>
              </a:lnSpc>
            </a:pPr>
            <a:r>
              <a:rPr lang="en-US" sz="2200" dirty="0" smtClean="0">
                <a:latin typeface="Times New Roman" pitchFamily="18" charset="0"/>
                <a:cs typeface="Times New Roman" pitchFamily="18" charset="0"/>
              </a:rPr>
              <a:t>The leg is then released and allowed to swing freely under the action of gravity. </a:t>
            </a:r>
          </a:p>
          <a:p>
            <a:pPr algn="just">
              <a:lnSpc>
                <a:spcPct val="150000"/>
              </a:lnSpc>
            </a:pPr>
            <a:r>
              <a:rPr lang="en-US" sz="2200" dirty="0" smtClean="0">
                <a:latin typeface="Times New Roman" pitchFamily="18" charset="0"/>
                <a:cs typeface="Times New Roman" pitchFamily="18" charset="0"/>
              </a:rPr>
              <a:t>With the use of </a:t>
            </a:r>
            <a:r>
              <a:rPr lang="en-US" sz="2200" dirty="0" err="1" smtClean="0">
                <a:latin typeface="Times New Roman" pitchFamily="18" charset="0"/>
                <a:cs typeface="Times New Roman" pitchFamily="18" charset="0"/>
              </a:rPr>
              <a:t>electrogoniometers</a:t>
            </a:r>
            <a:r>
              <a:rPr lang="en-US" sz="2200" dirty="0" smtClean="0">
                <a:latin typeface="Times New Roman" pitchFamily="18" charset="0"/>
                <a:cs typeface="Times New Roman" pitchFamily="18" charset="0"/>
              </a:rPr>
              <a:t>, the swing of the leg about the knee joint may be evaluated.</a:t>
            </a:r>
            <a:endParaRPr lang="en-US" sz="2200" dirty="0">
              <a:latin typeface="Times New Roman" pitchFamily="18" charset="0"/>
              <a:cs typeface="Times New Roman" pitchFamily="18" charset="0"/>
            </a:endParaRPr>
          </a:p>
        </p:txBody>
      </p:sp>
      <p:sp>
        <p:nvSpPr>
          <p:cNvPr id="4" name="Rectangle 3"/>
          <p:cNvSpPr/>
          <p:nvPr/>
        </p:nvSpPr>
        <p:spPr>
          <a:xfrm>
            <a:off x="-32" y="6524976"/>
            <a:ext cx="9144000" cy="261610"/>
          </a:xfrm>
          <a:prstGeom prst="rect">
            <a:avLst/>
          </a:prstGeom>
        </p:spPr>
        <p:txBody>
          <a:bodyPr wrap="square">
            <a:spAutoFit/>
          </a:bodyPr>
          <a:lstStyle/>
          <a:p>
            <a:r>
              <a:rPr lang="en-US" sz="1100" dirty="0" smtClean="0"/>
              <a:t>17- </a:t>
            </a:r>
            <a:r>
              <a:rPr lang="en-US" sz="1100" dirty="0" err="1" smtClean="0"/>
              <a:t>Wartenberg</a:t>
            </a:r>
            <a:r>
              <a:rPr lang="en-US" sz="1100" dirty="0" smtClean="0"/>
              <a:t> R. Pendulousness of the legs as a diagnostic test. Neurology 1951; 1: 18–24.</a:t>
            </a:r>
            <a:endParaRPr lang="en-US" sz="11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lnSpc>
                <a:spcPct val="150000"/>
              </a:lnSpc>
            </a:pPr>
            <a:r>
              <a:rPr lang="en-US" sz="2200" dirty="0" smtClean="0">
                <a:latin typeface="Times New Roman" pitchFamily="18" charset="0"/>
                <a:cs typeface="Times New Roman" pitchFamily="18" charset="0"/>
              </a:rPr>
              <a:t>In individuals with spasticity, a reduction of the swing is generally present.</a:t>
            </a:r>
          </a:p>
          <a:p>
            <a:pPr algn="just">
              <a:lnSpc>
                <a:spcPct val="150000"/>
              </a:lnSpc>
            </a:pPr>
            <a:r>
              <a:rPr lang="en-US" sz="2200" dirty="0" smtClean="0">
                <a:latin typeface="Times New Roman" pitchFamily="18" charset="0"/>
                <a:cs typeface="Times New Roman" pitchFamily="18" charset="0"/>
              </a:rPr>
              <a:t>The </a:t>
            </a:r>
            <a:r>
              <a:rPr lang="en-US" sz="2200" b="1" dirty="0" smtClean="0">
                <a:latin typeface="Times New Roman" pitchFamily="18" charset="0"/>
                <a:cs typeface="Times New Roman" pitchFamily="18" charset="0"/>
              </a:rPr>
              <a:t>advantage</a:t>
            </a:r>
            <a:r>
              <a:rPr lang="en-US" sz="2200" dirty="0" smtClean="0">
                <a:latin typeface="Times New Roman" pitchFamily="18" charset="0"/>
                <a:cs typeface="Times New Roman" pitchFamily="18" charset="0"/>
              </a:rPr>
              <a:t> of the pendulum test is its simplicity, and the more refined quantification of the severity of spasticity that is obtained compared to the AS. </a:t>
            </a:r>
          </a:p>
          <a:p>
            <a:pPr algn="just">
              <a:lnSpc>
                <a:spcPct val="150000"/>
              </a:lnSpc>
            </a:pPr>
            <a:r>
              <a:rPr lang="en-US" sz="2200" dirty="0" smtClean="0">
                <a:latin typeface="Times New Roman" pitchFamily="18" charset="0"/>
                <a:cs typeface="Times New Roman" pitchFamily="18" charset="0"/>
              </a:rPr>
              <a:t>However, it also has several </a:t>
            </a:r>
            <a:r>
              <a:rPr lang="en-US" sz="2200" b="1" dirty="0" smtClean="0">
                <a:latin typeface="Times New Roman" pitchFamily="18" charset="0"/>
                <a:cs typeface="Times New Roman" pitchFamily="18" charset="0"/>
              </a:rPr>
              <a:t>drawbacks</a:t>
            </a:r>
            <a:r>
              <a:rPr lang="en-US" sz="2200" dirty="0" smtClean="0">
                <a:latin typeface="Times New Roman" pitchFamily="18" charset="0"/>
                <a:cs typeface="Times New Roman" pitchFamily="18" charset="0"/>
              </a:rPr>
              <a:t>. </a:t>
            </a:r>
          </a:p>
          <a:p>
            <a:pPr algn="just">
              <a:lnSpc>
                <a:spcPct val="150000"/>
              </a:lnSpc>
            </a:pPr>
            <a:r>
              <a:rPr lang="en-US" sz="2200" dirty="0" smtClean="0">
                <a:latin typeface="Times New Roman" pitchFamily="18" charset="0"/>
                <a:cs typeface="Times New Roman" pitchFamily="18" charset="0"/>
              </a:rPr>
              <a:t>It depends crucially on how the person is seated and the ability of the person to relax fully.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lnSpc>
                <a:spcPct val="150000"/>
              </a:lnSpc>
            </a:pPr>
            <a:r>
              <a:rPr lang="en-US" sz="2200" dirty="0" smtClean="0">
                <a:latin typeface="Times New Roman" pitchFamily="18" charset="0"/>
                <a:cs typeface="Times New Roman" pitchFamily="18" charset="0"/>
              </a:rPr>
              <a:t>Furthermore, it may only be used to evaluate spasticity in the knee muscles and it seems not to give any useful information in severe spasticity. </a:t>
            </a:r>
          </a:p>
          <a:p>
            <a:pPr algn="just">
              <a:lnSpc>
                <a:spcPct val="150000"/>
              </a:lnSpc>
            </a:pPr>
            <a:r>
              <a:rPr lang="en-US" sz="2200" dirty="0" smtClean="0">
                <a:latin typeface="Times New Roman" pitchFamily="18" charset="0"/>
                <a:cs typeface="Times New Roman" pitchFamily="18" charset="0"/>
              </a:rPr>
              <a:t>Finally, it is not possible with the test to dissociate increased resistance in the muscle due to </a:t>
            </a:r>
            <a:r>
              <a:rPr lang="en-US" sz="2200" dirty="0" err="1" smtClean="0">
                <a:latin typeface="Times New Roman" pitchFamily="18" charset="0"/>
                <a:cs typeface="Times New Roman" pitchFamily="18" charset="0"/>
              </a:rPr>
              <a:t>viscoelastic</a:t>
            </a:r>
            <a:r>
              <a:rPr lang="en-US" sz="2200" dirty="0" smtClean="0">
                <a:latin typeface="Times New Roman" pitchFamily="18" charset="0"/>
                <a:cs typeface="Times New Roman" pitchFamily="18" charset="0"/>
              </a:rPr>
              <a:t> changes from the velocity-dependent resistance due to spasticity.</a:t>
            </a:r>
          </a:p>
          <a:p>
            <a:pPr algn="just">
              <a:lnSpc>
                <a:spcPct val="150000"/>
              </a:lnSpc>
            </a:pPr>
            <a:r>
              <a:rPr lang="en-US" sz="2200" dirty="0" smtClean="0">
                <a:latin typeface="Times New Roman" pitchFamily="18" charset="0"/>
                <a:cs typeface="Times New Roman" pitchFamily="18" charset="0"/>
              </a:rPr>
              <a:t>Probably because of these drawbacks, the test has not obtained any wider use.</a:t>
            </a:r>
          </a:p>
          <a:p>
            <a:endParaRPr lang="en-US" sz="2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50000"/>
              </a:lnSpc>
            </a:pPr>
            <a:r>
              <a:rPr lang="en-US" sz="2800" b="1" u="sng" dirty="0" smtClean="0">
                <a:latin typeface="Times New Roman" pitchFamily="18" charset="0"/>
                <a:cs typeface="Times New Roman" pitchFamily="18" charset="0"/>
              </a:rPr>
              <a:t>Electrophysiological methods</a:t>
            </a:r>
            <a:endParaRPr lang="en-US" sz="22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200" dirty="0" smtClean="0">
                <a:latin typeface="Times New Roman" pitchFamily="18" charset="0"/>
                <a:cs typeface="Times New Roman" pitchFamily="18" charset="0"/>
              </a:rPr>
              <a:t>It has been considered in a number of studies whether measurement of the evoked electrical activity from the muscles EMG may be used to evaluate spasticity either alone or in combination with biomechanical measurements.</a:t>
            </a:r>
            <a:r>
              <a:rPr lang="en-US" sz="2200" baseline="30000" dirty="0" smtClean="0">
                <a:latin typeface="Times New Roman" pitchFamily="18" charset="0"/>
                <a:cs typeface="Times New Roman" pitchFamily="18" charset="0"/>
              </a:rPr>
              <a:t>18</a:t>
            </a:r>
          </a:p>
          <a:p>
            <a:pPr algn="just">
              <a:lnSpc>
                <a:spcPct val="150000"/>
              </a:lnSpc>
            </a:pPr>
            <a:r>
              <a:rPr lang="en-US" sz="2200" dirty="0" smtClean="0">
                <a:latin typeface="Times New Roman" pitchFamily="18" charset="0"/>
                <a:cs typeface="Times New Roman" pitchFamily="18" charset="0"/>
              </a:rPr>
              <a:t>This approach seems logical given that the mechanical response of the muscle to some extent must be proportional to the electrical signal.</a:t>
            </a:r>
            <a:endParaRPr lang="en-US" sz="2200" dirty="0">
              <a:latin typeface="Times New Roman" pitchFamily="18" charset="0"/>
              <a:cs typeface="Times New Roman" pitchFamily="18" charset="0"/>
            </a:endParaRPr>
          </a:p>
        </p:txBody>
      </p:sp>
      <p:sp>
        <p:nvSpPr>
          <p:cNvPr id="4" name="Rectangle 3"/>
          <p:cNvSpPr/>
          <p:nvPr/>
        </p:nvSpPr>
        <p:spPr>
          <a:xfrm>
            <a:off x="0" y="6596414"/>
            <a:ext cx="9001156" cy="430887"/>
          </a:xfrm>
          <a:prstGeom prst="rect">
            <a:avLst/>
          </a:prstGeom>
        </p:spPr>
        <p:txBody>
          <a:bodyPr wrap="square">
            <a:spAutoFit/>
          </a:bodyPr>
          <a:lstStyle/>
          <a:p>
            <a:r>
              <a:rPr lang="en-US" sz="1100" dirty="0" smtClean="0"/>
              <a:t>18- </a:t>
            </a:r>
            <a:r>
              <a:rPr lang="en-US" sz="1100" dirty="0" err="1" smtClean="0"/>
              <a:t>Sinkjaer</a:t>
            </a:r>
            <a:r>
              <a:rPr lang="en-US" sz="1100" dirty="0" smtClean="0"/>
              <a:t> T. Muscle, reflex and central components in the control of the ankle joint in healthy and spastic man. </a:t>
            </a:r>
            <a:r>
              <a:rPr lang="en-US" sz="1100" dirty="0" err="1" smtClean="0"/>
              <a:t>Acta</a:t>
            </a:r>
            <a:r>
              <a:rPr lang="en-US" sz="1100" dirty="0" smtClean="0"/>
              <a:t> </a:t>
            </a:r>
            <a:r>
              <a:rPr lang="en-US" sz="1100" dirty="0" err="1" smtClean="0"/>
              <a:t>Neurol</a:t>
            </a:r>
            <a:r>
              <a:rPr lang="en-US" sz="1100" dirty="0" smtClean="0"/>
              <a:t> Scand </a:t>
            </a:r>
            <a:r>
              <a:rPr lang="en-US" sz="1100" dirty="0" err="1" smtClean="0"/>
              <a:t>Suppl</a:t>
            </a:r>
            <a:r>
              <a:rPr lang="en-US" sz="1100" dirty="0" smtClean="0"/>
              <a:t> 1997; 170: 1–28.</a:t>
            </a:r>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Epidemology</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dirty="0" smtClean="0">
                <a:latin typeface="Times New Roman" pitchFamily="18" charset="0"/>
                <a:cs typeface="Times New Roman" pitchFamily="18" charset="0"/>
              </a:rPr>
              <a:t>There are varied figures for prevalence of spasticity in different conditions</a:t>
            </a:r>
          </a:p>
          <a:p>
            <a:pPr algn="just">
              <a:lnSpc>
                <a:spcPct val="150000"/>
              </a:lnSpc>
            </a:pPr>
            <a:r>
              <a:rPr lang="en-US" dirty="0" smtClean="0">
                <a:latin typeface="Times New Roman" pitchFamily="18" charset="0"/>
                <a:cs typeface="Times New Roman" pitchFamily="18" charset="0"/>
              </a:rPr>
              <a:t>This may be due to the presence of many patients with mild spasticity for whom little or no treatment is required for their condition. </a:t>
            </a:r>
          </a:p>
          <a:p>
            <a:pPr algn="just">
              <a:lnSpc>
                <a:spcPct val="150000"/>
              </a:lnSpc>
            </a:pPr>
            <a:r>
              <a:rPr lang="en-US" dirty="0" smtClean="0">
                <a:latin typeface="Times New Roman" pitchFamily="18" charset="0"/>
                <a:cs typeface="Times New Roman" pitchFamily="18" charset="0"/>
              </a:rPr>
              <a:t>An early brain injury study in the UK estimates that 16% and 18% of first time stroke sufferers and patients following traumatic brain injury respectively require spasticity treatment</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50000"/>
              </a:lnSpc>
            </a:pPr>
            <a:r>
              <a:rPr lang="en-US" sz="2200" dirty="0" smtClean="0">
                <a:latin typeface="Times New Roman" pitchFamily="18" charset="0"/>
                <a:cs typeface="Times New Roman" pitchFamily="18" charset="0"/>
              </a:rPr>
              <a:t>Limitations</a:t>
            </a:r>
            <a:endParaRPr lang="en-US" sz="2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200" dirty="0" smtClean="0">
                <a:latin typeface="Times New Roman" pitchFamily="18" charset="0"/>
                <a:cs typeface="Times New Roman" pitchFamily="18" charset="0"/>
              </a:rPr>
              <a:t>There are several problems in such studies. The size of the responses measured in the EMG depends heavily on such factors as the placement of the electrodes, skin resistance, subcutaneous fat, muscle atrophy, etc.</a:t>
            </a:r>
            <a:r>
              <a:rPr lang="en-US" sz="2200" baseline="30000" dirty="0" smtClean="0">
                <a:latin typeface="Times New Roman" pitchFamily="18" charset="0"/>
                <a:cs typeface="Times New Roman" pitchFamily="18" charset="0"/>
              </a:rPr>
              <a:t>19,20</a:t>
            </a:r>
            <a:r>
              <a:rPr lang="en-US" sz="2200" dirty="0" smtClean="0">
                <a:latin typeface="Times New Roman" pitchFamily="18" charset="0"/>
                <a:cs typeface="Times New Roman" pitchFamily="18" charset="0"/>
              </a:rPr>
              <a:t> </a:t>
            </a:r>
          </a:p>
          <a:p>
            <a:pPr algn="just">
              <a:lnSpc>
                <a:spcPct val="150000"/>
              </a:lnSpc>
            </a:pPr>
            <a:r>
              <a:rPr lang="en-US" sz="2200" dirty="0" smtClean="0">
                <a:latin typeface="Times New Roman" pitchFamily="18" charset="0"/>
                <a:cs typeface="Times New Roman" pitchFamily="18" charset="0"/>
              </a:rPr>
              <a:t>It is therefore not possible to compare the absolute amplitude of the responses between or even within subjects from session to session.</a:t>
            </a:r>
            <a:endParaRPr lang="en-US" sz="2200" dirty="0">
              <a:latin typeface="Times New Roman" pitchFamily="18" charset="0"/>
              <a:cs typeface="Times New Roman" pitchFamily="18" charset="0"/>
            </a:endParaRPr>
          </a:p>
        </p:txBody>
      </p:sp>
      <p:sp>
        <p:nvSpPr>
          <p:cNvPr id="4" name="Rectangle 3"/>
          <p:cNvSpPr/>
          <p:nvPr/>
        </p:nvSpPr>
        <p:spPr>
          <a:xfrm>
            <a:off x="0" y="5863256"/>
            <a:ext cx="9144000" cy="938719"/>
          </a:xfrm>
          <a:prstGeom prst="rect">
            <a:avLst/>
          </a:prstGeom>
        </p:spPr>
        <p:txBody>
          <a:bodyPr wrap="square">
            <a:spAutoFit/>
          </a:bodyPr>
          <a:lstStyle/>
          <a:p>
            <a:r>
              <a:rPr lang="en-US" sz="1100" dirty="0" smtClean="0"/>
              <a:t>19- </a:t>
            </a:r>
            <a:r>
              <a:rPr lang="en-US" sz="1100" dirty="0" err="1" smtClean="0"/>
              <a:t>Sko</a:t>
            </a:r>
            <a:r>
              <a:rPr lang="en-US" sz="1100" dirty="0" smtClean="0"/>
              <a:t>¨ ld C, Harms-</a:t>
            </a:r>
            <a:r>
              <a:rPr lang="en-US" sz="1100" dirty="0" err="1" smtClean="0"/>
              <a:t>Ringdahl</a:t>
            </a:r>
            <a:r>
              <a:rPr lang="en-US" sz="1100" dirty="0" smtClean="0"/>
              <a:t> K, </a:t>
            </a:r>
            <a:r>
              <a:rPr lang="en-US" sz="1100" dirty="0" err="1" smtClean="0"/>
              <a:t>Hultling</a:t>
            </a:r>
            <a:r>
              <a:rPr lang="en-US" sz="1100" dirty="0" smtClean="0"/>
              <a:t> C, Levi R, </a:t>
            </a:r>
            <a:r>
              <a:rPr lang="en-US" sz="1100" dirty="0" err="1" smtClean="0"/>
              <a:t>Seiger</a:t>
            </a:r>
            <a:r>
              <a:rPr lang="en-US" sz="1100" dirty="0" smtClean="0"/>
              <a:t> A. Simultaneous Ashworth measurements and </a:t>
            </a:r>
            <a:r>
              <a:rPr lang="en-US" sz="1100" dirty="0" err="1" smtClean="0"/>
              <a:t>electromyographic</a:t>
            </a:r>
            <a:r>
              <a:rPr lang="en-US" sz="1100" dirty="0" smtClean="0"/>
              <a:t> recordings in </a:t>
            </a:r>
            <a:r>
              <a:rPr lang="en-US" sz="1100" dirty="0" err="1" smtClean="0"/>
              <a:t>tetraplegic</a:t>
            </a:r>
            <a:r>
              <a:rPr lang="en-US" sz="1100" dirty="0" smtClean="0"/>
              <a:t> patients. Arch Phys Med </a:t>
            </a:r>
            <a:r>
              <a:rPr lang="en-US" sz="1100" dirty="0" err="1" smtClean="0"/>
              <a:t>Rehabil</a:t>
            </a:r>
            <a:r>
              <a:rPr lang="en-US" sz="1100" dirty="0" smtClean="0"/>
              <a:t> 1998; 79: 959–965.</a:t>
            </a:r>
          </a:p>
          <a:p>
            <a:r>
              <a:rPr lang="en-US" sz="1100" dirty="0" smtClean="0"/>
              <a:t>20- </a:t>
            </a:r>
            <a:r>
              <a:rPr lang="en-US" sz="1100" dirty="0" err="1" smtClean="0"/>
              <a:t>Zupan</a:t>
            </a:r>
            <a:r>
              <a:rPr lang="en-US" sz="1100" dirty="0" smtClean="0"/>
              <a:t> B, </a:t>
            </a:r>
            <a:r>
              <a:rPr lang="en-US" sz="1100" dirty="0" err="1" smtClean="0"/>
              <a:t>Stokic</a:t>
            </a:r>
            <a:r>
              <a:rPr lang="en-US" sz="1100" dirty="0" smtClean="0"/>
              <a:t> DS, </a:t>
            </a:r>
            <a:r>
              <a:rPr lang="en-US" sz="1100" dirty="0" err="1" smtClean="0"/>
              <a:t>Bohanec</a:t>
            </a:r>
            <a:r>
              <a:rPr lang="en-US" sz="1100" dirty="0" smtClean="0"/>
              <a:t> M, </a:t>
            </a:r>
            <a:r>
              <a:rPr lang="en-US" sz="1100" dirty="0" err="1" smtClean="0"/>
              <a:t>Priebe</a:t>
            </a:r>
            <a:r>
              <a:rPr lang="en-US" sz="1100" dirty="0" smtClean="0"/>
              <a:t> MM, Sherwood AM. Relating clinical and </a:t>
            </a:r>
            <a:r>
              <a:rPr lang="en-US" sz="1100" dirty="0" err="1" smtClean="0"/>
              <a:t>neurophysiological</a:t>
            </a:r>
            <a:r>
              <a:rPr lang="en-US" sz="1100" dirty="0" smtClean="0"/>
              <a:t> assessment of spasticity by machine learning. </a:t>
            </a:r>
            <a:r>
              <a:rPr lang="en-US" sz="1100" dirty="0" err="1" smtClean="0"/>
              <a:t>Int</a:t>
            </a:r>
            <a:r>
              <a:rPr lang="en-US" sz="1100" dirty="0" smtClean="0"/>
              <a:t> J Med Inform 1998;</a:t>
            </a:r>
          </a:p>
          <a:p>
            <a:r>
              <a:rPr lang="en-US" sz="1100" dirty="0" smtClean="0"/>
              <a:t>49: 243–251.</a:t>
            </a:r>
            <a:endParaRPr lang="en-US" sz="11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Gait Analysis Methods</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Spasticity is one of the problems that reducing the quality of life of patients with MS. All components of motor impairment (motor loss, spasticity, co-contraction, sensory loss, contracture) should be determined in order to evaluate the spastic lower extremities. Optoelectronic motion analysis systems, force platforms, multi-channel EMG devices are used for quantitative gait analysis (21).</a:t>
            </a:r>
          </a:p>
          <a:p>
            <a:pPr>
              <a:buNone/>
            </a:pPr>
            <a:endParaRPr lang="en-US" dirty="0" smtClean="0"/>
          </a:p>
          <a:p>
            <a:pPr>
              <a:buNone/>
            </a:pPr>
            <a:r>
              <a:rPr lang="en-US" sz="900" dirty="0" smtClean="0"/>
              <a:t>21. </a:t>
            </a:r>
            <a:r>
              <a:rPr lang="en-US" sz="900" dirty="0" err="1" smtClean="0"/>
              <a:t>Möhür</a:t>
            </a:r>
            <a:r>
              <a:rPr lang="en-US" sz="900" dirty="0" smtClean="0"/>
              <a:t> H, </a:t>
            </a:r>
            <a:r>
              <a:rPr lang="en-US" sz="900" dirty="0" err="1" smtClean="0"/>
              <a:t>Akkuş</a:t>
            </a:r>
            <a:r>
              <a:rPr lang="en-US" sz="900" dirty="0" smtClean="0"/>
              <a:t> S. Normal </a:t>
            </a:r>
            <a:r>
              <a:rPr lang="en-US" sz="900" dirty="0" err="1" smtClean="0"/>
              <a:t>ve</a:t>
            </a:r>
            <a:r>
              <a:rPr lang="en-US" sz="900" dirty="0" smtClean="0"/>
              <a:t> </a:t>
            </a:r>
            <a:r>
              <a:rPr lang="en-US" sz="900" dirty="0" err="1" smtClean="0"/>
              <a:t>Patolojik</a:t>
            </a:r>
            <a:r>
              <a:rPr lang="en-US" sz="900" dirty="0" smtClean="0"/>
              <a:t> </a:t>
            </a:r>
            <a:r>
              <a:rPr lang="en-US" sz="900" dirty="0" err="1" smtClean="0"/>
              <a:t>Yürüme</a:t>
            </a:r>
            <a:r>
              <a:rPr lang="en-US" sz="900" dirty="0" smtClean="0"/>
              <a:t>. In: </a:t>
            </a:r>
            <a:r>
              <a:rPr lang="en-US" sz="900" dirty="0" err="1" smtClean="0"/>
              <a:t>Oğuz</a:t>
            </a:r>
            <a:r>
              <a:rPr lang="en-US" sz="900" dirty="0" smtClean="0"/>
              <a:t> H, </a:t>
            </a:r>
            <a:r>
              <a:rPr lang="en-US" sz="900" dirty="0" err="1" smtClean="0"/>
              <a:t>Dursun</a:t>
            </a:r>
            <a:r>
              <a:rPr lang="en-US" sz="900" dirty="0" smtClean="0"/>
              <a:t> E, </a:t>
            </a:r>
            <a:r>
              <a:rPr lang="en-US" sz="900" dirty="0" err="1" smtClean="0"/>
              <a:t>Dursun</a:t>
            </a:r>
            <a:r>
              <a:rPr lang="en-US" sz="900" dirty="0" smtClean="0"/>
              <a:t> N, editors. </a:t>
            </a:r>
            <a:r>
              <a:rPr lang="en-US" sz="900" i="1" dirty="0" err="1" smtClean="0"/>
              <a:t>Tıbbi</a:t>
            </a:r>
            <a:r>
              <a:rPr lang="en-US" sz="900" i="1" dirty="0" smtClean="0"/>
              <a:t> </a:t>
            </a:r>
            <a:r>
              <a:rPr lang="en-US" sz="900" i="1" dirty="0" err="1" smtClean="0"/>
              <a:t>Rehabilitasyon</a:t>
            </a:r>
            <a:r>
              <a:rPr lang="en-US" sz="900" i="1" dirty="0" smtClean="0"/>
              <a:t>.</a:t>
            </a:r>
            <a:r>
              <a:rPr lang="en-US" sz="900" dirty="0" smtClean="0"/>
              <a:t> Istanbul: Nobel </a:t>
            </a:r>
            <a:r>
              <a:rPr lang="en-US" sz="900" dirty="0" err="1" smtClean="0"/>
              <a:t>Tıp</a:t>
            </a:r>
            <a:r>
              <a:rPr lang="en-US" sz="900" dirty="0" smtClean="0"/>
              <a:t> </a:t>
            </a:r>
            <a:r>
              <a:rPr lang="en-US" sz="900" dirty="0" err="1" smtClean="0"/>
              <a:t>Kitabevleri</a:t>
            </a:r>
            <a:r>
              <a:rPr lang="en-US" sz="900" dirty="0" smtClean="0"/>
              <a:t>; 2004. pp. 265–279.</a:t>
            </a:r>
            <a:endParaRPr lang="en-US" sz="9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kinetic and kinematic measurements</a:t>
            </a:r>
            <a:endParaRPr lang="en-US" dirty="0"/>
          </a:p>
        </p:txBody>
      </p:sp>
      <p:sp>
        <p:nvSpPr>
          <p:cNvPr id="3" name="Content Placeholder 2"/>
          <p:cNvSpPr>
            <a:spLocks noGrp="1"/>
          </p:cNvSpPr>
          <p:nvPr>
            <p:ph idx="1"/>
          </p:nvPr>
        </p:nvSpPr>
        <p:spPr/>
        <p:txBody>
          <a:bodyPr>
            <a:normAutofit/>
          </a:bodyPr>
          <a:lstStyle/>
          <a:p>
            <a:r>
              <a:rPr lang="en-US" dirty="0" smtClean="0"/>
              <a:t>Today, kinetic and kinematic measurements have become more practical and useful, thanks to portable and wearable devices. Owing to the sensors, static and dynamic acceleration can be measured, with the devices capable of perceiving the slope and posture analysis can be made easier. At this point, the response to the treatment can be easily monitored and the risks of falling have become able to be reduced.</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ctr">
              <a:buNone/>
            </a:pPr>
            <a:r>
              <a:rPr lang="en-US" sz="9600" b="1" dirty="0" smtClean="0"/>
              <a:t>New Methods</a:t>
            </a:r>
            <a:endParaRPr lang="en-US" sz="9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 </a:t>
            </a:r>
            <a:r>
              <a:rPr lang="en-US" dirty="0" err="1" smtClean="0"/>
              <a:t>Elastography</a:t>
            </a:r>
            <a:endParaRPr lang="en-US" dirty="0"/>
          </a:p>
        </p:txBody>
      </p:sp>
      <p:sp>
        <p:nvSpPr>
          <p:cNvPr id="3" name="Content Placeholder 2"/>
          <p:cNvSpPr>
            <a:spLocks noGrp="1"/>
          </p:cNvSpPr>
          <p:nvPr>
            <p:ph idx="1"/>
          </p:nvPr>
        </p:nvSpPr>
        <p:spPr/>
        <p:txBody>
          <a:bodyPr>
            <a:normAutofit lnSpcReduction="10000"/>
          </a:bodyPr>
          <a:lstStyle/>
          <a:p>
            <a:r>
              <a:rPr lang="en-US" dirty="0" err="1" smtClean="0"/>
              <a:t>Elastography</a:t>
            </a:r>
            <a:r>
              <a:rPr lang="en-US" dirty="0" smtClean="0"/>
              <a:t> is a new way of visualizing the flexibility of biological tissues and is often used to detect malignant lesions in the tissues, such as thyroid, breast tissues, etc (22). Lately it has also been used to measure the flexibility of muscles, tendons and nerves. It is also known as compression </a:t>
            </a:r>
            <a:r>
              <a:rPr lang="en-US" dirty="0" err="1" smtClean="0"/>
              <a:t>elastography</a:t>
            </a:r>
            <a:r>
              <a:rPr lang="en-US" dirty="0" smtClean="0"/>
              <a:t>, </a:t>
            </a:r>
            <a:r>
              <a:rPr lang="en-US" dirty="0" err="1" smtClean="0"/>
              <a:t>sonoelastography</a:t>
            </a:r>
            <a:r>
              <a:rPr lang="en-US" dirty="0" smtClean="0"/>
              <a:t>, or real-time ultrasound </a:t>
            </a:r>
            <a:r>
              <a:rPr lang="en-US" dirty="0" err="1" smtClean="0"/>
              <a:t>elastography</a:t>
            </a:r>
            <a:r>
              <a:rPr lang="en-US" dirty="0" smtClean="0"/>
              <a:t> (RTHE) (23).</a:t>
            </a:r>
          </a:p>
          <a:p>
            <a:pPr>
              <a:buNone/>
            </a:pPr>
            <a:endParaRPr lang="en-US" dirty="0" smtClean="0"/>
          </a:p>
          <a:p>
            <a:pPr>
              <a:buNone/>
            </a:pPr>
            <a:endParaRPr lang="en-US" dirty="0" smtClean="0"/>
          </a:p>
          <a:p>
            <a:pPr>
              <a:buNone/>
            </a:pPr>
            <a:r>
              <a:rPr lang="en-US" sz="1200" dirty="0" smtClean="0"/>
              <a:t>22. </a:t>
            </a:r>
            <a:r>
              <a:rPr lang="en-US" sz="1200" dirty="0" err="1" smtClean="0"/>
              <a:t>Illomei</a:t>
            </a:r>
            <a:r>
              <a:rPr lang="en-US" sz="1200" dirty="0" smtClean="0"/>
              <a:t> G. Muscle </a:t>
            </a:r>
            <a:r>
              <a:rPr lang="en-US" sz="1200" dirty="0" err="1" smtClean="0"/>
              <a:t>elastography</a:t>
            </a:r>
            <a:r>
              <a:rPr lang="en-US" sz="1200" dirty="0" smtClean="0"/>
              <a:t> in multiple sclerosis spasticity. </a:t>
            </a:r>
            <a:r>
              <a:rPr lang="en-US" sz="1200" i="1" dirty="0" err="1" smtClean="0"/>
              <a:t>Neurodegener</a:t>
            </a:r>
            <a:r>
              <a:rPr lang="en-US" sz="1200" i="1" dirty="0" smtClean="0"/>
              <a:t> </a:t>
            </a:r>
            <a:r>
              <a:rPr lang="en-US" sz="1200" i="1" dirty="0" err="1" smtClean="0"/>
              <a:t>Dis</a:t>
            </a:r>
            <a:r>
              <a:rPr lang="en-US" sz="1200" i="1" dirty="0" smtClean="0"/>
              <a:t> </a:t>
            </a:r>
            <a:r>
              <a:rPr lang="en-US" sz="1200" i="1" dirty="0" err="1" smtClean="0"/>
              <a:t>Manag</a:t>
            </a:r>
            <a:r>
              <a:rPr lang="en-US" sz="1200" i="1" dirty="0" smtClean="0"/>
              <a:t>. </a:t>
            </a:r>
            <a:r>
              <a:rPr lang="en-US" sz="1200" dirty="0" smtClean="0"/>
              <a:t>2016;6:13–16.</a:t>
            </a:r>
          </a:p>
          <a:p>
            <a:pPr>
              <a:buNone/>
            </a:pPr>
            <a:r>
              <a:rPr lang="en-US" sz="1200" dirty="0" smtClean="0"/>
              <a:t>23. </a:t>
            </a:r>
            <a:r>
              <a:rPr lang="en-US" sz="1200" dirty="0" err="1" smtClean="0"/>
              <a:t>Drakonaki</a:t>
            </a:r>
            <a:r>
              <a:rPr lang="en-US" sz="1200" dirty="0" smtClean="0"/>
              <a:t> EE, Allen GM, Wilson DJ. Ultrasound </a:t>
            </a:r>
            <a:r>
              <a:rPr lang="en-US" sz="1200" dirty="0" err="1" smtClean="0"/>
              <a:t>elastography</a:t>
            </a:r>
            <a:r>
              <a:rPr lang="en-US" sz="1200" dirty="0" smtClean="0"/>
              <a:t> for musculoskeletal applications. </a:t>
            </a:r>
            <a:r>
              <a:rPr lang="en-US" sz="1200" i="1" dirty="0" smtClean="0"/>
              <a:t>Br. J. </a:t>
            </a:r>
            <a:r>
              <a:rPr lang="en-US" sz="1200" i="1" dirty="0" err="1" smtClean="0"/>
              <a:t>Radiol</a:t>
            </a:r>
            <a:r>
              <a:rPr lang="en-US" sz="1200" i="1" dirty="0" smtClean="0"/>
              <a:t>. </a:t>
            </a:r>
            <a:r>
              <a:rPr lang="en-US" sz="1200" dirty="0" smtClean="0"/>
              <a:t>2012;85:1435–1445.</a:t>
            </a:r>
            <a:endParaRPr lang="en-US" sz="12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Myotonometry</a:t>
            </a:r>
            <a:endParaRPr lang="en-US" dirty="0"/>
          </a:p>
        </p:txBody>
      </p:sp>
      <p:sp>
        <p:nvSpPr>
          <p:cNvPr id="3" name="Content Placeholder 2"/>
          <p:cNvSpPr>
            <a:spLocks noGrp="1"/>
          </p:cNvSpPr>
          <p:nvPr>
            <p:ph idx="1"/>
          </p:nvPr>
        </p:nvSpPr>
        <p:spPr/>
        <p:txBody>
          <a:bodyPr>
            <a:normAutofit/>
          </a:bodyPr>
          <a:lstStyle/>
          <a:p>
            <a:r>
              <a:rPr lang="en-US" dirty="0" err="1" smtClean="0"/>
              <a:t>Myotonometry</a:t>
            </a:r>
            <a:r>
              <a:rPr lang="en-US" dirty="0" smtClean="0"/>
              <a:t> is a new technique which allows objective assessment of muscle spasticity by quantifying tissue displacement response to a standard measuring perpendicular compression force. Besides neurological disorders, it has also been used to investigate changes in muscle tissues of patients such as scoliosis and dull shoulder (21, 22)</a:t>
            </a:r>
          </a:p>
          <a:p>
            <a:pPr>
              <a:buNone/>
            </a:pPr>
            <a:r>
              <a:rPr lang="en-US" sz="900" dirty="0" smtClean="0"/>
              <a:t>21. </a:t>
            </a:r>
            <a:r>
              <a:rPr lang="en-US" sz="900" dirty="0" err="1" smtClean="0"/>
              <a:t>Oliva-Pascual-Vaca</a:t>
            </a:r>
            <a:r>
              <a:rPr lang="en-US" sz="900" dirty="0" smtClean="0"/>
              <a:t> A, Heredia-</a:t>
            </a:r>
            <a:r>
              <a:rPr lang="en-US" sz="900" dirty="0" err="1" smtClean="0"/>
              <a:t>Rizo</a:t>
            </a:r>
            <a:r>
              <a:rPr lang="en-US" sz="900" dirty="0" smtClean="0"/>
              <a:t> AM, </a:t>
            </a:r>
            <a:r>
              <a:rPr lang="en-US" sz="900" dirty="0" err="1" smtClean="0"/>
              <a:t>Barbosa</a:t>
            </a:r>
            <a:r>
              <a:rPr lang="en-US" sz="900" dirty="0" smtClean="0"/>
              <a:t>-Romero A, </a:t>
            </a:r>
            <a:r>
              <a:rPr lang="en-US" sz="900" dirty="0" err="1" smtClean="0"/>
              <a:t>Oliva-Pascual-Vaca</a:t>
            </a:r>
            <a:r>
              <a:rPr lang="en-US" sz="900" dirty="0" smtClean="0"/>
              <a:t> J, </a:t>
            </a:r>
            <a:r>
              <a:rPr lang="en-US" sz="900" dirty="0" err="1" smtClean="0"/>
              <a:t>Rodríguez</a:t>
            </a:r>
            <a:r>
              <a:rPr lang="en-US" sz="900" dirty="0" smtClean="0"/>
              <a:t>-Blanco C, </a:t>
            </a:r>
            <a:r>
              <a:rPr lang="en-US" sz="900" dirty="0" err="1" smtClean="0"/>
              <a:t>Tejero-García</a:t>
            </a:r>
            <a:r>
              <a:rPr lang="en-US" sz="900" dirty="0" smtClean="0"/>
              <a:t> S. Assessment of </a:t>
            </a:r>
            <a:r>
              <a:rPr lang="en-US" sz="900" dirty="0" err="1" smtClean="0"/>
              <a:t>paraspinal</a:t>
            </a:r>
            <a:r>
              <a:rPr lang="en-US" sz="900" dirty="0" smtClean="0"/>
              <a:t> muscle hardness in subjects with a mild single scoliosis </a:t>
            </a:r>
            <a:r>
              <a:rPr lang="en-US" sz="900" dirty="0" err="1" smtClean="0"/>
              <a:t>curve:a</a:t>
            </a:r>
            <a:r>
              <a:rPr lang="en-US" sz="900" dirty="0" smtClean="0"/>
              <a:t> preliminary </a:t>
            </a:r>
            <a:r>
              <a:rPr lang="en-US" sz="900" dirty="0" err="1" smtClean="0"/>
              <a:t>myotonometer</a:t>
            </a:r>
            <a:r>
              <a:rPr lang="en-US" sz="900" dirty="0" smtClean="0"/>
              <a:t> study. </a:t>
            </a:r>
            <a:r>
              <a:rPr lang="en-US" sz="900" i="1" dirty="0" smtClean="0"/>
              <a:t>J Manipulative </a:t>
            </a:r>
            <a:r>
              <a:rPr lang="en-US" sz="900" i="1" dirty="0" err="1" smtClean="0"/>
              <a:t>Physiol</a:t>
            </a:r>
            <a:r>
              <a:rPr lang="en-US" sz="900" i="1" dirty="0" smtClean="0"/>
              <a:t> </a:t>
            </a:r>
            <a:r>
              <a:rPr lang="en-US" sz="900" i="1" dirty="0" err="1" smtClean="0"/>
              <a:t>Ther</a:t>
            </a:r>
            <a:r>
              <a:rPr lang="en-US" sz="900" i="1" dirty="0" smtClean="0"/>
              <a:t>. </a:t>
            </a:r>
            <a:r>
              <a:rPr lang="en-US" sz="900" dirty="0" smtClean="0"/>
              <a:t>2014;37:326–333.</a:t>
            </a:r>
          </a:p>
          <a:p>
            <a:pPr>
              <a:buNone/>
            </a:pPr>
            <a:r>
              <a:rPr lang="en-US" sz="900" dirty="0" smtClean="0"/>
              <a:t>22. Hung CJ, Hsieh CL, Yang PL, Lin JJ. Relationships between posterior shoulder muscle stiffness and rotation in patients with stiff shoulder. </a:t>
            </a:r>
            <a:r>
              <a:rPr lang="en-US" sz="900" i="1" dirty="0" smtClean="0"/>
              <a:t>J </a:t>
            </a:r>
            <a:r>
              <a:rPr lang="en-US" sz="900" i="1" dirty="0" err="1" smtClean="0"/>
              <a:t>Rehabil</a:t>
            </a:r>
            <a:r>
              <a:rPr lang="en-US" sz="900" i="1" dirty="0" smtClean="0"/>
              <a:t> Med. </a:t>
            </a:r>
            <a:r>
              <a:rPr lang="en-US" sz="900" dirty="0" smtClean="0"/>
              <a:t>2010;42:216–220.</a:t>
            </a:r>
            <a:endParaRPr lang="en-US" sz="9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quantitative assessment of spasticity is difficult. Evaluation of spasticity should be based on clinical assessment with additional repeated biomechanical and electrophysiological measurements obtained during active and functional movements as complementary techniques. In addition, the patient should also be allowed to self-assess his or her symptoms.</a:t>
            </a:r>
          </a:p>
          <a:p>
            <a:pPr>
              <a:buNone/>
            </a:pPr>
            <a:r>
              <a:rPr lang="en-US" dirty="0" smtClean="0"/>
              <a:t> </a:t>
            </a:r>
          </a:p>
          <a:p>
            <a:pPr>
              <a:buNone/>
            </a:pPr>
            <a:r>
              <a:rPr lang="en-US" sz="1000" dirty="0" smtClean="0"/>
              <a:t>23.Belgin </a:t>
            </a:r>
            <a:r>
              <a:rPr lang="en-US" sz="1000" dirty="0" err="1" smtClean="0"/>
              <a:t>Petek</a:t>
            </a:r>
            <a:r>
              <a:rPr lang="en-US" sz="1000" dirty="0" smtClean="0"/>
              <a:t> </a:t>
            </a:r>
            <a:r>
              <a:rPr lang="en-US" sz="1000" dirty="0" err="1" smtClean="0"/>
              <a:t>Balci,Noro</a:t>
            </a:r>
            <a:r>
              <a:rPr lang="en-US" sz="1000" dirty="0" smtClean="0"/>
              <a:t> </a:t>
            </a:r>
            <a:r>
              <a:rPr lang="en-US" sz="1000" dirty="0" err="1" smtClean="0"/>
              <a:t>Psikiyatr</a:t>
            </a:r>
            <a:r>
              <a:rPr lang="en-US" sz="1000" dirty="0" smtClean="0"/>
              <a:t> </a:t>
            </a:r>
            <a:r>
              <a:rPr lang="en-US" sz="1000" dirty="0" err="1" smtClean="0"/>
              <a:t>Ars.s</a:t>
            </a:r>
            <a:r>
              <a:rPr lang="en-US" sz="1000" dirty="0" smtClean="0"/>
              <a:t> 2018; 55(</a:t>
            </a:r>
            <a:r>
              <a:rPr lang="en-US" sz="1000" dirty="0" err="1" smtClean="0"/>
              <a:t>Suppl</a:t>
            </a:r>
            <a:r>
              <a:rPr lang="en-US" sz="1000" dirty="0" smtClean="0"/>
              <a:t> 1): S49–S53</a:t>
            </a:r>
            <a:endParaRPr lang="en-US" sz="1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ctr">
              <a:buNone/>
            </a:pPr>
            <a:r>
              <a:rPr lang="en-US" sz="9600" dirty="0" smtClean="0">
                <a:latin typeface="Times New Roman" pitchFamily="18" charset="0"/>
                <a:cs typeface="Times New Roman" pitchFamily="18" charset="0"/>
              </a:rPr>
              <a:t>Thank You</a:t>
            </a:r>
            <a:endParaRPr lang="en-US" sz="9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fontScale="92500"/>
          </a:bodyPr>
          <a:lstStyle/>
          <a:p>
            <a:pPr algn="just">
              <a:lnSpc>
                <a:spcPct val="150000"/>
              </a:lnSpc>
            </a:pPr>
            <a:r>
              <a:rPr lang="en-US" dirty="0" smtClean="0">
                <a:latin typeface="Times New Roman" pitchFamily="18" charset="0"/>
                <a:cs typeface="Times New Roman" pitchFamily="18" charset="0"/>
              </a:rPr>
              <a:t>In a Swedish study, the observed prevalence of any spasticity one year after first ever stroke was 17% and of disabling spasticity was 4% </a:t>
            </a:r>
          </a:p>
          <a:p>
            <a:pPr algn="just">
              <a:lnSpc>
                <a:spcPct val="150000"/>
              </a:lnSpc>
            </a:pPr>
            <a:r>
              <a:rPr lang="en-US" dirty="0" smtClean="0">
                <a:latin typeface="Times New Roman" pitchFamily="18" charset="0"/>
                <a:cs typeface="Times New Roman" pitchFamily="18" charset="0"/>
              </a:rPr>
              <a:t>An American study showed a prevalence of 35% among adults living in a developmental centre.</a:t>
            </a:r>
          </a:p>
          <a:p>
            <a:pPr algn="just">
              <a:lnSpc>
                <a:spcPct val="150000"/>
              </a:lnSpc>
            </a:pPr>
            <a:r>
              <a:rPr lang="en-US" dirty="0" smtClean="0">
                <a:latin typeface="Times New Roman" pitchFamily="18" charset="0"/>
                <a:cs typeface="Times New Roman" pitchFamily="18" charset="0"/>
              </a:rPr>
              <a:t> Among all ages, the estimated annual incidence of ischemic and hemorrhagic stroke is 183 per 100,000 in the US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latin typeface="Times New Roman" pitchFamily="18" charset="0"/>
                <a:cs typeface="Times New Roman" pitchFamily="18" charset="0"/>
              </a:rPr>
              <a:t>Pathophysiology</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pathophysiology</a:t>
            </a:r>
            <a:r>
              <a:rPr lang="en-US" dirty="0" smtClean="0">
                <a:latin typeface="Times New Roman" pitchFamily="18" charset="0"/>
                <a:cs typeface="Times New Roman" pitchFamily="18" charset="0"/>
              </a:rPr>
              <a:t> is obscure, findings on examination are inconsistent, and treatment is not always successful, hence spasticity is managed and not treated</a:t>
            </a:r>
          </a:p>
          <a:p>
            <a:pPr algn="just">
              <a:lnSpc>
                <a:spcPct val="150000"/>
              </a:lnSpc>
            </a:pPr>
            <a:r>
              <a:rPr lang="en-US" dirty="0" smtClean="0">
                <a:latin typeface="Times New Roman" pitchFamily="18" charset="0"/>
                <a:cs typeface="Times New Roman" pitchFamily="18" charset="0"/>
              </a:rPr>
              <a:t>Understanding the physiology of normal movement may help the physician in the understanding of </a:t>
            </a:r>
            <a:r>
              <a:rPr lang="en-US" dirty="0" err="1" smtClean="0">
                <a:latin typeface="Times New Roman" pitchFamily="18" charset="0"/>
                <a:cs typeface="Times New Roman" pitchFamily="18" charset="0"/>
              </a:rPr>
              <a:t>pathophysiology</a:t>
            </a:r>
            <a:r>
              <a:rPr lang="en-US" dirty="0" smtClean="0">
                <a:latin typeface="Times New Roman" pitchFamily="18" charset="0"/>
                <a:cs typeface="Times New Roman" pitchFamily="18" charset="0"/>
              </a:rPr>
              <a:t> of spasticity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SYMPTOMS</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algn="just">
              <a:lnSpc>
                <a:spcPct val="170000"/>
              </a:lnSpc>
            </a:pPr>
            <a:r>
              <a:rPr lang="en-US" dirty="0" smtClean="0">
                <a:latin typeface="Times New Roman" pitchFamily="18" charset="0"/>
                <a:cs typeface="Times New Roman" pitchFamily="18" charset="0"/>
              </a:rPr>
              <a:t>Spasticity can range from mild muscle stiffness to severe, painful and uncontrollable muscle spasms</a:t>
            </a:r>
          </a:p>
          <a:p>
            <a:pPr algn="just">
              <a:lnSpc>
                <a:spcPct val="170000"/>
              </a:lnSpc>
            </a:pPr>
            <a:r>
              <a:rPr lang="en-US" dirty="0" smtClean="0">
                <a:latin typeface="Times New Roman" pitchFamily="18" charset="0"/>
                <a:cs typeface="Times New Roman" pitchFamily="18" charset="0"/>
              </a:rPr>
              <a:t>It is associated with both positive and negative components of upper motor neuron syndromes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Positive components</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70000"/>
              </a:lnSpc>
            </a:pPr>
            <a:r>
              <a:rPr lang="en-US" sz="2200" dirty="0" smtClean="0">
                <a:latin typeface="Times New Roman" pitchFamily="18" charset="0"/>
                <a:cs typeface="Times New Roman" pitchFamily="18" charset="0"/>
              </a:rPr>
              <a:t> It includes-</a:t>
            </a:r>
          </a:p>
          <a:p>
            <a:pPr lvl="1" algn="just">
              <a:lnSpc>
                <a:spcPct val="170000"/>
              </a:lnSpc>
            </a:pPr>
            <a:r>
              <a:rPr lang="en-US" sz="2200" dirty="0" smtClean="0">
                <a:latin typeface="Times New Roman" pitchFamily="18" charset="0"/>
                <a:cs typeface="Times New Roman" pitchFamily="18" charset="0"/>
              </a:rPr>
              <a:t>muscle </a:t>
            </a:r>
            <a:r>
              <a:rPr lang="en-US" sz="2200" dirty="0" err="1" smtClean="0">
                <a:latin typeface="Times New Roman" pitchFamily="18" charset="0"/>
                <a:cs typeface="Times New Roman" pitchFamily="18" charset="0"/>
              </a:rPr>
              <a:t>overactivity</a:t>
            </a:r>
            <a:r>
              <a:rPr lang="en-US" sz="2200" dirty="0" smtClean="0">
                <a:latin typeface="Times New Roman" pitchFamily="18" charset="0"/>
                <a:cs typeface="Times New Roman" pitchFamily="18" charset="0"/>
              </a:rPr>
              <a:t>, </a:t>
            </a:r>
          </a:p>
          <a:p>
            <a:pPr lvl="1" algn="just">
              <a:lnSpc>
                <a:spcPct val="170000"/>
              </a:lnSpc>
            </a:pPr>
            <a:r>
              <a:rPr lang="en-US" sz="2200" dirty="0" smtClean="0">
                <a:latin typeface="Times New Roman" pitchFamily="18" charset="0"/>
                <a:cs typeface="Times New Roman" pitchFamily="18" charset="0"/>
              </a:rPr>
              <a:t>flexor and extensor spasm, </a:t>
            </a:r>
          </a:p>
          <a:p>
            <a:pPr lvl="1" algn="just">
              <a:lnSpc>
                <a:spcPct val="170000"/>
              </a:lnSpc>
            </a:pPr>
            <a:r>
              <a:rPr lang="en-US" sz="2200" dirty="0" err="1" smtClean="0">
                <a:latin typeface="Times New Roman" pitchFamily="18" charset="0"/>
                <a:cs typeface="Times New Roman" pitchFamily="18" charset="0"/>
              </a:rPr>
              <a:t>hyperreflexia</a:t>
            </a:r>
            <a:r>
              <a:rPr lang="en-US" sz="2200" dirty="0" smtClean="0">
                <a:latin typeface="Times New Roman" pitchFamily="18" charset="0"/>
                <a:cs typeface="Times New Roman" pitchFamily="18" charset="0"/>
              </a:rPr>
              <a:t>, </a:t>
            </a:r>
          </a:p>
          <a:p>
            <a:pPr lvl="1" algn="just">
              <a:lnSpc>
                <a:spcPct val="170000"/>
              </a:lnSpc>
            </a:pPr>
            <a:r>
              <a:rPr lang="en-US" sz="2200" dirty="0" err="1" smtClean="0">
                <a:latin typeface="Times New Roman" pitchFamily="18" charset="0"/>
                <a:cs typeface="Times New Roman" pitchFamily="18" charset="0"/>
              </a:rPr>
              <a:t>athetosis</a:t>
            </a:r>
            <a:r>
              <a:rPr lang="en-US" sz="2200" dirty="0" smtClean="0">
                <a:latin typeface="Times New Roman" pitchFamily="18" charset="0"/>
                <a:cs typeface="Times New Roman" pitchFamily="18" charset="0"/>
              </a:rPr>
              <a:t>, </a:t>
            </a:r>
          </a:p>
          <a:p>
            <a:pPr lvl="1" algn="just">
              <a:lnSpc>
                <a:spcPct val="170000"/>
              </a:lnSpc>
            </a:pPr>
            <a:r>
              <a:rPr lang="en-US" sz="2200" dirty="0" smtClean="0">
                <a:latin typeface="Times New Roman" pitchFamily="18" charset="0"/>
                <a:cs typeface="Times New Roman" pitchFamily="18" charset="0"/>
              </a:rPr>
              <a:t>spastic </a:t>
            </a:r>
            <a:r>
              <a:rPr lang="en-US" sz="2200" dirty="0" err="1" smtClean="0">
                <a:latin typeface="Times New Roman" pitchFamily="18" charset="0"/>
                <a:cs typeface="Times New Roman" pitchFamily="18" charset="0"/>
              </a:rPr>
              <a:t>dystonia</a:t>
            </a:r>
            <a:r>
              <a:rPr lang="en-US" sz="2200" dirty="0" smtClean="0">
                <a:latin typeface="Times New Roman" pitchFamily="18" charset="0"/>
                <a:cs typeface="Times New Roman" pitchFamily="18" charset="0"/>
              </a:rPr>
              <a:t>, </a:t>
            </a:r>
          </a:p>
          <a:p>
            <a:pPr lvl="1" algn="just">
              <a:lnSpc>
                <a:spcPct val="170000"/>
              </a:lnSpc>
            </a:pPr>
            <a:r>
              <a:rPr lang="en-US" sz="2200" dirty="0" err="1" smtClean="0">
                <a:latin typeface="Times New Roman" pitchFamily="18" charset="0"/>
                <a:cs typeface="Times New Roman" pitchFamily="18" charset="0"/>
              </a:rPr>
              <a:t>clonus</a:t>
            </a:r>
            <a:r>
              <a:rPr lang="en-US" sz="2200" dirty="0" smtClean="0">
                <a:latin typeface="Times New Roman" pitchFamily="18" charset="0"/>
                <a:cs typeface="Times New Roman" pitchFamily="18" charset="0"/>
              </a:rPr>
              <a:t>, </a:t>
            </a:r>
          </a:p>
          <a:p>
            <a:pPr lvl="1" algn="just">
              <a:lnSpc>
                <a:spcPct val="170000"/>
              </a:lnSpc>
            </a:pPr>
            <a:r>
              <a:rPr lang="en-US" sz="2200" dirty="0" smtClean="0">
                <a:latin typeface="Times New Roman" pitchFamily="18" charset="0"/>
                <a:cs typeface="Times New Roman" pitchFamily="18" charset="0"/>
              </a:rPr>
              <a:t>extensor plantar response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Negative symptoms</a:t>
            </a:r>
            <a:endParaRPr lang="en-US" dirty="0"/>
          </a:p>
        </p:txBody>
      </p:sp>
      <p:sp>
        <p:nvSpPr>
          <p:cNvPr id="3" name="Content Placeholder 2"/>
          <p:cNvSpPr>
            <a:spLocks noGrp="1"/>
          </p:cNvSpPr>
          <p:nvPr>
            <p:ph idx="1"/>
          </p:nvPr>
        </p:nvSpPr>
        <p:spPr/>
        <p:txBody>
          <a:bodyPr/>
          <a:lstStyle/>
          <a:p>
            <a:pPr algn="just">
              <a:lnSpc>
                <a:spcPct val="150000"/>
              </a:lnSpc>
            </a:pPr>
            <a:r>
              <a:rPr lang="en-US" sz="2200" dirty="0" smtClean="0">
                <a:latin typeface="Times New Roman" pitchFamily="18" charset="0"/>
                <a:cs typeface="Times New Roman" pitchFamily="18" charset="0"/>
              </a:rPr>
              <a:t>Common negative symptoms comprise,</a:t>
            </a:r>
          </a:p>
          <a:p>
            <a:pPr lvl="1" algn="just">
              <a:lnSpc>
                <a:spcPct val="150000"/>
              </a:lnSpc>
            </a:pPr>
            <a:r>
              <a:rPr lang="en-US" sz="2200" dirty="0" smtClean="0">
                <a:latin typeface="Times New Roman" pitchFamily="18" charset="0"/>
                <a:cs typeface="Times New Roman" pitchFamily="18" charset="0"/>
              </a:rPr>
              <a:t>weakness/ paralysis, </a:t>
            </a:r>
          </a:p>
          <a:p>
            <a:pPr lvl="1" algn="just">
              <a:lnSpc>
                <a:spcPct val="150000"/>
              </a:lnSpc>
            </a:pPr>
            <a:r>
              <a:rPr lang="en-US" sz="2200" dirty="0" smtClean="0">
                <a:latin typeface="Times New Roman" pitchFamily="18" charset="0"/>
                <a:cs typeface="Times New Roman" pitchFamily="18" charset="0"/>
              </a:rPr>
              <a:t>early </a:t>
            </a:r>
            <a:r>
              <a:rPr lang="en-US" sz="2200" dirty="0" err="1" smtClean="0">
                <a:latin typeface="Times New Roman" pitchFamily="18" charset="0"/>
                <a:cs typeface="Times New Roman" pitchFamily="18" charset="0"/>
              </a:rPr>
              <a:t>hypotonia</a:t>
            </a:r>
            <a:r>
              <a:rPr lang="en-US" sz="2200" dirty="0" smtClean="0">
                <a:latin typeface="Times New Roman" pitchFamily="18" charset="0"/>
                <a:cs typeface="Times New Roman" pitchFamily="18" charset="0"/>
              </a:rPr>
              <a:t>, </a:t>
            </a:r>
          </a:p>
          <a:p>
            <a:pPr lvl="1" algn="just">
              <a:lnSpc>
                <a:spcPct val="150000"/>
              </a:lnSpc>
            </a:pPr>
            <a:r>
              <a:rPr lang="en-US" sz="2200" dirty="0" smtClean="0">
                <a:latin typeface="Times New Roman" pitchFamily="18" charset="0"/>
                <a:cs typeface="Times New Roman" pitchFamily="18" charset="0"/>
              </a:rPr>
              <a:t>fatigue </a:t>
            </a:r>
          </a:p>
          <a:p>
            <a:pPr lvl="1" algn="just">
              <a:lnSpc>
                <a:spcPct val="150000"/>
              </a:lnSpc>
            </a:pPr>
            <a:r>
              <a:rPr lang="en-US" sz="2200" dirty="0" smtClean="0">
                <a:latin typeface="Times New Roman" pitchFamily="18" charset="0"/>
                <a:cs typeface="Times New Roman" pitchFamily="18" charset="0"/>
              </a:rPr>
              <a:t>loss of dexterity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TotalTime>
  <Words>3311</Words>
  <Application>Microsoft Office PowerPoint</Application>
  <PresentationFormat>On-screen Show (4:3)</PresentationFormat>
  <Paragraphs>333</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Spasticity Assessment Scales</vt:lpstr>
      <vt:lpstr>Spasticity</vt:lpstr>
      <vt:lpstr>Causes</vt:lpstr>
      <vt:lpstr>Epidemology</vt:lpstr>
      <vt:lpstr>Slide 5</vt:lpstr>
      <vt:lpstr>Pathophysiology</vt:lpstr>
      <vt:lpstr>SYMPTOMS </vt:lpstr>
      <vt:lpstr>Positive components</vt:lpstr>
      <vt:lpstr>Negative symptoms</vt:lpstr>
      <vt:lpstr>Spasticity Measurement Methods </vt:lpstr>
      <vt:lpstr>Clinical evaluation</vt:lpstr>
      <vt:lpstr> physical examination</vt:lpstr>
      <vt:lpstr>quantitative evaluation</vt:lpstr>
      <vt:lpstr>Spasticity measurement methods </vt:lpstr>
      <vt:lpstr>Spasticity measurement methods</vt:lpstr>
      <vt:lpstr>Clinical Scales </vt:lpstr>
      <vt:lpstr>frequently used scales in spasticity and related situations </vt:lpstr>
      <vt:lpstr>frequently used scales</vt:lpstr>
      <vt:lpstr>The Ashworth and modified Ashworth scales </vt:lpstr>
      <vt:lpstr>Slide 20</vt:lpstr>
      <vt:lpstr>Advantages Of AS Scale</vt:lpstr>
      <vt:lpstr>Slide 22</vt:lpstr>
      <vt:lpstr>Slide 23</vt:lpstr>
      <vt:lpstr>Slide 24</vt:lpstr>
      <vt:lpstr>Spasm Frequency Scale</vt:lpstr>
      <vt:lpstr>Slide 26</vt:lpstr>
      <vt:lpstr>Slide 27</vt:lpstr>
      <vt:lpstr>Tardieu Scale and Modified Tardieu Scale (MTS) </vt:lpstr>
      <vt:lpstr>Slide 29</vt:lpstr>
      <vt:lpstr>Fugl Meyer Scale (FMS)</vt:lpstr>
      <vt:lpstr>Slide 31</vt:lpstr>
      <vt:lpstr>Biomechanical Evaluation </vt:lpstr>
      <vt:lpstr>Isokinetic dynamometers</vt:lpstr>
      <vt:lpstr>Slide 34</vt:lpstr>
      <vt:lpstr>Slide 35</vt:lpstr>
      <vt:lpstr>Pendulum test</vt:lpstr>
      <vt:lpstr>Slide 37</vt:lpstr>
      <vt:lpstr>Slide 38</vt:lpstr>
      <vt:lpstr>Electrophysiological methods</vt:lpstr>
      <vt:lpstr>Limitations</vt:lpstr>
      <vt:lpstr>Gait Analysis Methods </vt:lpstr>
      <vt:lpstr>kinetic and kinematic measurements</vt:lpstr>
      <vt:lpstr>Slide 43</vt:lpstr>
      <vt:lpstr>  Elastography</vt:lpstr>
      <vt:lpstr>Myotonometry</vt:lpstr>
      <vt:lpstr>CONCLUSION </vt:lpstr>
      <vt:lpstr>Slide 47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Spasticity Assessment Scales</dc:title>
  <dc:creator>Hp</dc:creator>
  <cp:lastModifiedBy>Hp</cp:lastModifiedBy>
  <cp:revision>12</cp:revision>
  <dcterms:created xsi:type="dcterms:W3CDTF">2006-08-16T00:00:00Z</dcterms:created>
  <dcterms:modified xsi:type="dcterms:W3CDTF">2021-12-08T07:44:13Z</dcterms:modified>
</cp:coreProperties>
</file>