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B04EE-1533-579B-CD6F-1B426C57AD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429DA5-31D9-593B-ED06-02A914FAF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5F4619-FB05-D9BB-6F6E-5418B628EF00}"/>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5" name="Footer Placeholder 4">
            <a:extLst>
              <a:ext uri="{FF2B5EF4-FFF2-40B4-BE49-F238E27FC236}">
                <a16:creationId xmlns:a16="http://schemas.microsoft.com/office/drawing/2014/main" id="{0D2AB64D-781C-34B6-0DAE-F7FB95A6B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99C36-7683-63FB-5DA9-8BA29ED3E34B}"/>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2507776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98FE-2729-9B80-03BA-D740822903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BD3807-68D2-9BA0-1499-C5A2782B49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420CA-F549-4750-F72E-E7834AAF598E}"/>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5" name="Footer Placeholder 4">
            <a:extLst>
              <a:ext uri="{FF2B5EF4-FFF2-40B4-BE49-F238E27FC236}">
                <a16:creationId xmlns:a16="http://schemas.microsoft.com/office/drawing/2014/main" id="{D0CF16EC-6033-B94B-071F-F1F124ED9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7C98D-4F9E-029F-8944-0262F865AE61}"/>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1764550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B64D3C-71AB-F05D-91A1-0BC3A705E8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05FCA9-785B-B8C9-1A15-1CEC0CCA5A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5E431-54C8-DDBF-1028-EAA885CFEE24}"/>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5" name="Footer Placeholder 4">
            <a:extLst>
              <a:ext uri="{FF2B5EF4-FFF2-40B4-BE49-F238E27FC236}">
                <a16:creationId xmlns:a16="http://schemas.microsoft.com/office/drawing/2014/main" id="{19231EEF-07D4-43C8-0247-1124939BD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29A6B-7C95-9F8E-637C-2AF7ACB64EAA}"/>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418310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5C7B8-23C4-C7F4-8930-8F8B17B291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DD87AB-D210-7891-84E6-F2B9FAF242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817D6-50BF-12B3-AC96-F29DFA3E9C9C}"/>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5" name="Footer Placeholder 4">
            <a:extLst>
              <a:ext uri="{FF2B5EF4-FFF2-40B4-BE49-F238E27FC236}">
                <a16:creationId xmlns:a16="http://schemas.microsoft.com/office/drawing/2014/main" id="{084A160A-518C-5BE4-EB9D-A578FDCD1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103AD-FE51-8985-3031-A17B32AEF11B}"/>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160734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3EBEE-CF11-B3C4-9359-3B85DB30F6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46B928-85F4-98F1-4706-50D231F173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C44B9F-7463-E2ED-7572-29B5743A8398}"/>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5" name="Footer Placeholder 4">
            <a:extLst>
              <a:ext uri="{FF2B5EF4-FFF2-40B4-BE49-F238E27FC236}">
                <a16:creationId xmlns:a16="http://schemas.microsoft.com/office/drawing/2014/main" id="{752BAEB3-41C9-D259-0001-594D975BE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F54E3-FEBD-C028-107A-729EEEC4B4E8}"/>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3281283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962A4-D4E5-145D-548C-391D04E011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24FC9D-2411-D2CD-CF51-68A059DA56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109022-C655-6FD4-5F1B-AE93E8EF83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3EF307-7DCE-20B2-0AA4-07F1C7681DB4}"/>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6" name="Footer Placeholder 5">
            <a:extLst>
              <a:ext uri="{FF2B5EF4-FFF2-40B4-BE49-F238E27FC236}">
                <a16:creationId xmlns:a16="http://schemas.microsoft.com/office/drawing/2014/main" id="{BC44DCA1-BC54-2F49-4775-2F0C63557C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C639F-7FC7-37BC-5197-E4249CA6FF21}"/>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316663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4C4B-85FF-9CBA-0441-4DFD00855C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E07A7F-D62B-3A3A-7AA8-7C5EC2B523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6A45D-A90B-4434-B3B1-380DF1E275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D92CE5-B511-09A7-A061-3440E4DB18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D240-BBC4-7315-C563-E74AB1EC85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4F0FD6-B54B-3A36-2575-4202C05A039E}"/>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8" name="Footer Placeholder 7">
            <a:extLst>
              <a:ext uri="{FF2B5EF4-FFF2-40B4-BE49-F238E27FC236}">
                <a16:creationId xmlns:a16="http://schemas.microsoft.com/office/drawing/2014/main" id="{A4D1BBD9-E4E2-802A-5142-F197AC704C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51C23A-434B-78AD-E1CF-6817E754463C}"/>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308853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4984A-57D1-0A23-C3ED-8F36168F8A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4A8145-FE54-4B43-C8A6-1F85BA86F760}"/>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4" name="Footer Placeholder 3">
            <a:extLst>
              <a:ext uri="{FF2B5EF4-FFF2-40B4-BE49-F238E27FC236}">
                <a16:creationId xmlns:a16="http://schemas.microsoft.com/office/drawing/2014/main" id="{9D139332-3160-4DD5-1E38-0C5F3B9DED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3604E-3DFD-F9E4-D234-6859512FC923}"/>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415317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6515C-8A30-BF60-4468-B9CC00977E79}"/>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3" name="Footer Placeholder 2">
            <a:extLst>
              <a:ext uri="{FF2B5EF4-FFF2-40B4-BE49-F238E27FC236}">
                <a16:creationId xmlns:a16="http://schemas.microsoft.com/office/drawing/2014/main" id="{7540B1E4-ABB9-CDEB-C3E1-FF0C08C3CC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6680EF-542A-60F5-FEB7-8E91861E9B54}"/>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308665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2CF4-AF95-6703-85BD-5F4FD5D6BB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92B297-E3FC-C247-CB07-D0EA0DAA23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558001-56BB-C034-B29A-966CD8D50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18B5C9-07A5-9E10-8594-31345D098E79}"/>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6" name="Footer Placeholder 5">
            <a:extLst>
              <a:ext uri="{FF2B5EF4-FFF2-40B4-BE49-F238E27FC236}">
                <a16:creationId xmlns:a16="http://schemas.microsoft.com/office/drawing/2014/main" id="{4E344C8D-E9A2-9DA0-EA0E-15C454D567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67BD55-2201-ED20-9D92-4E275D77A7C8}"/>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11137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166E4-B357-B49F-B38A-F682C7989D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E0172-49E6-72D5-3E87-40DC7F628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70CF80-976B-9F8C-F31D-0D488BED4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CF09E5-C44E-2C2D-E2F9-6329CDB97A71}"/>
              </a:ext>
            </a:extLst>
          </p:cNvPr>
          <p:cNvSpPr>
            <a:spLocks noGrp="1"/>
          </p:cNvSpPr>
          <p:nvPr>
            <p:ph type="dt" sz="half" idx="10"/>
          </p:nvPr>
        </p:nvSpPr>
        <p:spPr/>
        <p:txBody>
          <a:bodyPr/>
          <a:lstStyle/>
          <a:p>
            <a:fld id="{4DE96118-E401-427C-90FD-28D1A46CAC4A}" type="datetimeFigureOut">
              <a:rPr lang="en-US" smtClean="0"/>
              <a:t>9/19/2022</a:t>
            </a:fld>
            <a:endParaRPr lang="en-US"/>
          </a:p>
        </p:txBody>
      </p:sp>
      <p:sp>
        <p:nvSpPr>
          <p:cNvPr id="6" name="Footer Placeholder 5">
            <a:extLst>
              <a:ext uri="{FF2B5EF4-FFF2-40B4-BE49-F238E27FC236}">
                <a16:creationId xmlns:a16="http://schemas.microsoft.com/office/drawing/2014/main" id="{173B2B3E-A77A-C1BE-DEFD-46553F9F8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07EAB1-4366-E30B-3F64-1C27AAC1F3D4}"/>
              </a:ext>
            </a:extLst>
          </p:cNvPr>
          <p:cNvSpPr>
            <a:spLocks noGrp="1"/>
          </p:cNvSpPr>
          <p:nvPr>
            <p:ph type="sldNum" sz="quarter" idx="12"/>
          </p:nvPr>
        </p:nvSpPr>
        <p:spPr/>
        <p:txBody>
          <a:bodyPr/>
          <a:lstStyle/>
          <a:p>
            <a:fld id="{02F9433F-6690-4315-8CAA-D773481625A3}" type="slidenum">
              <a:rPr lang="en-US" smtClean="0"/>
              <a:t>‹#›</a:t>
            </a:fld>
            <a:endParaRPr lang="en-US"/>
          </a:p>
        </p:txBody>
      </p:sp>
    </p:spTree>
    <p:extLst>
      <p:ext uri="{BB962C8B-B14F-4D97-AF65-F5344CB8AC3E}">
        <p14:creationId xmlns:p14="http://schemas.microsoft.com/office/powerpoint/2010/main" val="84677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15FA9-1C08-09E9-DA55-C82E6BB316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B8F09E-0EBA-2910-0608-6EB33E678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F576FC-72AE-8EB4-F453-C841287A5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96118-E401-427C-90FD-28D1A46CAC4A}" type="datetimeFigureOut">
              <a:rPr lang="en-US" smtClean="0"/>
              <a:t>9/19/2022</a:t>
            </a:fld>
            <a:endParaRPr lang="en-US"/>
          </a:p>
        </p:txBody>
      </p:sp>
      <p:sp>
        <p:nvSpPr>
          <p:cNvPr id="5" name="Footer Placeholder 4">
            <a:extLst>
              <a:ext uri="{FF2B5EF4-FFF2-40B4-BE49-F238E27FC236}">
                <a16:creationId xmlns:a16="http://schemas.microsoft.com/office/drawing/2014/main" id="{C3FF0FE1-4FF6-7DAA-7B04-B7CE8A1F65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5133C6-6571-DA27-2CEE-B7DA926BEB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9433F-6690-4315-8CAA-D773481625A3}" type="slidenum">
              <a:rPr lang="en-US" smtClean="0"/>
              <a:t>‹#›</a:t>
            </a:fld>
            <a:endParaRPr lang="en-US"/>
          </a:p>
        </p:txBody>
      </p:sp>
    </p:spTree>
    <p:extLst>
      <p:ext uri="{BB962C8B-B14F-4D97-AF65-F5344CB8AC3E}">
        <p14:creationId xmlns:p14="http://schemas.microsoft.com/office/powerpoint/2010/main" val="82946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3F38B-B72F-AAF2-6A4C-3ECD8EE4F894}"/>
              </a:ext>
            </a:extLst>
          </p:cNvPr>
          <p:cNvSpPr>
            <a:spLocks noGrp="1"/>
          </p:cNvSpPr>
          <p:nvPr>
            <p:ph type="ctrTitle"/>
          </p:nvPr>
        </p:nvSpPr>
        <p:spPr>
          <a:xfrm>
            <a:off x="1524000" y="212035"/>
            <a:ext cx="9144000" cy="609600"/>
          </a:xfrm>
        </p:spPr>
        <p:txBody>
          <a:bodyPr>
            <a:normAutofit/>
          </a:bodyPr>
          <a:lstStyle/>
          <a:p>
            <a:r>
              <a:rPr lang="en-US" sz="3200" dirty="0"/>
              <a:t>Spiral Model</a:t>
            </a:r>
          </a:p>
        </p:txBody>
      </p:sp>
      <p:sp>
        <p:nvSpPr>
          <p:cNvPr id="3" name="Subtitle 2">
            <a:extLst>
              <a:ext uri="{FF2B5EF4-FFF2-40B4-BE49-F238E27FC236}">
                <a16:creationId xmlns:a16="http://schemas.microsoft.com/office/drawing/2014/main" id="{F6DA0027-D05C-7F35-219C-3944E2CA8E41}"/>
              </a:ext>
            </a:extLst>
          </p:cNvPr>
          <p:cNvSpPr>
            <a:spLocks noGrp="1"/>
          </p:cNvSpPr>
          <p:nvPr>
            <p:ph type="subTitle" idx="1"/>
          </p:nvPr>
        </p:nvSpPr>
        <p:spPr>
          <a:xfrm>
            <a:off x="450575" y="821634"/>
            <a:ext cx="10217426" cy="5724939"/>
          </a:xfrm>
        </p:spPr>
        <p:txBody>
          <a:bodyPr/>
          <a:lstStyle/>
          <a:p>
            <a:r>
              <a:rPr lang="en-US" dirty="0"/>
              <a:t>.</a:t>
            </a:r>
          </a:p>
        </p:txBody>
      </p:sp>
      <p:pic>
        <p:nvPicPr>
          <p:cNvPr id="4" name="Picture 3">
            <a:extLst>
              <a:ext uri="{FF2B5EF4-FFF2-40B4-BE49-F238E27FC236}">
                <a16:creationId xmlns:a16="http://schemas.microsoft.com/office/drawing/2014/main" id="{7C3A63E0-13EB-EFC8-E004-91B3B5EFB41C}"/>
              </a:ext>
            </a:extLst>
          </p:cNvPr>
          <p:cNvPicPr>
            <a:picLocks noChangeAspect="1"/>
          </p:cNvPicPr>
          <p:nvPr/>
        </p:nvPicPr>
        <p:blipFill>
          <a:blip r:embed="rId2"/>
          <a:stretch>
            <a:fillRect/>
          </a:stretch>
        </p:blipFill>
        <p:spPr>
          <a:xfrm>
            <a:off x="1245704" y="1290637"/>
            <a:ext cx="9144000" cy="4884876"/>
          </a:xfrm>
          <a:prstGeom prst="rect">
            <a:avLst/>
          </a:prstGeom>
        </p:spPr>
      </p:pic>
    </p:spTree>
    <p:extLst>
      <p:ext uri="{BB962C8B-B14F-4D97-AF65-F5344CB8AC3E}">
        <p14:creationId xmlns:p14="http://schemas.microsoft.com/office/powerpoint/2010/main" val="143922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A84A7-4FC0-B892-ECA8-5E2779C096F3}"/>
              </a:ext>
            </a:extLst>
          </p:cNvPr>
          <p:cNvSpPr>
            <a:spLocks noGrp="1"/>
          </p:cNvSpPr>
          <p:nvPr>
            <p:ph type="title"/>
          </p:nvPr>
        </p:nvSpPr>
        <p:spPr>
          <a:xfrm>
            <a:off x="838200" y="198784"/>
            <a:ext cx="10515600" cy="48225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66B9DCF-B417-DC5D-D5B6-4DA316A5A6F2}"/>
              </a:ext>
            </a:extLst>
          </p:cNvPr>
          <p:cNvSpPr>
            <a:spLocks noGrp="1"/>
          </p:cNvSpPr>
          <p:nvPr>
            <p:ph idx="1"/>
          </p:nvPr>
        </p:nvSpPr>
        <p:spPr>
          <a:xfrm>
            <a:off x="331304" y="861390"/>
            <a:ext cx="11022496" cy="5996609"/>
          </a:xfrm>
        </p:spPr>
        <p:txBody>
          <a:bodyPr/>
          <a:lstStyle/>
          <a:p>
            <a:r>
              <a:rPr lang="en-US" dirty="0"/>
              <a:t>The spiral model, initially proposed by Boehm, is an evolutionary software process model that couples the iterative feature of prototyping with the controlled and systematic aspects of the linear sequential model. </a:t>
            </a:r>
          </a:p>
          <a:p>
            <a:r>
              <a:rPr lang="en-US" dirty="0"/>
              <a:t>It implements the potential for rapid development of new versions of the software. Using the spiral model, the software is developed in a series of incremental releases. </a:t>
            </a:r>
          </a:p>
          <a:p>
            <a:r>
              <a:rPr lang="en-US" dirty="0"/>
              <a:t>During the early iterations, the additional release may be a paper model or prototype. During later iterations, more and more complete versions of the engineered system are produced.</a:t>
            </a:r>
          </a:p>
        </p:txBody>
      </p:sp>
    </p:spTree>
    <p:extLst>
      <p:ext uri="{BB962C8B-B14F-4D97-AF65-F5344CB8AC3E}">
        <p14:creationId xmlns:p14="http://schemas.microsoft.com/office/powerpoint/2010/main" val="29052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27D2-58AD-3806-B6AD-5BAF86B18014}"/>
              </a:ext>
            </a:extLst>
          </p:cNvPr>
          <p:cNvSpPr>
            <a:spLocks noGrp="1"/>
          </p:cNvSpPr>
          <p:nvPr>
            <p:ph type="title"/>
          </p:nvPr>
        </p:nvSpPr>
        <p:spPr>
          <a:xfrm>
            <a:off x="838200" y="159027"/>
            <a:ext cx="10515600" cy="522010"/>
          </a:xfrm>
        </p:spPr>
        <p:txBody>
          <a:bodyPr>
            <a:normAutofit/>
          </a:bodyPr>
          <a:lstStyle/>
          <a:p>
            <a:r>
              <a:rPr lang="en-US" sz="2800" b="1" dirty="0"/>
              <a:t>Each cycle in the spiral is divided into four parts:</a:t>
            </a:r>
          </a:p>
        </p:txBody>
      </p:sp>
      <p:sp>
        <p:nvSpPr>
          <p:cNvPr id="3" name="Content Placeholder 2">
            <a:extLst>
              <a:ext uri="{FF2B5EF4-FFF2-40B4-BE49-F238E27FC236}">
                <a16:creationId xmlns:a16="http://schemas.microsoft.com/office/drawing/2014/main" id="{E17462D4-593E-3DD0-B122-BCDE5850B4B4}"/>
              </a:ext>
            </a:extLst>
          </p:cNvPr>
          <p:cNvSpPr>
            <a:spLocks noGrp="1"/>
          </p:cNvSpPr>
          <p:nvPr>
            <p:ph idx="1"/>
          </p:nvPr>
        </p:nvSpPr>
        <p:spPr>
          <a:xfrm>
            <a:off x="838200" y="834887"/>
            <a:ext cx="10515600" cy="5864086"/>
          </a:xfrm>
        </p:spPr>
        <p:txBody>
          <a:bodyPr>
            <a:normAutofit fontScale="92500" lnSpcReduction="10000"/>
          </a:bodyPr>
          <a:lstStyle/>
          <a:p>
            <a:r>
              <a:rPr lang="en-US" dirty="0">
                <a:solidFill>
                  <a:srgbClr val="FF0000"/>
                </a:solidFill>
              </a:rPr>
              <a:t>Objective setting</a:t>
            </a:r>
            <a:r>
              <a:rPr lang="en-US" dirty="0"/>
              <a:t>: Each cycle in the spiral starts with the identification of purpose for that cycle, the various alternatives that are possible for achieving the targets, and the constraints that exists.</a:t>
            </a:r>
          </a:p>
          <a:p>
            <a:endParaRPr lang="en-US" dirty="0"/>
          </a:p>
          <a:p>
            <a:r>
              <a:rPr lang="en-US" dirty="0">
                <a:solidFill>
                  <a:srgbClr val="FF0000"/>
                </a:solidFill>
              </a:rPr>
              <a:t>Risk Assessment and reduction</a:t>
            </a:r>
            <a:r>
              <a:rPr lang="en-US" dirty="0"/>
              <a:t>: The next phase in the cycle is to calculate these various alternatives based on the goals and constraints. The focus of evaluation in this stage is located on the risk perception for the project.</a:t>
            </a:r>
          </a:p>
          <a:p>
            <a:endParaRPr lang="en-US" dirty="0"/>
          </a:p>
          <a:p>
            <a:r>
              <a:rPr lang="en-US" dirty="0">
                <a:solidFill>
                  <a:srgbClr val="FF0000"/>
                </a:solidFill>
              </a:rPr>
              <a:t>Development and validation</a:t>
            </a:r>
            <a:r>
              <a:rPr lang="en-US" dirty="0"/>
              <a:t>: The next phase is to develop strategies that resolve uncertainties and risks. This process may include activities such as benchmarking, simulation, and prototyping.</a:t>
            </a:r>
          </a:p>
          <a:p>
            <a:endParaRPr lang="en-US" dirty="0"/>
          </a:p>
          <a:p>
            <a:r>
              <a:rPr lang="en-US" dirty="0">
                <a:solidFill>
                  <a:srgbClr val="FF0000"/>
                </a:solidFill>
              </a:rPr>
              <a:t>Planning:</a:t>
            </a:r>
            <a:r>
              <a:rPr lang="en-US" dirty="0"/>
              <a:t> Finally, the next step is planned. The project is reviewed, and a choice made whether to continue with a further period of the spiral. If it is determined to keep, plans are drawn up for the next step of the project.</a:t>
            </a:r>
          </a:p>
        </p:txBody>
      </p:sp>
    </p:spTree>
    <p:extLst>
      <p:ext uri="{BB962C8B-B14F-4D97-AF65-F5344CB8AC3E}">
        <p14:creationId xmlns:p14="http://schemas.microsoft.com/office/powerpoint/2010/main" val="416328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310F4-3A36-0DEA-0C3C-292660D8D8A8}"/>
              </a:ext>
            </a:extLst>
          </p:cNvPr>
          <p:cNvSpPr>
            <a:spLocks noGrp="1"/>
          </p:cNvSpPr>
          <p:nvPr>
            <p:ph type="title"/>
          </p:nvPr>
        </p:nvSpPr>
        <p:spPr>
          <a:xfrm>
            <a:off x="838200" y="119271"/>
            <a:ext cx="10515600" cy="56176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1A48524-7AED-013D-E9EF-E2E6FD8F14B9}"/>
              </a:ext>
            </a:extLst>
          </p:cNvPr>
          <p:cNvSpPr>
            <a:spLocks noGrp="1"/>
          </p:cNvSpPr>
          <p:nvPr>
            <p:ph idx="1"/>
          </p:nvPr>
        </p:nvSpPr>
        <p:spPr>
          <a:xfrm>
            <a:off x="838200" y="927652"/>
            <a:ext cx="10515600" cy="5698435"/>
          </a:xfrm>
        </p:spPr>
        <p:txBody>
          <a:bodyPr/>
          <a:lstStyle/>
          <a:p>
            <a:r>
              <a:rPr lang="en-US" dirty="0"/>
              <a:t>The development phase depends on the remaining risks. For example, if performance or user-interface risks are treated more essential than the program development risks, the next phase may be an evolutionary development that includes developing a more detailed prototype for solving the risks.</a:t>
            </a:r>
          </a:p>
          <a:p>
            <a:endParaRPr lang="en-US" dirty="0"/>
          </a:p>
          <a:p>
            <a:r>
              <a:rPr lang="en-US" dirty="0"/>
              <a:t>The risk-driven feature of the spiral model allows it to accommodate any mixture of a specification-oriented, prototype-oriented, simulation-oriented, or another type of approach. An essential element of the model is that each period of the spiral is completed by a review that includes all the products developed during that cycle, including plans for the next cycle. The spiral model works for development as well as enhancement projects.</a:t>
            </a:r>
          </a:p>
        </p:txBody>
      </p:sp>
    </p:spTree>
    <p:extLst>
      <p:ext uri="{BB962C8B-B14F-4D97-AF65-F5344CB8AC3E}">
        <p14:creationId xmlns:p14="http://schemas.microsoft.com/office/powerpoint/2010/main" val="365720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E410C-5270-9463-0ADD-7BEFE49770F6}"/>
              </a:ext>
            </a:extLst>
          </p:cNvPr>
          <p:cNvSpPr>
            <a:spLocks noGrp="1"/>
          </p:cNvSpPr>
          <p:nvPr>
            <p:ph type="title"/>
          </p:nvPr>
        </p:nvSpPr>
        <p:spPr>
          <a:xfrm>
            <a:off x="838200" y="119271"/>
            <a:ext cx="10515600" cy="43732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21E8BC6-AFC1-19A8-ACA1-F4CA46B12072}"/>
              </a:ext>
            </a:extLst>
          </p:cNvPr>
          <p:cNvSpPr>
            <a:spLocks noGrp="1"/>
          </p:cNvSpPr>
          <p:nvPr>
            <p:ph idx="1"/>
          </p:nvPr>
        </p:nvSpPr>
        <p:spPr>
          <a:xfrm>
            <a:off x="304800" y="728870"/>
            <a:ext cx="11049000" cy="5658678"/>
          </a:xfrm>
        </p:spPr>
        <p:txBody>
          <a:bodyPr>
            <a:normAutofit/>
          </a:bodyPr>
          <a:lstStyle/>
          <a:p>
            <a:r>
              <a:rPr lang="en-US" sz="2000" dirty="0">
                <a:solidFill>
                  <a:srgbClr val="FF0000"/>
                </a:solidFill>
              </a:rPr>
              <a:t>When to use Spiral Model?</a:t>
            </a:r>
          </a:p>
          <a:p>
            <a:r>
              <a:rPr lang="en-US" sz="2000" dirty="0"/>
              <a:t>When deliverance is required to be frequent.</a:t>
            </a:r>
          </a:p>
          <a:p>
            <a:r>
              <a:rPr lang="en-US" sz="2000" dirty="0"/>
              <a:t>When the project is large</a:t>
            </a:r>
          </a:p>
          <a:p>
            <a:r>
              <a:rPr lang="en-US" sz="2000" dirty="0"/>
              <a:t>When requirements are unclear and complex</a:t>
            </a:r>
          </a:p>
          <a:p>
            <a:r>
              <a:rPr lang="en-US" sz="2000" dirty="0"/>
              <a:t>When changes may require at any time</a:t>
            </a:r>
          </a:p>
          <a:p>
            <a:r>
              <a:rPr lang="en-US" sz="2000" dirty="0"/>
              <a:t>Large and high budget projects</a:t>
            </a:r>
          </a:p>
          <a:p>
            <a:r>
              <a:rPr lang="en-US" sz="2000" dirty="0">
                <a:solidFill>
                  <a:srgbClr val="FF0000"/>
                </a:solidFill>
              </a:rPr>
              <a:t>Advantages</a:t>
            </a:r>
          </a:p>
          <a:p>
            <a:r>
              <a:rPr lang="en-US" sz="2000" dirty="0"/>
              <a:t>High amount of risk analysis</a:t>
            </a:r>
          </a:p>
          <a:p>
            <a:r>
              <a:rPr lang="en-US" sz="2000" dirty="0"/>
              <a:t>Useful for large and mission-critical projects.</a:t>
            </a:r>
          </a:p>
          <a:p>
            <a:r>
              <a:rPr lang="en-US" sz="2000" dirty="0">
                <a:solidFill>
                  <a:srgbClr val="FF0000"/>
                </a:solidFill>
              </a:rPr>
              <a:t>Disadvantages</a:t>
            </a:r>
          </a:p>
          <a:p>
            <a:r>
              <a:rPr lang="en-US" sz="2000" dirty="0"/>
              <a:t>Can be a costly model to use.</a:t>
            </a:r>
          </a:p>
          <a:p>
            <a:r>
              <a:rPr lang="en-US" sz="2000" dirty="0"/>
              <a:t>Risk analysis needed highly particular expertise</a:t>
            </a:r>
          </a:p>
          <a:p>
            <a:r>
              <a:rPr lang="en-US" sz="2000" dirty="0"/>
              <a:t>Doesn't work well for smaller projects.</a:t>
            </a:r>
          </a:p>
        </p:txBody>
      </p:sp>
    </p:spTree>
    <p:extLst>
      <p:ext uri="{BB962C8B-B14F-4D97-AF65-F5344CB8AC3E}">
        <p14:creationId xmlns:p14="http://schemas.microsoft.com/office/powerpoint/2010/main" val="2882547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459</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Spiral Model</vt:lpstr>
      <vt:lpstr>PowerPoint Presentation</vt:lpstr>
      <vt:lpstr>Each cycle in the spiral is divided into four parts: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Spiral Model</dc:title>
  <dc:creator>hp</dc:creator>
  <cp:lastModifiedBy>hp</cp:lastModifiedBy>
  <cp:revision>1</cp:revision>
  <dcterms:created xsi:type="dcterms:W3CDTF">2022-09-19T10:32:09Z</dcterms:created>
  <dcterms:modified xsi:type="dcterms:W3CDTF">2022-09-19T10:32:12Z</dcterms:modified>
</cp:coreProperties>
</file>