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8" r:id="rId6"/>
    <p:sldId id="267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577" autoAdjust="0"/>
  </p:normalViewPr>
  <p:slideViewPr>
    <p:cSldViewPr>
      <p:cViewPr>
        <p:scale>
          <a:sx n="66" d="100"/>
          <a:sy n="66" d="100"/>
        </p:scale>
        <p:origin x="-1506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772400" cy="1470025"/>
          </a:xfrm>
        </p:spPr>
        <p:txBody>
          <a:bodyPr/>
          <a:lstStyle/>
          <a:p>
            <a:r>
              <a:rPr lang="en-US" dirty="0" smtClean="0"/>
              <a:t>Spur gear terminology.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9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Two spur gear are in mesh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23220"/>
            <a:ext cx="88116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 new term introduce to us, that we call as </a:t>
            </a:r>
            <a:r>
              <a:rPr lang="en-US" b="1" dirty="0" smtClean="0"/>
              <a:t>pitch point</a:t>
            </a:r>
            <a:r>
              <a:rPr lang="en-US" dirty="0" smtClean="0"/>
              <a:t>. So first we define pitch point.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Pitch point: Intersection of common tangent on base circles of meshing gear and line joining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Center of rotation is called as </a:t>
            </a:r>
            <a:r>
              <a:rPr lang="en-US" b="1" dirty="0" smtClean="0"/>
              <a:t>pitch point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3124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3124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20537" y="3414542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3393553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352221" y="3316486"/>
            <a:ext cx="338328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482633" y="2525485"/>
            <a:ext cx="1600200" cy="16002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48200" y="2182448"/>
            <a:ext cx="2286000" cy="22860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114550" y="2234837"/>
            <a:ext cx="4114800" cy="27943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673475" y="328600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525873" y="328826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7" idx="0"/>
          </p:cNvCxnSpPr>
          <p:nvPr/>
        </p:nvCxnSpPr>
        <p:spPr>
          <a:xfrm flipV="1">
            <a:off x="3677517" y="2525485"/>
            <a:ext cx="366344" cy="7627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29000" y="2156153"/>
            <a:ext cx="1196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Pitch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64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Two spur gear are in mesh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23220"/>
            <a:ext cx="89133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Once you get pitch point P then you can define pitch circle of gear-1 and gear-2.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Pitch circle of gear-1: Draw a circle with center C</a:t>
            </a:r>
            <a:r>
              <a:rPr lang="en-US" baseline="-25000" dirty="0" smtClean="0"/>
              <a:t>1</a:t>
            </a:r>
            <a:r>
              <a:rPr lang="en-US" dirty="0" smtClean="0"/>
              <a:t> and radius C</a:t>
            </a:r>
            <a:r>
              <a:rPr lang="en-US" baseline="-25000" dirty="0" smtClean="0"/>
              <a:t>1</a:t>
            </a:r>
            <a:r>
              <a:rPr lang="en-US" dirty="0" smtClean="0"/>
              <a:t>P. This circle is known as pitch 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                                      circle of gear-1 and C</a:t>
            </a:r>
            <a:r>
              <a:rPr lang="en-US" baseline="-25000" dirty="0" smtClean="0"/>
              <a:t>1</a:t>
            </a:r>
            <a:r>
              <a:rPr lang="en-US" dirty="0" smtClean="0"/>
              <a:t>P is called as pitch circle radius of gear -1.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39135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39135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20537" y="4203894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4182905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352221" y="4105838"/>
            <a:ext cx="338328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929641" y="2743200"/>
            <a:ext cx="2743200" cy="2743200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73475" y="407535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57600" y="4031802"/>
            <a:ext cx="303288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697111" y="2068285"/>
            <a:ext cx="4114800" cy="41148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295400" y="5334000"/>
            <a:ext cx="381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4853" y="5998419"/>
            <a:ext cx="209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Pitch circle of gear-1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010400" y="5867400"/>
            <a:ext cx="228600" cy="383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400800" y="6266555"/>
            <a:ext cx="209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Pitch circle of gear-2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51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Two spur gear are in mesh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39135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39135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20537" y="4203894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4182905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352221" y="4105838"/>
            <a:ext cx="338328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929641" y="2743200"/>
            <a:ext cx="2743200" cy="2743200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73475" y="407535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57600" y="4031802"/>
            <a:ext cx="303288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697111" y="2068285"/>
            <a:ext cx="4114800" cy="41148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283641" y="685800"/>
            <a:ext cx="0" cy="342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799545" y="646358"/>
            <a:ext cx="0" cy="342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283641" y="646358"/>
            <a:ext cx="3505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09244" y="68580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3696335" y="1447800"/>
            <a:ext cx="22860" cy="2650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283641" y="1752600"/>
            <a:ext cx="143555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707765" y="1752600"/>
            <a:ext cx="208107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707106" y="138979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495669" y="138326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3354" y="688368"/>
            <a:ext cx="177805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 = C</a:t>
            </a:r>
            <a:r>
              <a:rPr lang="en-US" baseline="-25000" dirty="0" smtClean="0"/>
              <a:t>1</a:t>
            </a:r>
            <a:r>
              <a:rPr lang="en-US" dirty="0" smtClean="0"/>
              <a:t>P +  C</a:t>
            </a:r>
            <a:r>
              <a:rPr lang="en-US" baseline="-25000" dirty="0" smtClean="0"/>
              <a:t>2</a:t>
            </a:r>
            <a:r>
              <a:rPr lang="en-US" dirty="0" smtClean="0"/>
              <a:t>P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6412468"/>
            <a:ext cx="76200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Note: center distance is equal to sum of pitch circle radius of meshing gear.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867400" y="523220"/>
            <a:ext cx="326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r>
              <a:rPr lang="en-US" dirty="0" smtClean="0"/>
              <a:t>P = pitch circle radius of gear-1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878426" y="1042775"/>
            <a:ext cx="326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P = pitch circle radius of gear-2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41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Pressure angle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-60175" y="381000"/>
            <a:ext cx="84587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A new term introduce to us is known as pressure angle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Pressure angle: Angle made by common tangent at pitch circle and common tangent on base circles</a:t>
            </a:r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3124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3124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20537" y="3414542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3393553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697111" y="1245326"/>
            <a:ext cx="4114800" cy="41148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2352221" y="3316486"/>
            <a:ext cx="338328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482633" y="2525485"/>
            <a:ext cx="1600200" cy="16002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29641" y="1920241"/>
            <a:ext cx="2743200" cy="2743200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48200" y="2182448"/>
            <a:ext cx="2286000" cy="22860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114550" y="2234837"/>
            <a:ext cx="4114800" cy="2794363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673475" y="328600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435350" y="321206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2005471" y="3262142"/>
            <a:ext cx="338328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 rot="5926988">
            <a:off x="3281438" y="3121020"/>
            <a:ext cx="914400" cy="914400"/>
          </a:xfrm>
          <a:prstGeom prst="arc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endCxn id="22" idx="0"/>
          </p:cNvCxnSpPr>
          <p:nvPr/>
        </p:nvCxnSpPr>
        <p:spPr>
          <a:xfrm>
            <a:off x="4043861" y="3962400"/>
            <a:ext cx="926998" cy="17913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100250" y="5753797"/>
            <a:ext cx="3741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angle is known as pressure angle.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44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Relationship b/w base circle radius, pitch circle radius and pressure angle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413759" y="233607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18959" y="233607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00696" y="254360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18959" y="2605427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977270" y="457200"/>
            <a:ext cx="4114800" cy="41148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32380" y="2528360"/>
            <a:ext cx="338328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762792" y="1737359"/>
            <a:ext cx="1600200" cy="16002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209800" y="1132115"/>
            <a:ext cx="2743200" cy="2743200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928359" y="1394322"/>
            <a:ext cx="2286000" cy="22860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394709" y="1446711"/>
            <a:ext cx="4114800" cy="2794363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953634" y="249788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715509" y="242394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3285630" y="2474016"/>
            <a:ext cx="338328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 rot="6177641">
            <a:off x="4665285" y="2353281"/>
            <a:ext cx="914400" cy="914400"/>
          </a:xfrm>
          <a:prstGeom prst="arc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562892" y="1878874"/>
            <a:ext cx="460467" cy="658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02084" y="1866623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b1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00499" y="155269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008119" y="184077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393179" y="347145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251017" y="3471454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63934" y="309807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sp>
        <p:nvSpPr>
          <p:cNvPr id="29" name="Arc 28"/>
          <p:cNvSpPr/>
          <p:nvPr/>
        </p:nvSpPr>
        <p:spPr>
          <a:xfrm rot="1328167">
            <a:off x="3454699" y="2147414"/>
            <a:ext cx="611760" cy="519154"/>
          </a:xfrm>
          <a:prstGeom prst="arc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737727" y="217426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508759" y="4158342"/>
                <a:ext cx="2514600" cy="1370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C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LP,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C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P Cos (</a:t>
                </a:r>
                <a:r>
                  <a:rPr lang="el-GR" dirty="0" smtClean="0"/>
                  <a:t>α</a:t>
                </a:r>
                <a:r>
                  <a:rPr lang="en-US" dirty="0" smtClean="0"/>
                  <a:t>) = C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L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59" y="4158342"/>
                <a:ext cx="2514600" cy="1370953"/>
              </a:xfrm>
              <a:prstGeom prst="rect">
                <a:avLst/>
              </a:prstGeom>
              <a:blipFill rotWithShape="1">
                <a:blip r:embed="rId2"/>
                <a:stretch>
                  <a:fillRect l="-1937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H="1">
            <a:off x="1066800" y="5410200"/>
            <a:ext cx="441959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7099" y="5835133"/>
            <a:ext cx="2490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Pitch circle radius</a:t>
            </a:r>
          </a:p>
          <a:p>
            <a:pPr algn="ctr"/>
            <a:r>
              <a:rPr lang="en-US" dirty="0" smtClean="0"/>
              <a:t>of gear-1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700019" y="5454133"/>
            <a:ext cx="424181" cy="565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525573" y="6019799"/>
            <a:ext cx="2490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Base circle radius of gear-1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1988821" y="5355966"/>
            <a:ext cx="297180" cy="103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41697" y="6389131"/>
            <a:ext cx="2490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Pressure angle  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4999354" y="4572000"/>
            <a:ext cx="19443" cy="2186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5567910" y="5057466"/>
                <a:ext cx="2065630" cy="955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i="1" dirty="0" smtClean="0">
                    <a:latin typeface="Cambria Math"/>
                  </a:rPr>
                  <a:t>Similarly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 </m:t>
                    </m:r>
                  </m:oMath>
                </a14:m>
                <a:r>
                  <a:rPr lang="en-US" dirty="0" smtClean="0"/>
                  <a:t>C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MP</a:t>
                </a:r>
                <a:endParaRPr lang="en-US" i="1" dirty="0" smtClean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910" y="5057466"/>
                <a:ext cx="2065630" cy="955454"/>
              </a:xfrm>
              <a:prstGeom prst="rect">
                <a:avLst/>
              </a:prstGeom>
              <a:blipFill rotWithShape="1">
                <a:blip r:embed="rId3"/>
                <a:stretch>
                  <a:fillRect l="-2360" r="-4425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816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Two spur gear are in mesh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3354" y="688368"/>
                <a:ext cx="8836073" cy="1915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C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C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= C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P +  C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P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C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C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= r</a:t>
                </a:r>
                <a:r>
                  <a:rPr lang="en-US" baseline="-25000" dirty="0" smtClean="0"/>
                  <a:t>p1</a:t>
                </a:r>
                <a:r>
                  <a:rPr lang="en-US" dirty="0" smtClean="0"/>
                  <a:t> + r</a:t>
                </a:r>
                <a:r>
                  <a:rPr lang="en-US" baseline="-25000" dirty="0" smtClean="0"/>
                  <a:t>p2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C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C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func>
                          <m:func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</m:den>
                    </m:f>
                  </m:oMath>
                </a14:m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Sum of base circle radius is equal to product of center distance and cosine of pressure angle.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54" y="688368"/>
                <a:ext cx="8836073" cy="1915333"/>
              </a:xfrm>
              <a:prstGeom prst="rect">
                <a:avLst/>
              </a:prstGeom>
              <a:blipFill rotWithShape="1">
                <a:blip r:embed="rId2"/>
                <a:stretch>
                  <a:fillRect l="-621" r="-345" b="-1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410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Path of contact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23220"/>
            <a:ext cx="438370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Draw addendum circle for gear-1 and gear -2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3124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3124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20537" y="3414542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3393553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352221" y="3316486"/>
            <a:ext cx="338328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482633" y="2525485"/>
            <a:ext cx="1600200" cy="16002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48200" y="2182448"/>
            <a:ext cx="2286000" cy="22860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114550" y="2234837"/>
            <a:ext cx="4114800" cy="27943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673475" y="3286006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525873" y="328826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93700" y="1409700"/>
            <a:ext cx="3840480" cy="384048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200400" y="838200"/>
            <a:ext cx="4937760" cy="4937760"/>
          </a:xfrm>
          <a:prstGeom prst="ellipse">
            <a:avLst/>
          </a:prstGeom>
          <a:noFill/>
          <a:ln w="2857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6" idx="4"/>
          </p:cNvCxnSpPr>
          <p:nvPr/>
        </p:nvCxnSpPr>
        <p:spPr>
          <a:xfrm>
            <a:off x="2313940" y="5250180"/>
            <a:ext cx="38281" cy="422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97675" y="5724525"/>
            <a:ext cx="267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Addendum circle of gear-1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086600" y="5353050"/>
            <a:ext cx="381000" cy="742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25444" y="6096000"/>
            <a:ext cx="267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Addendum circle of gear-2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188460" y="363507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200400" y="297180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135120" y="3650314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933700" y="252984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-25765" y="6412468"/>
            <a:ext cx="3149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LM is known as path of contact.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9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Terminology of gear tooth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2701" y="595868"/>
            <a:ext cx="3492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Addendum circle</a:t>
            </a:r>
            <a:r>
              <a:rPr lang="en-US" dirty="0" smtClean="0"/>
              <a:t>: </a:t>
            </a:r>
          </a:p>
          <a:p>
            <a:r>
              <a:rPr lang="en-US" dirty="0" smtClean="0"/>
              <a:t>a </a:t>
            </a:r>
            <a:r>
              <a:rPr lang="en-US" dirty="0"/>
              <a:t>circle touching the outermost points of the teeth of a circular gear </a:t>
            </a:r>
            <a:r>
              <a:rPr lang="en-US" dirty="0" smtClean="0"/>
              <a:t>wheel.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2" t="19775" r="13874" b="49488"/>
          <a:stretch/>
        </p:blipFill>
        <p:spPr bwMode="auto">
          <a:xfrm>
            <a:off x="381000" y="2042716"/>
            <a:ext cx="2391868" cy="224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18160" y="2088436"/>
            <a:ext cx="2103120" cy="21940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2050" idx="2"/>
          </p:cNvCxnSpPr>
          <p:nvPr/>
        </p:nvCxnSpPr>
        <p:spPr>
          <a:xfrm>
            <a:off x="1576934" y="4291185"/>
            <a:ext cx="0" cy="6618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79124" y="4957745"/>
            <a:ext cx="1795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Addendum circle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565388"/>
            <a:ext cx="3492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Dedendum circle </a:t>
            </a:r>
            <a:r>
              <a:rPr lang="en-US" dirty="0" smtClean="0"/>
              <a:t>: </a:t>
            </a:r>
          </a:p>
          <a:p>
            <a:r>
              <a:rPr lang="en-US" dirty="0"/>
              <a:t>the circle touching the bottom of the spaces between the teeth of a gear wheel.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2" t="19775" r="13874" b="49488"/>
          <a:stretch/>
        </p:blipFill>
        <p:spPr bwMode="auto">
          <a:xfrm>
            <a:off x="4635499" y="2012236"/>
            <a:ext cx="2391868" cy="224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4905377" y="2271711"/>
            <a:ext cx="1828801" cy="1752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14" idx="0"/>
          </p:cNvCxnSpPr>
          <p:nvPr/>
        </p:nvCxnSpPr>
        <p:spPr>
          <a:xfrm>
            <a:off x="5791200" y="4024311"/>
            <a:ext cx="40233" cy="9029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933623" y="4927265"/>
            <a:ext cx="1795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Dedendum circle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733800" y="523220"/>
            <a:ext cx="0" cy="6334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79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Terminology of gear tooth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2701" y="595868"/>
            <a:ext cx="3492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Base circle</a:t>
            </a:r>
            <a:r>
              <a:rPr lang="en-US" dirty="0" smtClean="0"/>
              <a:t>: </a:t>
            </a:r>
          </a:p>
          <a:p>
            <a:pPr algn="just"/>
            <a:r>
              <a:rPr lang="en-US" dirty="0"/>
              <a:t>the circle of an involute gear wheel from which the involute forming the outline of the tooth face is generated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2" t="19775" r="13874" b="49488"/>
          <a:stretch/>
        </p:blipFill>
        <p:spPr bwMode="auto">
          <a:xfrm>
            <a:off x="381000" y="2042716"/>
            <a:ext cx="2391868" cy="224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869950" y="2489200"/>
            <a:ext cx="1371600" cy="1402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546454" y="3891280"/>
            <a:ext cx="0" cy="6618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85800" y="4553095"/>
            <a:ext cx="1239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Base  </a:t>
            </a:r>
            <a:r>
              <a:rPr lang="en-US" b="1" dirty="0"/>
              <a:t>circle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657600" y="523220"/>
            <a:ext cx="0" cy="6334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57600" y="523220"/>
            <a:ext cx="56603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case possible for base circle radius.</a:t>
            </a:r>
          </a:p>
          <a:p>
            <a:r>
              <a:rPr lang="en-US" dirty="0" smtClean="0"/>
              <a:t>Case 1: Base circle radius is smaller than </a:t>
            </a:r>
            <a:r>
              <a:rPr lang="en-US" b="1" dirty="0"/>
              <a:t>Dedendum circle </a:t>
            </a:r>
            <a:endParaRPr lang="en-US" b="1" dirty="0" smtClean="0"/>
          </a:p>
          <a:p>
            <a:r>
              <a:rPr lang="en-US" b="1" dirty="0"/>
              <a:t> </a:t>
            </a:r>
            <a:r>
              <a:rPr lang="en-US" b="1" dirty="0" smtClean="0"/>
              <a:t>            radius.</a:t>
            </a:r>
          </a:p>
          <a:p>
            <a:r>
              <a:rPr lang="en-US" dirty="0" smtClean="0"/>
              <a:t>Case 2</a:t>
            </a:r>
            <a:r>
              <a:rPr lang="en-US" b="1" dirty="0" smtClean="0"/>
              <a:t>: </a:t>
            </a:r>
            <a:r>
              <a:rPr lang="en-US" dirty="0"/>
              <a:t>Base circle radius is </a:t>
            </a:r>
            <a:r>
              <a:rPr lang="en-US" dirty="0" smtClean="0"/>
              <a:t>lager  </a:t>
            </a:r>
            <a:r>
              <a:rPr lang="en-US" dirty="0"/>
              <a:t>than </a:t>
            </a:r>
            <a:r>
              <a:rPr lang="en-US" b="1" dirty="0"/>
              <a:t>Dedendum circle </a:t>
            </a:r>
          </a:p>
          <a:p>
            <a:r>
              <a:rPr lang="en-US" b="1" dirty="0"/>
              <a:t>             radius.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657600" y="2304534"/>
            <a:ext cx="5569282" cy="189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If   radius of base circle </a:t>
            </a:r>
            <a:r>
              <a:rPr lang="en-US" sz="1600" dirty="0" err="1" smtClean="0"/>
              <a:t>R</a:t>
            </a:r>
            <a:r>
              <a:rPr lang="en-US" sz="1600" baseline="-25000" dirty="0" err="1" smtClean="0"/>
              <a:t>b</a:t>
            </a:r>
            <a:r>
              <a:rPr lang="en-US" sz="1600" dirty="0" smtClean="0"/>
              <a:t> &lt; radius of Dedendum circle radius R</a:t>
            </a:r>
            <a:r>
              <a:rPr lang="en-US" sz="1600" baseline="-25000" dirty="0" smtClean="0"/>
              <a:t>d</a:t>
            </a:r>
          </a:p>
          <a:p>
            <a:endParaRPr lang="en-US" sz="1600" baseline="-25000" dirty="0"/>
          </a:p>
          <a:p>
            <a:r>
              <a:rPr lang="en-US" sz="1600" dirty="0" smtClean="0"/>
              <a:t>Then teeth profile is involute.</a:t>
            </a:r>
          </a:p>
          <a:p>
            <a:endParaRPr lang="en-US" sz="1600" dirty="0"/>
          </a:p>
          <a:p>
            <a:r>
              <a:rPr lang="en-US" sz="1600" dirty="0"/>
              <a:t>If   radius of base circle </a:t>
            </a:r>
            <a:r>
              <a:rPr lang="en-US" sz="1600" dirty="0" err="1"/>
              <a:t>R</a:t>
            </a:r>
            <a:r>
              <a:rPr lang="en-US" sz="1600" baseline="-25000" dirty="0" err="1"/>
              <a:t>b</a:t>
            </a:r>
            <a:r>
              <a:rPr lang="en-US" sz="1600" dirty="0"/>
              <a:t> </a:t>
            </a:r>
            <a:r>
              <a:rPr lang="en-US" sz="1600" dirty="0" smtClean="0"/>
              <a:t>&gt; radius </a:t>
            </a:r>
            <a:r>
              <a:rPr lang="en-US" sz="1600" dirty="0"/>
              <a:t>of Dedendum circle radius R</a:t>
            </a:r>
            <a:r>
              <a:rPr lang="en-US" sz="1600" baseline="-25000" dirty="0"/>
              <a:t>d</a:t>
            </a:r>
          </a:p>
          <a:p>
            <a:endParaRPr lang="en-US" sz="1600" baseline="-25000" dirty="0"/>
          </a:p>
          <a:p>
            <a:r>
              <a:rPr lang="en-US" sz="1600" dirty="0"/>
              <a:t>Then teeth profile is </a:t>
            </a:r>
            <a:r>
              <a:rPr lang="en-US" sz="1600" dirty="0" smtClean="0"/>
              <a:t>non involute profile below base circle radius.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3790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Terminology of gear tooth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2701" y="595868"/>
            <a:ext cx="3492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Base circle</a:t>
            </a:r>
            <a:r>
              <a:rPr lang="en-US" dirty="0" smtClean="0"/>
              <a:t>: </a:t>
            </a:r>
          </a:p>
          <a:p>
            <a:pPr algn="just"/>
            <a:r>
              <a:rPr lang="en-US" dirty="0"/>
              <a:t>the circle of an involute gear wheel from which the involute forming the outline of the tooth face is generated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2" t="19775" r="13874" b="49488"/>
          <a:stretch/>
        </p:blipFill>
        <p:spPr bwMode="auto">
          <a:xfrm>
            <a:off x="381000" y="2042716"/>
            <a:ext cx="2391868" cy="224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869950" y="2489200"/>
            <a:ext cx="1371600" cy="1402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546454" y="3891280"/>
            <a:ext cx="0" cy="6618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85800" y="4553095"/>
            <a:ext cx="1239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Base  </a:t>
            </a:r>
            <a:r>
              <a:rPr lang="en-US" b="1" dirty="0"/>
              <a:t>circle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657600" y="523220"/>
            <a:ext cx="0" cy="6334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57600" y="523220"/>
            <a:ext cx="56603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case possible for base circle radius.</a:t>
            </a:r>
          </a:p>
          <a:p>
            <a:r>
              <a:rPr lang="en-US" dirty="0" smtClean="0"/>
              <a:t>Case 1: Base circle radius is smaller than </a:t>
            </a:r>
            <a:r>
              <a:rPr lang="en-US" b="1" dirty="0"/>
              <a:t>Dedendum circle </a:t>
            </a:r>
            <a:endParaRPr lang="en-US" b="1" dirty="0" smtClean="0"/>
          </a:p>
          <a:p>
            <a:r>
              <a:rPr lang="en-US" b="1" dirty="0"/>
              <a:t> </a:t>
            </a:r>
            <a:r>
              <a:rPr lang="en-US" b="1" dirty="0" smtClean="0"/>
              <a:t>            radius.</a:t>
            </a:r>
          </a:p>
          <a:p>
            <a:r>
              <a:rPr lang="en-US" dirty="0" smtClean="0"/>
              <a:t>Case 2</a:t>
            </a:r>
            <a:r>
              <a:rPr lang="en-US" b="1" dirty="0" smtClean="0"/>
              <a:t>: </a:t>
            </a:r>
            <a:r>
              <a:rPr lang="en-US" dirty="0"/>
              <a:t>Base circle radius is </a:t>
            </a:r>
            <a:r>
              <a:rPr lang="en-US" dirty="0" smtClean="0"/>
              <a:t>lager  </a:t>
            </a:r>
            <a:r>
              <a:rPr lang="en-US" dirty="0"/>
              <a:t>than </a:t>
            </a:r>
            <a:r>
              <a:rPr lang="en-US" b="1" dirty="0"/>
              <a:t>Dedendum circle </a:t>
            </a:r>
          </a:p>
          <a:p>
            <a:r>
              <a:rPr lang="en-US" b="1" dirty="0"/>
              <a:t>             radius.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657600" y="2304534"/>
            <a:ext cx="5569282" cy="189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If   radius of base circle </a:t>
            </a:r>
            <a:r>
              <a:rPr lang="en-US" sz="1600" dirty="0" err="1" smtClean="0"/>
              <a:t>R</a:t>
            </a:r>
            <a:r>
              <a:rPr lang="en-US" sz="1600" baseline="-25000" dirty="0" err="1" smtClean="0"/>
              <a:t>b</a:t>
            </a:r>
            <a:r>
              <a:rPr lang="en-US" sz="1600" dirty="0" smtClean="0"/>
              <a:t> &lt; radius of Dedendum circle radius R</a:t>
            </a:r>
            <a:r>
              <a:rPr lang="en-US" sz="1600" baseline="-25000" dirty="0" smtClean="0"/>
              <a:t>d</a:t>
            </a:r>
          </a:p>
          <a:p>
            <a:endParaRPr lang="en-US" sz="1600" baseline="-25000" dirty="0"/>
          </a:p>
          <a:p>
            <a:r>
              <a:rPr lang="en-US" sz="1600" dirty="0" smtClean="0"/>
              <a:t>Then teeth profile is involute.</a:t>
            </a:r>
          </a:p>
          <a:p>
            <a:endParaRPr lang="en-US" sz="1600" dirty="0"/>
          </a:p>
          <a:p>
            <a:r>
              <a:rPr lang="en-US" sz="1600" dirty="0"/>
              <a:t>If   radius of base circle </a:t>
            </a:r>
            <a:r>
              <a:rPr lang="en-US" sz="1600" dirty="0" err="1"/>
              <a:t>R</a:t>
            </a:r>
            <a:r>
              <a:rPr lang="en-US" sz="1600" baseline="-25000" dirty="0" err="1"/>
              <a:t>b</a:t>
            </a:r>
            <a:r>
              <a:rPr lang="en-US" sz="1600" dirty="0"/>
              <a:t> </a:t>
            </a:r>
            <a:r>
              <a:rPr lang="en-US" sz="1600" dirty="0" smtClean="0"/>
              <a:t>&gt; radius </a:t>
            </a:r>
            <a:r>
              <a:rPr lang="en-US" sz="1600" dirty="0"/>
              <a:t>of Dedendum circle radius R</a:t>
            </a:r>
            <a:r>
              <a:rPr lang="en-US" sz="1600" baseline="-25000" dirty="0"/>
              <a:t>d</a:t>
            </a:r>
          </a:p>
          <a:p>
            <a:endParaRPr lang="en-US" sz="1600" baseline="-25000" dirty="0"/>
          </a:p>
          <a:p>
            <a:r>
              <a:rPr lang="en-US" sz="1600" dirty="0"/>
              <a:t>Then teeth profile is </a:t>
            </a:r>
            <a:r>
              <a:rPr lang="en-US" sz="1600" dirty="0" smtClean="0"/>
              <a:t>non involute profile below base circle radius.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640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Terminology of gear tooth</a:t>
            </a:r>
            <a:endParaRPr lang="en-US" sz="28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 t="29104" r="38428" b="19822"/>
          <a:stretch/>
        </p:blipFill>
        <p:spPr bwMode="auto">
          <a:xfrm>
            <a:off x="2749730" y="3256294"/>
            <a:ext cx="6400801" cy="358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23220"/>
            <a:ext cx="365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Circular</a:t>
            </a:r>
            <a:r>
              <a:rPr lang="en-US" dirty="0"/>
              <a:t>  </a:t>
            </a:r>
            <a:r>
              <a:rPr lang="en-US" b="1" dirty="0"/>
              <a:t>pitch </a:t>
            </a:r>
            <a:r>
              <a:rPr lang="en-US" dirty="0" smtClean="0"/>
              <a:t>: </a:t>
            </a:r>
          </a:p>
          <a:p>
            <a:pPr algn="just"/>
            <a:r>
              <a:rPr lang="en-US" dirty="0" smtClean="0"/>
              <a:t>Circular</a:t>
            </a:r>
            <a:r>
              <a:rPr lang="en-US" dirty="0"/>
              <a:t>  pitch is the distance from a point on one tooth to </a:t>
            </a:r>
            <a:r>
              <a:rPr lang="en-US" dirty="0" smtClean="0"/>
              <a:t>the </a:t>
            </a:r>
            <a:r>
              <a:rPr lang="en-US" dirty="0"/>
              <a:t>corresponding point on the next tooth measured along the pitch </a:t>
            </a:r>
            <a:r>
              <a:rPr lang="en-US" dirty="0" smtClean="0"/>
              <a:t>circle. Its </a:t>
            </a:r>
            <a:r>
              <a:rPr lang="en-US" dirty="0"/>
              <a:t>value is equal to the circumference of the </a:t>
            </a:r>
            <a:r>
              <a:rPr lang="en-US" b="1" dirty="0"/>
              <a:t>pitch</a:t>
            </a:r>
            <a:r>
              <a:rPr lang="en-US" dirty="0"/>
              <a:t> circle divided by the number of teeth in the gear.</a:t>
            </a:r>
          </a:p>
        </p:txBody>
      </p:sp>
      <p:sp>
        <p:nvSpPr>
          <p:cNvPr id="9" name="Oval 8"/>
          <p:cNvSpPr/>
          <p:nvPr/>
        </p:nvSpPr>
        <p:spPr>
          <a:xfrm>
            <a:off x="2362200" y="2209800"/>
            <a:ext cx="1295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657600" y="1815881"/>
            <a:ext cx="762000" cy="5844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19600" y="1600200"/>
            <a:ext cx="44251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dirty="0" smtClean="0"/>
              <a:t>Pitch circle comes into picture when any two </a:t>
            </a:r>
          </a:p>
          <a:p>
            <a:pPr algn="just"/>
            <a:r>
              <a:rPr lang="en-US" dirty="0" smtClean="0"/>
              <a:t>Gear mesh(i.e. in contact). For single gear </a:t>
            </a:r>
          </a:p>
          <a:p>
            <a:pPr algn="just"/>
            <a:r>
              <a:rPr lang="en-US" dirty="0" smtClean="0"/>
              <a:t>Pitch circle is meaning less. </a:t>
            </a:r>
          </a:p>
          <a:p>
            <a:pPr algn="just"/>
            <a:r>
              <a:rPr lang="en-US" dirty="0" smtClean="0"/>
              <a:t>Pitch circle also change with centre distance.</a:t>
            </a:r>
          </a:p>
          <a:p>
            <a:pPr algn="just"/>
            <a:r>
              <a:rPr lang="en-US" dirty="0" smtClean="0"/>
              <a:t>i.e. if we change centre distance pitch circle </a:t>
            </a:r>
          </a:p>
          <a:p>
            <a:pPr algn="just"/>
            <a:r>
              <a:rPr lang="en-US" dirty="0" smtClean="0"/>
              <a:t>Radius also change.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4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Two spur gear are in mesh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23220"/>
            <a:ext cx="665239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When two spur gear are mesh following terms are come into picture.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Pitch circle(pitch circle radius)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Pressure angle(</a:t>
            </a:r>
            <a:r>
              <a:rPr lang="el-GR" dirty="0" smtClean="0"/>
              <a:t>α</a:t>
            </a:r>
            <a:r>
              <a:rPr lang="en-US" dirty="0" smtClean="0"/>
              <a:t>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Path of contact( = path of approach + path of recess)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Arc of contact(= arc of approach + arc of recess)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Contact ratio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Now start learning one by one term.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Two spur gear are in mesh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23220"/>
            <a:ext cx="8236101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Suppose two spur gear are in mesh then first we locate the centre of rotation of shaft.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3124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3124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20537" y="3414542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3393553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dirty="0"/>
          </a:p>
        </p:txBody>
      </p:sp>
      <p:cxnSp>
        <p:nvCxnSpPr>
          <p:cNvPr id="9" name="Straight Arrow Connector 8"/>
          <p:cNvCxnSpPr>
            <a:stCxn id="6" idx="2"/>
            <a:endCxn id="10" idx="0"/>
          </p:cNvCxnSpPr>
          <p:nvPr/>
        </p:nvCxnSpPr>
        <p:spPr>
          <a:xfrm flipH="1">
            <a:off x="1915766" y="3783874"/>
            <a:ext cx="398093" cy="12453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5029200"/>
            <a:ext cx="276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Center of rotation of gear-1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832122" y="3743681"/>
            <a:ext cx="535759" cy="12550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85515" y="5020491"/>
            <a:ext cx="276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Center of rotation of gear-2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352221" y="3316486"/>
            <a:ext cx="338328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64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Two spur gear are in mesh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23220"/>
            <a:ext cx="924560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Now each  gear have base circle. So we draw base circle of  gear -1 and gear -2. Base circle radius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Of gear-1 is r</a:t>
            </a:r>
            <a:r>
              <a:rPr lang="en-US" baseline="-25000" dirty="0" smtClean="0"/>
              <a:t>b1</a:t>
            </a:r>
            <a:r>
              <a:rPr lang="en-US" dirty="0" smtClean="0"/>
              <a:t> (it remains fixed for gear-1). Base circle radius of gear-2 is r</a:t>
            </a:r>
            <a:r>
              <a:rPr lang="en-US" baseline="-25000" dirty="0" smtClean="0"/>
              <a:t>b2</a:t>
            </a:r>
            <a:r>
              <a:rPr lang="en-US" dirty="0" smtClean="0"/>
              <a:t> (it remains fixed for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Gear-2).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3124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3124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20537" y="3414542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3393553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352221" y="3316486"/>
            <a:ext cx="338328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482633" y="2525485"/>
            <a:ext cx="1600200" cy="16002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48200" y="2196737"/>
            <a:ext cx="2286000" cy="22860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345474" y="4057105"/>
            <a:ext cx="609600" cy="8643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4830" y="4943202"/>
            <a:ext cx="20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 circle of gear-1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025444" y="4489268"/>
            <a:ext cx="70556" cy="851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65356" y="5362303"/>
            <a:ext cx="20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 circle of gear-2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283641" y="2667000"/>
            <a:ext cx="402077" cy="6585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58899" y="2659073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b1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486400" y="2277546"/>
            <a:ext cx="304800" cy="1048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601930" y="2525485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b2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63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Two spur gear are in mesh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23220"/>
            <a:ext cx="7346563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Draw a common tangent on the base circle(total no of common tangent is 4)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 have draw only two.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3124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3124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20537" y="3414542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3393553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352221" y="3316486"/>
            <a:ext cx="338328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482633" y="2525485"/>
            <a:ext cx="1600200" cy="16002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48200" y="2182448"/>
            <a:ext cx="2286000" cy="22860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114550" y="2234837"/>
            <a:ext cx="4114800" cy="27943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881707" y="1785864"/>
            <a:ext cx="4114800" cy="2794364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257800" y="4724400"/>
            <a:ext cx="477701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41324" y="5495109"/>
            <a:ext cx="191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Common tangents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743200" y="4125685"/>
            <a:ext cx="1798124" cy="1369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90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935</Words>
  <Application>Microsoft Office PowerPoint</Application>
  <PresentationFormat>On-screen Show (4:3)</PresentationFormat>
  <Paragraphs>165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Spur gear terminology.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Lecture-1</dc:title>
  <dc:creator>CAD-LAB</dc:creator>
  <cp:lastModifiedBy>CAD-LAB</cp:lastModifiedBy>
  <cp:revision>55</cp:revision>
  <dcterms:created xsi:type="dcterms:W3CDTF">2006-08-16T00:00:00Z</dcterms:created>
  <dcterms:modified xsi:type="dcterms:W3CDTF">2021-08-09T06:21:48Z</dcterms:modified>
</cp:coreProperties>
</file>