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Staffing</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smtClean="0"/>
              <a:t>People-Centered</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Staffing can broadly </a:t>
            </a:r>
            <a:r>
              <a:rPr lang="en-US" dirty="0" smtClean="0"/>
              <a:t>viewed </a:t>
            </a:r>
            <a:r>
              <a:rPr lang="en-US" dirty="0" smtClean="0"/>
              <a:t>as people-centered function and therefore it is relevant for all types of organization. It is concerned with categories of personnel from top to bottom of the organization.</a:t>
            </a:r>
          </a:p>
          <a:p>
            <a:r>
              <a:rPr lang="en-US" dirty="0" smtClean="0"/>
              <a:t>Blue collar workers (i.e., those working on the machines and engaged in loading, unloading etc.) and white collar workers (i.e., clerical employees).</a:t>
            </a:r>
          </a:p>
          <a:p>
            <a:r>
              <a:rPr lang="en-US" dirty="0" smtClean="0"/>
              <a:t>Managerial and Non Managerial personal.</a:t>
            </a:r>
          </a:p>
          <a:p>
            <a:r>
              <a:rPr lang="en-US" dirty="0" smtClean="0"/>
              <a:t>Professionals (</a:t>
            </a:r>
            <a:r>
              <a:rPr lang="en-US" dirty="0" err="1" smtClean="0"/>
              <a:t>eg</a:t>
            </a:r>
            <a:r>
              <a:rPr lang="en-US" dirty="0" smtClean="0"/>
              <a:t>.- Chartered Accountant, Company Secretary)</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Responsibility of Manager</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Staffing is the basic function of management which involves that the manager is continuously engaged in performing the staffing function. They are actively associated with the recruitment, selection, training, and appraisal of his subordinates. Therefore the activities are performed by the chief executive, departmental managers and foremen in relation to their subordinates.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Human Skills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Staffing function is mainly concerned with different types of training and development of human resource and therefore the managers should use human relation skill in providing guidance and training to the subordinates. If the staffing function is performed properly, then the human relations in the organization will be cordial and mutually performed in an organized manner.</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Continuous Function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dirty="0" smtClean="0"/>
              <a:t>Staffing function is to be performed continuously which is equally important for a new and well-established organization. </a:t>
            </a:r>
          </a:p>
          <a:p>
            <a:r>
              <a:rPr lang="en-US" dirty="0" smtClean="0"/>
              <a:t>Since in a newly established organization, there has to be recruitment, selection, and training of personnel. As we compare that, the organization which is already a running organization, then at that place every manager is engaged in various staffing activities.</a:t>
            </a:r>
          </a:p>
          <a:p>
            <a:r>
              <a:rPr lang="en-US" dirty="0" smtClean="0"/>
              <a:t>Therefore, he is responsible for managing all the workers in order to get work done for the accomplishment of the overall objectives of an organization.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Core staffing activities</a:t>
            </a:r>
            <a:br>
              <a:rPr lang="en-US" dirty="0" smtClean="0"/>
            </a:br>
            <a:endParaRPr lang="en-US" dirty="0"/>
          </a:p>
        </p:txBody>
      </p:sp>
      <p:sp>
        <p:nvSpPr>
          <p:cNvPr id="3" name="Content Placeholder 2"/>
          <p:cNvSpPr>
            <a:spLocks noGrp="1"/>
          </p:cNvSpPr>
          <p:nvPr>
            <p:ph idx="1"/>
          </p:nvPr>
        </p:nvSpPr>
        <p:spPr/>
        <p:txBody>
          <a:bodyPr/>
          <a:lstStyle/>
          <a:p>
            <a:r>
              <a:rPr lang="en-US" dirty="0" smtClean="0"/>
              <a:t>The five core staffing activities are:-</a:t>
            </a:r>
          </a:p>
          <a:p>
            <a:r>
              <a:rPr lang="en-US" dirty="0" smtClean="0"/>
              <a:t> recruitment </a:t>
            </a:r>
          </a:p>
          <a:p>
            <a:r>
              <a:rPr lang="en-US" dirty="0" smtClean="0"/>
              <a:t>Selection</a:t>
            </a:r>
          </a:p>
          <a:p>
            <a:r>
              <a:rPr lang="en-US" dirty="0" smtClean="0"/>
              <a:t> employment</a:t>
            </a:r>
          </a:p>
          <a:p>
            <a:r>
              <a:rPr lang="en-US" dirty="0" smtClean="0"/>
              <a:t> training</a:t>
            </a:r>
          </a:p>
          <a:p>
            <a:r>
              <a:rPr lang="en-US" dirty="0" smtClean="0"/>
              <a:t>retaining</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Recruitment</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Herbert </a:t>
            </a:r>
            <a:r>
              <a:rPr lang="en-US" dirty="0" err="1" smtClean="0"/>
              <a:t>Heneman</a:t>
            </a:r>
            <a:r>
              <a:rPr lang="en-US" dirty="0" smtClean="0"/>
              <a:t> has described an effective recruiting process as the cornerstone of an effective staffing system.</a:t>
            </a:r>
            <a:r>
              <a:rPr lang="en-US" baseline="30000" dirty="0" smtClean="0"/>
              <a:t>[2]</a:t>
            </a:r>
            <a:endParaRPr lang="en-US" dirty="0" smtClean="0"/>
          </a:p>
          <a:p>
            <a:r>
              <a:rPr lang="en-US" dirty="0" smtClean="0"/>
              <a:t>Job analysis involves the collection of information about jobs in the organization (not the persons holding the jobs). As such, the analysis focuses on duties, responsibilities, knowledge, skills, and other characteristics required to perform the job.</a:t>
            </a:r>
            <a:r>
              <a:rPr lang="en-US" baseline="30000" dirty="0" smtClean="0"/>
              <a:t>[3]</a:t>
            </a:r>
            <a:endParaRPr lang="en-US" dirty="0" smtClean="0"/>
          </a:p>
          <a:p>
            <a:r>
              <a:rPr lang="en-US" dirty="0" smtClean="0"/>
              <a:t>As part of the recruiting process, the organization will have to decide to recruit internally or externally. Internal recruiting is when an organization intends to fill a vacancy from within its existing workforce. External recruitment is when an organization looks to fill vacancies from applicants outside of the company.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Selection</a:t>
            </a:r>
            <a:br>
              <a:rPr lang="en-US" b="1"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Selection is an important part of the staffing process, and if done wrong, the organization could lose candidates. The purpose of the selection process is to determine whether a candidate is suitable for employment in the organization or not.</a:t>
            </a:r>
            <a:r>
              <a:rPr lang="en-US" baseline="30000" dirty="0" smtClean="0"/>
              <a:t>[4]</a:t>
            </a:r>
            <a:r>
              <a:rPr lang="en-US" dirty="0" smtClean="0"/>
              <a:t> This process starts with the review of the job applications, résumés, and cover letters of the job candidates. The organization then gives an initial interview to eliminate the unqualified candidates.</a:t>
            </a:r>
          </a:p>
          <a:p>
            <a:r>
              <a:rPr lang="en-US" dirty="0" smtClean="0"/>
              <a:t>The next steps are to reduce the candidates to get the finalist for the job. This includes testing, structured interview and contingent assessment. The testing can include personality, ability, and intelligence tests. A structured interview has specific questions to ask and is given by somebody within the organization familiar with the position. The contingent assessment is the last step, and it includes drug tests and medical exams.</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Employment</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Employment is the process of hiring the individual who was selected in the section process. The organization should first propose a job offer, which typically includes starting date, duration of the contract, compensation, starting rate, benefits, and hours of the position. The organization then prepares for the new employee’s arrival. Ideally, the company should make sure that the employee has all of the tools required to do their job effectively, such as security badges, keys, and any other technology.</a:t>
            </a:r>
            <a:r>
              <a:rPr lang="en-US" baseline="30000" dirty="0" smtClean="0"/>
              <a:t>[5]</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Training</a:t>
            </a:r>
            <a:br>
              <a:rPr lang="en-US" b="1"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After the selection of an employee, the employee receives training. With the various technological changes in modern history, the need for training employees is increased to keep the employees in touch with the various new developments.</a:t>
            </a:r>
            <a:r>
              <a:rPr lang="en-US" baseline="30000" dirty="0" smtClean="0"/>
              <a:t>[6]</a:t>
            </a:r>
            <a:r>
              <a:rPr lang="en-US" dirty="0" smtClean="0"/>
              <a:t> Staffing can be influenced by how staffers are trained and the type of training they receive.</a:t>
            </a:r>
          </a:p>
          <a:p>
            <a:r>
              <a:rPr lang="en-US" dirty="0" smtClean="0"/>
              <a:t>Training is generally classified into two types, on the job and off the job. Some examples of training programs include:</a:t>
            </a:r>
            <a:r>
              <a:rPr lang="en-US" baseline="30000" dirty="0" smtClean="0"/>
              <a:t>[7]</a:t>
            </a:r>
            <a:endParaRPr lang="en-US" dirty="0" smtClean="0"/>
          </a:p>
          <a:p>
            <a:r>
              <a:rPr lang="en-US" dirty="0" smtClean="0"/>
              <a:t>Technical training – training that teaches employees about a particular technology or a machine.</a:t>
            </a:r>
          </a:p>
          <a:p>
            <a:r>
              <a:rPr lang="en-US" dirty="0" smtClean="0"/>
              <a:t>Quality training – trains employees to identify faulty products.</a:t>
            </a:r>
          </a:p>
          <a:p>
            <a:r>
              <a:rPr lang="en-US" dirty="0" smtClean="0"/>
              <a:t>Skills training – training that is given to employees to perform their particular jobs.</a:t>
            </a:r>
          </a:p>
          <a:p>
            <a:r>
              <a:rPr lang="en-US" dirty="0" smtClean="0"/>
              <a:t>Soft skills – personality development</a:t>
            </a:r>
          </a:p>
          <a:p>
            <a:r>
              <a:rPr lang="en-US" dirty="0" smtClean="0"/>
              <a:t>Team training – training establishes a level of trust and synchronicity between team members for increased efficiency.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Retaining</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Employees can leave jobs for a variety of different reasons. Employers should listen to the needs of their employees and make them feel valued. Employers need to create a positive work culture and motivating practices into their organization to keep employees.</a:t>
            </a:r>
          </a:p>
          <a:p>
            <a:r>
              <a:rPr lang="en-US" dirty="0" smtClean="0"/>
              <a:t>Retention methods have a positive impact on the organization’s turnover rate. Benefits can include training, positive culture, growth opportunities within the organization, trust and confidence in leaders, and lower stress from overworking.</a:t>
            </a:r>
            <a:r>
              <a:rPr lang="en-US" baseline="30000" dirty="0" smtClean="0"/>
              <a:t>[8]</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Staffing is the process of hiring eligible candidates in the organization or company for specific positions. In management, the meaning of staffing is an operation of recruiting the employees by evaluating their skills, knowledge and then offering them specific job roles accordingly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agencies</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dirty="0" smtClean="0"/>
              <a:t>Staffing agencies are becoming more common because of their ease of use and low cost. Companies save a lot of money through using a staffing agency because they do not have to spend extra money on employee recruitment or fund any of the screenings new hires must undergo. Using a staffing agency eliminates the need for companies to do extensive advertisements about the positions they are hiring for. The agencies save time by avoiding having to spend a large amount of time searching for applicants and recruiting new people. Staffing agencies provide a large network of job candidates, so it is easy to find people to fill the jobs. They have many tools and the knowledge to find the perfect applicants for the jobs each company needs to fill. If a company has an unexpected need to fill a position, a staffing agency can usually quickly find someone.</a:t>
            </a:r>
            <a:r>
              <a:rPr lang="en-US" baseline="30000" dirty="0" smtClean="0"/>
              <a:t>[9][10][11]</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normAutofit/>
          </a:bodyPr>
          <a:lstStyle/>
          <a:p>
            <a:pPr>
              <a:buNone/>
            </a:pPr>
            <a:r>
              <a:rPr lang="en-US" sz="1200" dirty="0" smtClean="0">
                <a:latin typeface="Times New Roman" pitchFamily="18" charset="0"/>
                <a:cs typeface="Times New Roman" pitchFamily="18" charset="0"/>
              </a:rPr>
              <a:t>1. </a:t>
            </a:r>
            <a:r>
              <a:rPr lang="en-US" sz="1200" i="1" dirty="0" smtClean="0">
                <a:latin typeface="Times New Roman" pitchFamily="18" charset="0"/>
                <a:cs typeface="Times New Roman" pitchFamily="18" charset="0"/>
              </a:rPr>
              <a:t>"Staffing - Definition, Meaning, Functions, Importance, Videos". </a:t>
            </a:r>
            <a:r>
              <a:rPr lang="en-US" sz="1200" i="1" dirty="0" err="1" smtClean="0">
                <a:latin typeface="Times New Roman" pitchFamily="18" charset="0"/>
                <a:cs typeface="Times New Roman" pitchFamily="18" charset="0"/>
              </a:rPr>
              <a:t>Toppr</a:t>
            </a:r>
            <a:r>
              <a:rPr lang="en-US" sz="1200" i="1" dirty="0" smtClean="0">
                <a:latin typeface="Times New Roman" pitchFamily="18" charset="0"/>
                <a:cs typeface="Times New Roman" pitchFamily="18" charset="0"/>
              </a:rPr>
              <a:t>-guides. 2018-03-25. Retrieved 2020-02-22.</a:t>
            </a:r>
          </a:p>
          <a:p>
            <a:pPr>
              <a:buNone/>
            </a:pPr>
            <a:r>
              <a:rPr lang="en-US" sz="1200" i="1" dirty="0" smtClean="0">
                <a:latin typeface="Times New Roman" pitchFamily="18" charset="0"/>
                <a:cs typeface="Times New Roman" pitchFamily="18" charset="0"/>
              </a:rPr>
              <a:t>2.</a:t>
            </a:r>
            <a:r>
              <a:rPr lang="en-US" sz="1200"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Heneman</a:t>
            </a:r>
            <a:r>
              <a:rPr lang="en-US" sz="1200" i="1" dirty="0" smtClean="0">
                <a:latin typeface="Times New Roman" pitchFamily="18" charset="0"/>
                <a:cs typeface="Times New Roman" pitchFamily="18" charset="0"/>
              </a:rPr>
              <a:t>, Herbert G., III (12 February 2014). Staffing organizations. Judge, Tim; </a:t>
            </a:r>
            <a:r>
              <a:rPr lang="en-US" sz="1200" i="1" dirty="0" err="1" smtClean="0">
                <a:latin typeface="Times New Roman" pitchFamily="18" charset="0"/>
                <a:cs typeface="Times New Roman" pitchFamily="18" charset="0"/>
              </a:rPr>
              <a:t>Kammeyer</a:t>
            </a:r>
            <a:r>
              <a:rPr lang="en-US" sz="1200" i="1" dirty="0" smtClean="0">
                <a:latin typeface="Times New Roman" pitchFamily="18" charset="0"/>
                <a:cs typeface="Times New Roman" pitchFamily="18" charset="0"/>
              </a:rPr>
              <a:t>-Mueller, John (Eighth ed.). Mishawaka, IN.</a:t>
            </a:r>
          </a:p>
          <a:p>
            <a:pPr>
              <a:buNone/>
            </a:pPr>
            <a:r>
              <a:rPr lang="en-US" sz="1200" dirty="0" smtClean="0">
                <a:latin typeface="Times New Roman" pitchFamily="18" charset="0"/>
                <a:cs typeface="Times New Roman" pitchFamily="18" charset="0"/>
              </a:rPr>
              <a:t>3."Organizational Staffing and Career Development - </a:t>
            </a:r>
            <a:r>
              <a:rPr lang="en-US" sz="1200" dirty="0" err="1" smtClean="0">
                <a:latin typeface="Times New Roman" pitchFamily="18" charset="0"/>
                <a:cs typeface="Times New Roman" pitchFamily="18" charset="0"/>
              </a:rPr>
              <a:t>IResearchNet</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Career Research</a:t>
            </a:r>
            <a:r>
              <a:rPr lang="en-US" sz="1200" dirty="0" smtClean="0">
                <a:latin typeface="Times New Roman" pitchFamily="18" charset="0"/>
                <a:cs typeface="Times New Roman" pitchFamily="18" charset="0"/>
              </a:rPr>
              <a:t>. 2015-01-29.</a:t>
            </a:r>
          </a:p>
          <a:p>
            <a:pPr>
              <a:buNone/>
            </a:pPr>
            <a:r>
              <a:rPr lang="en-US" sz="1200" dirty="0" smtClean="0">
                <a:latin typeface="Times New Roman" pitchFamily="18" charset="0"/>
                <a:cs typeface="Times New Roman" pitchFamily="18" charset="0"/>
              </a:rPr>
              <a:t>4.  </a:t>
            </a:r>
            <a:r>
              <a:rPr lang="en-US" sz="1200" i="1" dirty="0" smtClean="0">
                <a:latin typeface="Times New Roman" pitchFamily="18" charset="0"/>
                <a:cs typeface="Times New Roman" pitchFamily="18" charset="0"/>
              </a:rPr>
              <a:t>"Staffing Process - Steps for Management, Benefits, Questions and Videos". </a:t>
            </a:r>
            <a:r>
              <a:rPr lang="en-US" sz="1200" i="1" dirty="0" err="1" smtClean="0">
                <a:latin typeface="Times New Roman" pitchFamily="18" charset="0"/>
                <a:cs typeface="Times New Roman" pitchFamily="18" charset="0"/>
              </a:rPr>
              <a:t>Toppr</a:t>
            </a:r>
            <a:r>
              <a:rPr lang="en-US" sz="1200" i="1" dirty="0" smtClean="0">
                <a:latin typeface="Times New Roman" pitchFamily="18" charset="0"/>
                <a:cs typeface="Times New Roman" pitchFamily="18" charset="0"/>
              </a:rPr>
              <a:t>-guides. 2018-06-25.</a:t>
            </a:r>
          </a:p>
          <a:p>
            <a:pPr>
              <a:buNone/>
            </a:pPr>
            <a:r>
              <a:rPr lang="en-US" sz="1200" i="1" dirty="0" smtClean="0">
                <a:latin typeface="Times New Roman" pitchFamily="18" charset="0"/>
                <a:cs typeface="Times New Roman" pitchFamily="18" charset="0"/>
              </a:rPr>
              <a:t>5.</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"Tips and Tricks for Staffing Your Business". business.com. Retrieved 2020-04-17.</a:t>
            </a: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6.  </a:t>
            </a:r>
            <a:r>
              <a:rPr lang="en-US" sz="1200" i="1" dirty="0" smtClean="0">
                <a:latin typeface="Times New Roman" pitchFamily="18" charset="0"/>
                <a:cs typeface="Times New Roman" pitchFamily="18" charset="0"/>
              </a:rPr>
              <a:t>"Staffing Process - Steps for Management, Benefits, Questions and Videos". </a:t>
            </a:r>
            <a:r>
              <a:rPr lang="en-US" sz="1200" i="1" dirty="0" err="1" smtClean="0">
                <a:latin typeface="Times New Roman" pitchFamily="18" charset="0"/>
                <a:cs typeface="Times New Roman" pitchFamily="18" charset="0"/>
              </a:rPr>
              <a:t>Toppr</a:t>
            </a:r>
            <a:r>
              <a:rPr lang="en-US" sz="1200" i="1" dirty="0" smtClean="0">
                <a:latin typeface="Times New Roman" pitchFamily="18" charset="0"/>
                <a:cs typeface="Times New Roman" pitchFamily="18" charset="0"/>
              </a:rPr>
              <a:t>-guides. 2018-06-25.</a:t>
            </a:r>
          </a:p>
          <a:p>
            <a:pPr>
              <a:buNone/>
            </a:pPr>
            <a:r>
              <a:rPr lang="en-US" sz="1200" i="1" dirty="0" smtClean="0">
                <a:latin typeface="Times New Roman" pitchFamily="18" charset="0"/>
                <a:cs typeface="Times New Roman" pitchFamily="18" charset="0"/>
              </a:rPr>
              <a:t>7.</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"Training and Development: Training Methods, Benefits of Training". </a:t>
            </a:r>
            <a:r>
              <a:rPr lang="en-US" sz="1200" i="1" dirty="0" err="1" smtClean="0">
                <a:latin typeface="Times New Roman" pitchFamily="18" charset="0"/>
                <a:cs typeface="Times New Roman" pitchFamily="18" charset="0"/>
              </a:rPr>
              <a:t>Toppr</a:t>
            </a:r>
            <a:r>
              <a:rPr lang="en-US" sz="1200" i="1" dirty="0" smtClean="0">
                <a:latin typeface="Times New Roman" pitchFamily="18" charset="0"/>
                <a:cs typeface="Times New Roman" pitchFamily="18" charset="0"/>
              </a:rPr>
              <a:t>-guides. 2018-12-25. </a:t>
            </a:r>
          </a:p>
          <a:p>
            <a:pPr>
              <a:buNone/>
            </a:pPr>
            <a:r>
              <a:rPr lang="en-US" sz="1200" i="1" dirty="0" smtClean="0">
                <a:latin typeface="Times New Roman" pitchFamily="18" charset="0"/>
                <a:cs typeface="Times New Roman" pitchFamily="18" charset="0"/>
              </a:rPr>
              <a:t>8.</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"Strategies for Retaining Employees and Minimizing Turnover". hr.blr.com.</a:t>
            </a:r>
          </a:p>
          <a:p>
            <a:pPr>
              <a:buNone/>
            </a:pPr>
            <a:r>
              <a:rPr lang="en-US" sz="1200" i="1" dirty="0" smtClean="0">
                <a:latin typeface="Times New Roman" pitchFamily="18" charset="0"/>
                <a:cs typeface="Times New Roman" pitchFamily="18" charset="0"/>
              </a:rPr>
              <a:t>9.</a:t>
            </a:r>
            <a:r>
              <a:rPr lang="en-US" sz="1200" dirty="0" smtClean="0">
                <a:latin typeface="Times New Roman" pitchFamily="18" charset="0"/>
                <a:cs typeface="Times New Roman" pitchFamily="18" charset="0"/>
              </a:rPr>
              <a:t> Recruiting, Crawford Thomas. "The Benefits of Staffing - Crawford Thomas Recruiting.“</a:t>
            </a:r>
          </a:p>
          <a:p>
            <a:pPr>
              <a:buNone/>
            </a:pPr>
            <a:r>
              <a:rPr lang="en-US" sz="1200" dirty="0" smtClean="0">
                <a:latin typeface="Times New Roman" pitchFamily="18" charset="0"/>
                <a:cs typeface="Times New Roman" pitchFamily="18" charset="0"/>
              </a:rPr>
              <a:t>10.  </a:t>
            </a:r>
            <a:r>
              <a:rPr lang="en-US" sz="1200" i="1" dirty="0" smtClean="0">
                <a:latin typeface="Times New Roman" pitchFamily="18" charset="0"/>
                <a:cs typeface="Times New Roman" pitchFamily="18" charset="0"/>
              </a:rPr>
              <a:t>"American Staffing Association". American Staffing Association.</a:t>
            </a:r>
          </a:p>
          <a:p>
            <a:pPr>
              <a:buNone/>
            </a:pPr>
            <a:r>
              <a:rPr lang="en-US" sz="1200" i="1" dirty="0" smtClean="0">
                <a:latin typeface="Times New Roman" pitchFamily="18" charset="0"/>
                <a:cs typeface="Times New Roman" pitchFamily="18" charset="0"/>
              </a:rPr>
              <a:t>11.</a:t>
            </a:r>
            <a:r>
              <a:rPr lang="en-US" sz="1200" dirty="0" smtClean="0">
                <a:latin typeface="Times New Roman" pitchFamily="18" charset="0"/>
                <a:cs typeface="Times New Roman" pitchFamily="18" charset="0"/>
              </a:rPr>
              <a:t>  </a:t>
            </a:r>
            <a:r>
              <a:rPr lang="en-US" sz="1200" i="1" dirty="0" smtClean="0">
                <a:latin typeface="Times New Roman" pitchFamily="18" charset="0"/>
                <a:cs typeface="Times New Roman" pitchFamily="18" charset="0"/>
              </a:rPr>
              <a:t>"What is Staffing? How staffing solutions helps". </a:t>
            </a:r>
            <a:r>
              <a:rPr lang="en-US" sz="1200" i="1" dirty="0" err="1" smtClean="0">
                <a:latin typeface="Times New Roman" pitchFamily="18" charset="0"/>
                <a:cs typeface="Times New Roman" pitchFamily="18" charset="0"/>
              </a:rPr>
              <a:t>Exato</a:t>
            </a:r>
            <a:r>
              <a:rPr lang="en-US" sz="1200" i="1" dirty="0" smtClean="0">
                <a:latin typeface="Times New Roman" pitchFamily="18" charset="0"/>
                <a:cs typeface="Times New Roman" pitchFamily="18" charset="0"/>
              </a:rPr>
              <a:t> Software.</a:t>
            </a:r>
          </a:p>
          <a:p>
            <a:pPr>
              <a:buNone/>
            </a:pPr>
            <a:r>
              <a:rPr lang="en-US" sz="1200" i="1" dirty="0" smtClean="0">
                <a:latin typeface="Times New Roman" pitchFamily="18" charset="0"/>
                <a:cs typeface="Times New Roman" pitchFamily="18" charset="0"/>
              </a:rPr>
              <a:t>12.”</a:t>
            </a:r>
            <a:r>
              <a:rPr lang="en-US" sz="1200" b="1" dirty="0" smtClean="0"/>
              <a:t> </a:t>
            </a:r>
            <a:r>
              <a:rPr lang="en-US" sz="1200" dirty="0" smtClean="0"/>
              <a:t>Staffing: Definition, Meaning, and Functions”. https://www.toppr.com/guides/business-studies/staffing.</a:t>
            </a:r>
          </a:p>
          <a:p>
            <a:pPr>
              <a:buNone/>
            </a:pPr>
            <a:endParaRPr lang="en-US" sz="1200" dirty="0" smtClean="0">
              <a:latin typeface="Times New Roman" pitchFamily="18" charset="0"/>
              <a:cs typeface="Times New Roman" pitchFamily="18" charset="0"/>
            </a:endParaRPr>
          </a:p>
          <a:p>
            <a:pPr>
              <a:buNone/>
            </a:pPr>
            <a:endParaRPr lang="en-US" sz="1100" i="1" dirty="0" smtClean="0"/>
          </a:p>
          <a:p>
            <a:pPr>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pPr algn="ctr">
              <a:buNone/>
            </a:pPr>
            <a:r>
              <a:rPr lang="en-US" sz="9600" dirty="0" smtClean="0">
                <a:latin typeface="Times New Roman" pitchFamily="18" charset="0"/>
                <a:cs typeface="Times New Roman" pitchFamily="18" charset="0"/>
              </a:rPr>
              <a:t>Thank You</a:t>
            </a:r>
            <a:endParaRPr lang="en-US" sz="9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t>In management, staffing is an operation of recruiting the employees by evaluating their skills and knowledge before offering them specific job roles accordingly.</a:t>
            </a:r>
            <a:r>
              <a:rPr lang="en-US" baseline="30000" dirty="0" smtClean="0"/>
              <a:t>[1]</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dirty="0" smtClean="0"/>
              <a:t>It is a truth that human resource is one of the greatest  for every organization because in any organization all other resources like- money, material, machine etc. can be utilized effectively and efficiently by the positive efforts of human resource.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dirty="0" smtClean="0"/>
              <a:t>Therefore it is very important that each and every person should get right position in the organization so as to get the right job, according to their ability, talent, aptitude, and </a:t>
            </a:r>
            <a:r>
              <a:rPr lang="en-US" dirty="0" err="1" smtClean="0"/>
              <a:t>specializations,so</a:t>
            </a:r>
            <a:r>
              <a:rPr lang="en-US" dirty="0" smtClean="0"/>
              <a:t> </a:t>
            </a:r>
            <a:r>
              <a:rPr lang="en-US" dirty="0" smtClean="0"/>
              <a:t>that it will help the organization to achieve the pre-set goals in the proper way by the 100% contribution of manpower. Thus it can be said that, staffing is an essential function of every business organization.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Functions of Staffing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obtain qualified personnel for different jobs position in the organization.</a:t>
            </a:r>
          </a:p>
          <a:p>
            <a:r>
              <a:rPr lang="en-US" dirty="0" smtClean="0"/>
              <a:t>To recruit right person for the right jobs, therefore it leads to maximum productivity and higher performance.</a:t>
            </a:r>
          </a:p>
          <a:p>
            <a:r>
              <a:rPr lang="en-US" dirty="0" smtClean="0"/>
              <a:t>To promote the optimum utilization of human resource through various aspects.</a:t>
            </a:r>
          </a:p>
          <a:p>
            <a:r>
              <a:rPr lang="en-US" dirty="0" smtClean="0"/>
              <a:t>To provide Job satisfaction and boost morale of the workers  through the recruitment of the right person.</a:t>
            </a:r>
          </a:p>
          <a:p>
            <a:r>
              <a:rPr lang="en-US" dirty="0" smtClean="0"/>
              <a:t>To ensure better utilization of human resources.</a:t>
            </a:r>
          </a:p>
          <a:p>
            <a:r>
              <a:rPr lang="en-US" dirty="0" smtClean="0"/>
              <a:t>To ensures the continuity and growth of the organization, through development managers.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Staffing helps to find and hire people who are qualified for the job position and will benefit the company. It also improves the quality and quantity of work done by the company because they have staffed the optimum people.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satisfaction</a:t>
            </a:r>
            <a:endParaRPr lang="en-US" dirty="0"/>
          </a:p>
        </p:txBody>
      </p:sp>
      <p:sp>
        <p:nvSpPr>
          <p:cNvPr id="3" name="Content Placeholder 2"/>
          <p:cNvSpPr>
            <a:spLocks noGrp="1"/>
          </p:cNvSpPr>
          <p:nvPr>
            <p:ph idx="1"/>
          </p:nvPr>
        </p:nvSpPr>
        <p:spPr/>
        <p:txBody>
          <a:bodyPr/>
          <a:lstStyle/>
          <a:p>
            <a:r>
              <a:rPr lang="en-US" dirty="0" smtClean="0"/>
              <a:t>Job satisfaction rates are likely to increase because everyone is well-suited for their position and is happy to be doing their specialty of work. Higher rates of productive performance from the company are also common, as they have staffed the right people to do their jobs. It provides employees the opportunity for further growth and development.</a:t>
            </a:r>
            <a:r>
              <a:rPr lang="en-US" baseline="30000" dirty="0" smtClean="0"/>
              <a:t>[5]</a:t>
            </a: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lstStyle/>
          <a:p>
            <a:pPr algn="ctr">
              <a:buNone/>
            </a:pPr>
            <a:r>
              <a:rPr lang="en-US" sz="6000" b="1" dirty="0" smtClean="0"/>
              <a:t>Characteristics of Staffing</a:t>
            </a:r>
            <a:r>
              <a:rPr lang="en-US" sz="9600" b="1"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TotalTime>
  <Words>920</Words>
  <Application>Microsoft Office PowerPoint</Application>
  <PresentationFormat>On-screen Show (4:3)</PresentationFormat>
  <Paragraphs>80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Staffing</vt:lpstr>
      <vt:lpstr>Definitions</vt:lpstr>
      <vt:lpstr>Definitions</vt:lpstr>
      <vt:lpstr>Slide 4</vt:lpstr>
      <vt:lpstr>Slide 5</vt:lpstr>
      <vt:lpstr>Functions of Staffing </vt:lpstr>
      <vt:lpstr>Importance </vt:lpstr>
      <vt:lpstr>Job satisfaction</vt:lpstr>
      <vt:lpstr>Slide 9</vt:lpstr>
      <vt:lpstr>People-Centered </vt:lpstr>
      <vt:lpstr>Responsibility of Manager </vt:lpstr>
      <vt:lpstr>Human Skills </vt:lpstr>
      <vt:lpstr>Continuous Function </vt:lpstr>
      <vt:lpstr>Core staffing activities </vt:lpstr>
      <vt:lpstr>Recruitment </vt:lpstr>
      <vt:lpstr>Selection </vt:lpstr>
      <vt:lpstr>Employment </vt:lpstr>
      <vt:lpstr>Training </vt:lpstr>
      <vt:lpstr>Retaining </vt:lpstr>
      <vt:lpstr>Staffing agencies</vt:lpstr>
      <vt:lpstr>Refrences</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Staffing</dc:title>
  <dc:creator>Hp</dc:creator>
  <cp:lastModifiedBy>Hp</cp:lastModifiedBy>
  <cp:revision>4</cp:revision>
  <dcterms:created xsi:type="dcterms:W3CDTF">2006-08-16T00:00:00Z</dcterms:created>
  <dcterms:modified xsi:type="dcterms:W3CDTF">2022-02-03T10:14:11Z</dcterms:modified>
</cp:coreProperties>
</file>