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26"/>
  </p:notesMasterIdLst>
  <p:handoutMasterIdLst>
    <p:handoutMasterId r:id="rId27"/>
  </p:handoutMasterIdLst>
  <p:sldIdLst>
    <p:sldId id="299" r:id="rId2"/>
    <p:sldId id="261" r:id="rId3"/>
    <p:sldId id="264" r:id="rId4"/>
    <p:sldId id="269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96" r:id="rId13"/>
    <p:sldId id="293" r:id="rId14"/>
    <p:sldId id="294" r:id="rId15"/>
    <p:sldId id="298" r:id="rId16"/>
    <p:sldId id="295" r:id="rId17"/>
    <p:sldId id="297" r:id="rId18"/>
    <p:sldId id="273" r:id="rId19"/>
    <p:sldId id="281" r:id="rId20"/>
    <p:sldId id="282" r:id="rId21"/>
    <p:sldId id="284" r:id="rId22"/>
    <p:sldId id="276" r:id="rId23"/>
    <p:sldId id="278" r:id="rId24"/>
    <p:sldId id="300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00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4660"/>
  </p:normalViewPr>
  <p:slideViewPr>
    <p:cSldViewPr>
      <p:cViewPr varScale="1">
        <p:scale>
          <a:sx n="107" d="100"/>
          <a:sy n="107" d="100"/>
        </p:scale>
        <p:origin x="84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2374B6-17F9-4D9D-B39C-DB1BC88A3A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D382E-AB77-477B-8A85-4710F7959D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2A41E-0208-4EEA-ACE5-F820C1079670}" type="datetimeFigureOut">
              <a:rPr lang="en-IN" smtClean="0"/>
              <a:t>19-11-2021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8B248-0674-4624-A39E-4A29DFB1DE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D00B7-0BE4-4BB6-97EC-38059D5BC2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B6E55-6979-4F2C-BA4C-0B99738E47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04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3A11-05B2-420A-985B-9A9F19398BA4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11AD-0E51-42C2-8A1D-E4A1226F4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D247-0AC0-4C45-B96E-FC05BF957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3A9C7-9AAE-444E-8040-0B95AB45D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25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1B24-8027-4327-9568-FFBFA864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74BEB-C9BF-4069-A5C4-B6816017D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A29E6-A4F7-456A-99F5-945F1D9E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F7B1-62BA-4ABC-B38F-CAE2D335B888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4DEFE-C4A9-4040-B142-0D87AAC9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6EED-6BFD-4515-9DE4-25DB9FF7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034B11-2BBC-4170-AC80-C6AF80A6D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B0085-7331-4529-A2A4-44265709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BC266-DD4C-4890-A66C-2F568A6C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3126-783A-4BE5-AC55-20FE24AAA511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1C985-D331-4653-87A6-C60D9CA3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9218A-50C8-4745-9A1A-496C95DC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89B0F985-4FC1-494C-B7EF-0737985690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1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C7662F-B025-4A9E-BBFD-11F850B7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584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39F0B-9595-434C-AF30-4114FAEE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12C68-D049-4228-B191-BFF9DBFBC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999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96AF1-BE9F-4155-BEDC-3BC31E41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37A3B-006D-482A-A226-4BFBE0257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20CC6-976E-4069-8824-FA8FE1AA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69C8-1C2B-4417-BC88-52CEBEACA493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01669-FE02-4947-9CC1-6F76024A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4CD5E-4409-48E2-A4E2-EA3723F3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A6C54-4357-449B-9D44-2EB6C1A2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00E76-B897-4B97-B448-38BA78B48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2DBFE-423E-435F-8ACB-3AC4A3748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884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C9A4-466E-401E-A555-521B8FA4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F1714-6E87-4900-8CB9-E7814479A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52CD6-29EF-409E-AA88-0B3020E99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01B27-68E3-4A7F-A8D2-8327CFD3D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52977-C8D9-4D0A-B6FF-D093949EA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859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2C54-53A2-492D-9B65-84F2BAACC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433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C83F8-C407-4640-9206-667DA08E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3161-936B-4543-9E6A-E69DE7A9274B}" type="datetime1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C8300-B097-4823-AB8A-1A2D7054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A52DC-A407-499E-A39B-F3DFBF9E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2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B428-2BD0-4170-AC57-81411A87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F04CA-F4AD-413F-9B43-CC1211654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64DFB-1977-4665-B005-CB58FF8E5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DD34F-E57A-4B6E-B599-0B4A6DB0A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75A0C-1E87-4EF0-A61A-201560853258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225DC-3DAF-4CBC-B9FA-6384055E6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110F2-5516-4486-910E-94071D26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5E106-F15A-4E27-A80F-0F256A7F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AC529-239D-4FE2-99FF-7B8B18187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91721-E183-4C0E-BEA3-80F194421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35C58-375C-4CC8-A440-AE80D05E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B824-C838-4F11-B99F-989633A1B746}" type="datetime1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67503-C3BE-4793-9D25-95025920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9FD62-239F-473A-A14C-05DAE5A0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CEECC6-96CE-43EA-AAF7-A6371A72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62D96-97B3-421B-B8BF-EC53746F9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14B38-7B19-41E7-BA63-3E8EDB955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67DE9-6CF9-4BC5-B0F5-1EEC186CC291}" type="datetime1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C0CAF-0D67-44E9-A340-A4E9FA584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2B91-DEFB-4A14-85D5-113E0C47A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F0EDA-9A62-4587-BF4A-79CF7FDB24A3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16B1B-5E22-45BC-A90D-6C1787FE17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5305">
            <a:off x="922702" y="1934669"/>
            <a:ext cx="7013297" cy="13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8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66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D7E0-3C6A-4F56-BC41-10B72368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" y="281175"/>
            <a:ext cx="7886700" cy="994172"/>
          </a:xfrm>
        </p:spPr>
        <p:txBody>
          <a:bodyPr/>
          <a:lstStyle/>
          <a:p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20BE3-9E90-482A-989E-CF18653F5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75" y="1197405"/>
            <a:ext cx="5031030" cy="2419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A1F83-8880-4855-9639-EDF1B5687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1960930"/>
            <a:ext cx="2743810" cy="28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9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3200" b="1" dirty="0"/>
              <a:t>Bacteremia and its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0"/>
            <a:ext cx="6719020" cy="3511061"/>
          </a:xfrm>
        </p:spPr>
        <p:txBody>
          <a:bodyPr>
            <a:noAutofit/>
          </a:bodyPr>
          <a:lstStyle/>
          <a:p>
            <a:pPr lvl="0"/>
            <a:r>
              <a:rPr lang="en-IN" dirty="0"/>
              <a:t>Sepsis, septic shock</a:t>
            </a:r>
          </a:p>
          <a:p>
            <a:pPr lvl="0"/>
            <a:r>
              <a:rPr lang="en-IN" dirty="0"/>
              <a:t>Central line associated blood stream infection</a:t>
            </a:r>
          </a:p>
          <a:p>
            <a:pPr lvl="0"/>
            <a:r>
              <a:rPr lang="en-IN" dirty="0"/>
              <a:t>Metastasis - kidney, joints, bone and lung</a:t>
            </a:r>
          </a:p>
          <a:p>
            <a:pPr lvl="0"/>
            <a:r>
              <a:rPr lang="en-IN" dirty="0"/>
              <a:t>Native-valve endocarditis</a:t>
            </a:r>
          </a:p>
          <a:p>
            <a:pPr lvl="0"/>
            <a:r>
              <a:rPr lang="en-IN" dirty="0"/>
              <a:t>Prosthetic-valve endocarditis</a:t>
            </a:r>
          </a:p>
          <a:p>
            <a:r>
              <a:rPr lang="en-IN" dirty="0"/>
              <a:t>Intravenous drug use associated endocarditis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bg1"/>
                </a:solidFill>
              </a:rPr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600" b="1" dirty="0"/>
              <a:t>Toxin-Mediated Illnesses</a:t>
            </a:r>
          </a:p>
          <a:p>
            <a:pPr lvl="0"/>
            <a:r>
              <a:rPr lang="en-IN" sz="2600" dirty="0"/>
              <a:t>Toxic shock syndrome</a:t>
            </a:r>
          </a:p>
          <a:p>
            <a:pPr lvl="0"/>
            <a:r>
              <a:rPr lang="en-IN" sz="2600" dirty="0"/>
              <a:t>Food poisoning</a:t>
            </a:r>
          </a:p>
          <a:p>
            <a:r>
              <a:rPr lang="en-IN" sz="2600" dirty="0"/>
              <a:t>Staphylococcal scalded-skin syndrome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600" b="1" dirty="0"/>
              <a:t>Infections Associated with MRSA</a:t>
            </a:r>
          </a:p>
          <a:p>
            <a:pPr lvl="0"/>
            <a:r>
              <a:rPr lang="en-IN" sz="2600" dirty="0"/>
              <a:t>Necrotizing pneumonia</a:t>
            </a:r>
          </a:p>
          <a:p>
            <a:r>
              <a:rPr lang="en-IN" sz="2600" dirty="0"/>
              <a:t>Necrotizing fasciitis </a:t>
            </a:r>
          </a:p>
          <a:p>
            <a:endParaRPr lang="en-IN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b="1" dirty="0"/>
              <a:t>Staphylococcal Gastroenteritis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b="1" dirty="0"/>
              <a:t>Enterotoxin</a:t>
            </a:r>
            <a:r>
              <a:rPr lang="en-US" dirty="0"/>
              <a:t> - expressed by 50% of </a:t>
            </a:r>
            <a:r>
              <a:rPr lang="en-US" i="1" dirty="0"/>
              <a:t>S.aureus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b="1" dirty="0"/>
              <a:t>preformed </a:t>
            </a:r>
            <a:r>
              <a:rPr lang="en-US" dirty="0"/>
              <a:t>heat stable toxin and resistant to gastric juice</a:t>
            </a:r>
            <a:endParaRPr lang="en-US" b="1" dirty="0"/>
          </a:p>
          <a:p>
            <a:pPr lvl="0"/>
            <a:r>
              <a:rPr lang="en-US" b="1" dirty="0"/>
              <a:t>Serotypes</a:t>
            </a:r>
            <a:r>
              <a:rPr lang="en-US" dirty="0"/>
              <a:t>(A–E, G–I, R-T and V). Type A – Most common </a:t>
            </a:r>
          </a:p>
          <a:p>
            <a:pPr lvl="0"/>
            <a:r>
              <a:rPr lang="en-US" b="1" dirty="0"/>
              <a:t>Site of action-</a:t>
            </a:r>
            <a:r>
              <a:rPr lang="en-US" dirty="0"/>
              <a:t> Stimulates the </a:t>
            </a:r>
            <a:r>
              <a:rPr lang="en-US" dirty="0" err="1"/>
              <a:t>vagus</a:t>
            </a:r>
            <a:r>
              <a:rPr lang="en-US" dirty="0"/>
              <a:t> nerve and the vomiting center. Stimulation of intestinal peristaltic activity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b="1" dirty="0"/>
              <a:t>Staphylococcal Gastroenteritis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incubation period </a:t>
            </a:r>
            <a:r>
              <a:rPr lang="en-US" dirty="0"/>
              <a:t>– 16 Hrs</a:t>
            </a:r>
            <a:endParaRPr lang="en-IN" dirty="0"/>
          </a:p>
          <a:p>
            <a:pPr lvl="0"/>
            <a:r>
              <a:rPr lang="en-US" b="1" dirty="0"/>
              <a:t>Symptom- </a:t>
            </a:r>
            <a:r>
              <a:rPr lang="en-US" dirty="0"/>
              <a:t>nausea, vomiting and occasionally diarrhea, hypotension, and dehydration. No fever. </a:t>
            </a:r>
            <a:r>
              <a:rPr lang="en-US" dirty="0" err="1"/>
              <a:t>Selflimiting</a:t>
            </a:r>
            <a:r>
              <a:rPr lang="en-US" dirty="0"/>
              <a:t> within 8–10 hour.</a:t>
            </a:r>
            <a:endParaRPr lang="en-IN" dirty="0"/>
          </a:p>
          <a:p>
            <a:pPr lvl="0"/>
            <a:r>
              <a:rPr lang="en-US" dirty="0"/>
              <a:t>Source -  food handler</a:t>
            </a:r>
            <a:endParaRPr lang="en-IN" dirty="0"/>
          </a:p>
          <a:p>
            <a:pPr lvl="0"/>
            <a:r>
              <a:rPr lang="en-US" b="1" dirty="0"/>
              <a:t>Food items - </a:t>
            </a:r>
            <a:r>
              <a:rPr lang="en-US" dirty="0"/>
              <a:t>milk products, bakery </a:t>
            </a:r>
            <a:r>
              <a:rPr lang="en-US" dirty="0" err="1"/>
              <a:t>food,custards</a:t>
            </a:r>
            <a:r>
              <a:rPr lang="en-US" dirty="0"/>
              <a:t>, potato salad, or processed meats.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/>
              <a:t>Staphylococcal scalded-skin syndrome (SSSS)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err="1"/>
              <a:t>Epidermolytic</a:t>
            </a:r>
            <a:r>
              <a:rPr lang="en-US" b="1" i="1" dirty="0"/>
              <a:t>/</a:t>
            </a:r>
            <a:r>
              <a:rPr lang="en-US" b="1" i="1" dirty="0" err="1"/>
              <a:t>exfoliative</a:t>
            </a:r>
            <a:r>
              <a:rPr lang="en-US" b="1" i="1" dirty="0"/>
              <a:t> toxin –</a:t>
            </a:r>
            <a:endParaRPr lang="en-IN" dirty="0"/>
          </a:p>
          <a:p>
            <a:pPr lvl="0"/>
            <a:r>
              <a:rPr lang="en-IN" dirty="0"/>
              <a:t>Two proteins- ET-A (chromosomal and heat stable), ET- B (plasmid coded, heat labile).</a:t>
            </a:r>
          </a:p>
          <a:p>
            <a:pPr lvl="0"/>
            <a:r>
              <a:rPr lang="en-IN" dirty="0"/>
              <a:t>More common in newborns and children</a:t>
            </a:r>
          </a:p>
          <a:p>
            <a:pPr>
              <a:buNone/>
            </a:pPr>
            <a:r>
              <a:rPr lang="en-IN" dirty="0"/>
              <a:t>- May vary from localized tender blisters&amp; bullae formation to exfoliation &amp; separation of outer epidermal layer leaving denuded underlying skin (</a:t>
            </a:r>
            <a:r>
              <a:rPr lang="en-IN" dirty="0" err="1"/>
              <a:t>Nikolsky's</a:t>
            </a:r>
            <a:r>
              <a:rPr lang="en-IN" dirty="0"/>
              <a:t> sign).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200150"/>
            <a:ext cx="4038600" cy="3394075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Staphylococcal scalded-skin syndrome (SSSS)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Milder</a:t>
            </a:r>
            <a:r>
              <a:rPr lang="en-US" dirty="0"/>
              <a:t> form - </a:t>
            </a:r>
            <a:r>
              <a:rPr lang="en-US" dirty="0" err="1"/>
              <a:t>pemphigus</a:t>
            </a:r>
            <a:r>
              <a:rPr lang="en-US" dirty="0"/>
              <a:t> </a:t>
            </a:r>
            <a:r>
              <a:rPr lang="en-US" dirty="0" err="1"/>
              <a:t>neonatorum</a:t>
            </a:r>
            <a:r>
              <a:rPr lang="en-US" dirty="0"/>
              <a:t> and bullous impetigo</a:t>
            </a:r>
          </a:p>
          <a:p>
            <a:pPr lvl="0"/>
            <a:r>
              <a:rPr lang="en-US" b="1" dirty="0"/>
              <a:t>Ritter’s syndrome </a:t>
            </a:r>
            <a:r>
              <a:rPr lang="en-US" dirty="0"/>
              <a:t>- Severe form in newborns</a:t>
            </a:r>
          </a:p>
          <a:p>
            <a:pPr lvl="0">
              <a:buFontTx/>
              <a:buChar char="-"/>
            </a:pPr>
            <a:r>
              <a:rPr lang="en-US" dirty="0"/>
              <a:t>F</a:t>
            </a:r>
            <a:r>
              <a:rPr lang="en-IN" dirty="0"/>
              <a:t>ever, lethargy, and irritability with poor feeding. </a:t>
            </a:r>
          </a:p>
          <a:p>
            <a:pPr lvl="0">
              <a:buFontTx/>
              <a:buChar char="-"/>
            </a:pPr>
            <a:r>
              <a:rPr lang="en-US" i="1" dirty="0"/>
              <a:t>S.aureus</a:t>
            </a:r>
            <a:r>
              <a:rPr lang="en-US" dirty="0"/>
              <a:t> bacteriophage group II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TOXIC SHOCK SYNDROME 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i="1" dirty="0"/>
              <a:t>Toxic shock syndrome toxin (TSST)- Enterotoxin F, a superantigen</a:t>
            </a:r>
          </a:p>
          <a:p>
            <a:pPr lvl="0"/>
            <a:r>
              <a:rPr lang="en-US" b="1" dirty="0"/>
              <a:t>Risk factors</a:t>
            </a:r>
            <a:r>
              <a:rPr lang="en-US" dirty="0"/>
              <a:t>- vaginal tampons</a:t>
            </a:r>
            <a:r>
              <a:rPr lang="en-US" b="1" i="1" dirty="0"/>
              <a:t>, </a:t>
            </a:r>
            <a:r>
              <a:rPr lang="en-US" dirty="0"/>
              <a:t>abscesses, osteomyelitis and post-surgical wound infection.</a:t>
            </a:r>
            <a:endParaRPr lang="en-IN" dirty="0"/>
          </a:p>
          <a:p>
            <a:pPr lvl="0"/>
            <a:r>
              <a:rPr lang="en-US" b="1" dirty="0"/>
              <a:t>Pathogenesis</a:t>
            </a:r>
            <a:r>
              <a:rPr lang="en-US" dirty="0"/>
              <a:t>- TSST absorbed into circulation - non-specific T cells stimulation - excessive cytokine production -multisystem disease. 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TOXIC SHOCK SYNDROME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1"/>
            <a:ext cx="8246070" cy="3664914"/>
          </a:xfrm>
        </p:spPr>
        <p:txBody>
          <a:bodyPr>
            <a:noAutofit/>
          </a:bodyPr>
          <a:lstStyle/>
          <a:p>
            <a:r>
              <a:rPr lang="en-US" b="1" dirty="0"/>
              <a:t>Clinical features- </a:t>
            </a:r>
            <a:r>
              <a:rPr lang="en-US" dirty="0"/>
              <a:t>Fever, hypotension, mucosal hyperemia, vomiting, diarrhea, confusion, myalgia, abdominal pain and erythematous rashes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rapid involvement of liver, kidneys, GIT and/or CNS. </a:t>
            </a:r>
            <a:endParaRPr lang="en-US" b="1" dirty="0"/>
          </a:p>
          <a:p>
            <a:pPr lvl="0"/>
            <a:r>
              <a:rPr lang="en-US" b="1" dirty="0"/>
              <a:t>Diagnosis</a:t>
            </a:r>
            <a:r>
              <a:rPr lang="en-US" dirty="0"/>
              <a:t>- </a:t>
            </a:r>
          </a:p>
          <a:p>
            <a:pPr lvl="0">
              <a:buNone/>
            </a:pPr>
            <a:r>
              <a:rPr lang="en-US" dirty="0"/>
              <a:t>- Detection of TSST - latex agglutination test and ELISA</a:t>
            </a:r>
          </a:p>
          <a:p>
            <a:pPr lvl="0">
              <a:buNone/>
            </a:pPr>
            <a:r>
              <a:rPr lang="en-US" dirty="0"/>
              <a:t>- TSST genes 1 and 2 - PCR</a:t>
            </a:r>
            <a:endParaRPr lang="en-IN" dirty="0"/>
          </a:p>
          <a:p>
            <a:r>
              <a:rPr lang="en-US" b="1" dirty="0"/>
              <a:t>Treatment-</a:t>
            </a:r>
            <a:r>
              <a:rPr lang="en-US" dirty="0"/>
              <a:t> Clindamycin (MSSA), </a:t>
            </a:r>
            <a:r>
              <a:rPr lang="en-IN" dirty="0"/>
              <a:t>vancomycin (MRSA)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LABORATORY DIAGNOSIS..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4130" y="1197405"/>
          <a:ext cx="5855220" cy="35247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6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Infection</a:t>
                      </a:r>
                      <a:endParaRPr lang="en-IN" sz="3200" dirty="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Specimen</a:t>
                      </a:r>
                      <a:endParaRPr lang="en-IN" sz="3200" dirty="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Suppurative lesion</a:t>
                      </a:r>
                      <a:endParaRPr lang="en-IN" sz="320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Pus, wound swab</a:t>
                      </a:r>
                      <a:endParaRPr lang="en-IN" sz="3200" dirty="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Respiratory Infections</a:t>
                      </a:r>
                      <a:endParaRPr lang="en-IN" sz="320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Sputum</a:t>
                      </a:r>
                      <a:endParaRPr lang="en-IN" sz="3200" dirty="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Urinary tract infection</a:t>
                      </a:r>
                      <a:endParaRPr lang="en-IN" sz="320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Mid ­stream urine</a:t>
                      </a:r>
                      <a:endParaRPr lang="en-IN" sz="3200" dirty="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PUO, Bacteremia</a:t>
                      </a:r>
                      <a:endParaRPr lang="en-IN" sz="320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Blood</a:t>
                      </a:r>
                      <a:endParaRPr lang="en-IN" sz="3200" dirty="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Food poisoning </a:t>
                      </a:r>
                      <a:endParaRPr lang="en-IN" sz="320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/>
                        <a:t>Feces</a:t>
                      </a:r>
                      <a:r>
                        <a:rPr lang="en-IN" sz="2000" dirty="0"/>
                        <a:t>, </a:t>
                      </a:r>
                      <a:r>
                        <a:rPr lang="en-IN" sz="2000" dirty="0" err="1"/>
                        <a:t>vomitus</a:t>
                      </a:r>
                      <a:r>
                        <a:rPr lang="en-IN" sz="2000" dirty="0"/>
                        <a:t>, food</a:t>
                      </a:r>
                      <a:endParaRPr lang="en-IN" sz="3200" dirty="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/>
                        <a:t>Carriers</a:t>
                      </a:r>
                      <a:endParaRPr lang="en-IN" sz="320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/>
                        <a:t>Nasal &amp; </a:t>
                      </a:r>
                      <a:r>
                        <a:rPr lang="en-IN" sz="2000" dirty="0" err="1"/>
                        <a:t>perianal</a:t>
                      </a:r>
                      <a:r>
                        <a:rPr lang="en-IN" sz="2000" dirty="0"/>
                        <a:t> swab</a:t>
                      </a:r>
                      <a:endParaRPr lang="en-IN" sz="3200" dirty="0">
                        <a:latin typeface="+mj-lt"/>
                        <a:ea typeface="Calibri"/>
                        <a:cs typeface="Shonar Bangl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LABORATORY DIAGNOSIS..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MICROSCOPY</a:t>
            </a:r>
          </a:p>
          <a:p>
            <a:r>
              <a:rPr lang="en-IN" dirty="0"/>
              <a:t>Gram staining -Gram positive cocci in clusters 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14850" y="1197405"/>
            <a:ext cx="2882153" cy="25388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/>
              <a:t>General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Gram positive cocci in grape-like clusters</a:t>
            </a:r>
          </a:p>
          <a:p>
            <a:r>
              <a:rPr lang="en-IN" dirty="0"/>
              <a:t>Catalase positive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035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LABORATORY DIAGNOSIS- CULTURE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IN" dirty="0"/>
              <a:t>Aerobe, facultative anaerobe, Non-</a:t>
            </a:r>
            <a:r>
              <a:rPr lang="en-IN" dirty="0" err="1"/>
              <a:t>fastdious</a:t>
            </a:r>
            <a:endParaRPr lang="en-IN" dirty="0"/>
          </a:p>
          <a:p>
            <a:r>
              <a:rPr lang="en-IN" dirty="0"/>
              <a:t>Nutrient agar – Golden yellow</a:t>
            </a:r>
          </a:p>
          <a:p>
            <a:endParaRPr lang="en-IN" dirty="0"/>
          </a:p>
          <a:p>
            <a:r>
              <a:rPr lang="en-IN" dirty="0"/>
              <a:t>Blood agar – beta </a:t>
            </a:r>
            <a:r>
              <a:rPr lang="en-IN" dirty="0" err="1"/>
              <a:t>hemolytic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29150" y="2413093"/>
            <a:ext cx="3886200" cy="117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r="67849" b="1640"/>
          <a:stretch>
            <a:fillRect/>
          </a:stretch>
        </p:blipFill>
        <p:spPr bwMode="auto">
          <a:xfrm>
            <a:off x="5594753" y="450187"/>
            <a:ext cx="1985165" cy="183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LABORATORY DIAGNOSIS- Biochemical Tests</a:t>
            </a:r>
            <a:endParaRPr lang="en-IN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2471877"/>
              </p:ext>
            </p:extLst>
          </p:nvPr>
        </p:nvGraphicFramePr>
        <p:xfrm>
          <a:off x="296260" y="433880"/>
          <a:ext cx="4878325" cy="41343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7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7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700" b="1" dirty="0"/>
                        <a:t>Coagulase test</a:t>
                      </a:r>
                      <a:endParaRPr lang="en-IN" sz="1700" b="1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47734" marR="4773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IN" sz="1700" b="1"/>
                        <a:t>Tube coagulase </a:t>
                      </a:r>
                      <a:endParaRPr lang="en-IN" sz="1700" b="1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47734" marR="477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IN" sz="1700" b="1"/>
                        <a:t>Clumping factor</a:t>
                      </a:r>
                      <a:endParaRPr lang="en-IN" sz="1700" b="1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47734" marR="477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700" b="1" dirty="0"/>
                        <a:t>Heat stable  thermo nuclease test</a:t>
                      </a:r>
                      <a:endParaRPr lang="en-IN" sz="1700" b="1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47734" marR="477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700" b="1"/>
                        <a:t>DNase test</a:t>
                      </a:r>
                      <a:endParaRPr lang="en-IN" sz="1700" b="1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47734" marR="477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700" b="1" dirty="0" err="1"/>
                        <a:t>Phosphatase</a:t>
                      </a:r>
                      <a:r>
                        <a:rPr lang="en-IN" sz="1700" b="1" dirty="0"/>
                        <a:t> (also  produced by </a:t>
                      </a:r>
                      <a:r>
                        <a:rPr lang="en-IN" sz="1700" b="1" dirty="0" err="1"/>
                        <a:t>S.epidermidis</a:t>
                      </a:r>
                      <a:r>
                        <a:rPr lang="en-IN" sz="1700" b="1" dirty="0"/>
                        <a:t>)</a:t>
                      </a:r>
                      <a:endParaRPr lang="en-IN" sz="1700" b="1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47734" marR="477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700" b="1"/>
                        <a:t>Golden yellow pigmentation </a:t>
                      </a:r>
                      <a:endParaRPr lang="en-IN" sz="1700" b="1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47734" marR="4773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700" b="1"/>
                        <a:t>Hemolysis on blood agar</a:t>
                      </a:r>
                      <a:endParaRPr lang="en-IN" sz="1700" b="1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47734" marR="4773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700" b="1" dirty="0"/>
                        <a:t>Mannitol fermentation</a:t>
                      </a:r>
                      <a:endParaRPr lang="en-IN" sz="1700" b="1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47734" marR="4773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700" b="1"/>
                        <a:t>Black coloured colonies on potassiumtellurite agar</a:t>
                      </a:r>
                      <a:endParaRPr lang="en-IN" sz="1700" b="1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47734" marR="4773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700" b="1"/>
                        <a:t>Gelatin liquefaction</a:t>
                      </a:r>
                      <a:endParaRPr lang="en-IN" sz="1700" b="1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47734" marR="4773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7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IN" sz="1700" b="1" dirty="0"/>
                        <a:t>Protein A detection</a:t>
                      </a:r>
                      <a:endParaRPr lang="en-IN" sz="1700" b="1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47734" marR="4773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88230" y="2419045"/>
            <a:ext cx="3198569" cy="1527050"/>
          </a:xfrm>
        </p:spPr>
        <p:txBody>
          <a:bodyPr>
            <a:normAutofit/>
          </a:bodyPr>
          <a:lstStyle/>
          <a:p>
            <a:r>
              <a:rPr lang="en-IN" i="1" dirty="0"/>
              <a:t>S.aureus</a:t>
            </a:r>
            <a:r>
              <a:rPr lang="en-IN" dirty="0"/>
              <a:t> positive and </a:t>
            </a:r>
            <a:r>
              <a:rPr lang="en-IN" dirty="0" err="1"/>
              <a:t>CoNS</a:t>
            </a:r>
            <a:r>
              <a:rPr lang="en-IN" dirty="0"/>
              <a:t> mostly negative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/>
              <a:t>Typing of </a:t>
            </a:r>
            <a:r>
              <a:rPr lang="en-IN" sz="3200" b="1" i="1" dirty="0"/>
              <a:t>S.aureus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/>
              <a:t>Phenotypic methods</a:t>
            </a:r>
          </a:p>
          <a:p>
            <a:pPr lvl="0">
              <a:buFontTx/>
              <a:buChar char="-"/>
            </a:pPr>
            <a:r>
              <a:rPr lang="en-IN" dirty="0"/>
              <a:t>Bacteriophage typing </a:t>
            </a:r>
          </a:p>
          <a:p>
            <a:pPr lvl="0">
              <a:buFontTx/>
              <a:buChar char="-"/>
            </a:pPr>
            <a:r>
              <a:rPr lang="en-IN" dirty="0"/>
              <a:t>Antibiogram typing.</a:t>
            </a:r>
          </a:p>
          <a:p>
            <a:r>
              <a:rPr lang="en-IN" dirty="0"/>
              <a:t>Genotypic methods - PCR-RFLP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CONTROL MEASURES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Proper hand washing </a:t>
            </a:r>
          </a:p>
          <a:p>
            <a:r>
              <a:rPr lang="en-IN" dirty="0"/>
              <a:t>Screening of MRSA carriers </a:t>
            </a:r>
          </a:p>
          <a:p>
            <a:r>
              <a:rPr lang="en-IN" dirty="0"/>
              <a:t>Treatment of carriers </a:t>
            </a:r>
          </a:p>
          <a:p>
            <a:r>
              <a:rPr lang="en-IN" dirty="0"/>
              <a:t>Stoppage of antibiotic misuse </a:t>
            </a:r>
          </a:p>
          <a:p>
            <a:pPr marL="0" indent="0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2A1E-5438-4BD3-9042-E5C881F1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2C31A-2686-4BB4-BE39-EBCD4F7A2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Textbook of Medical Microbiology by </a:t>
            </a:r>
            <a:r>
              <a:rPr lang="en-IN" dirty="0" err="1"/>
              <a:t>Ananthnarayan</a:t>
            </a:r>
            <a:r>
              <a:rPr lang="en-IN" dirty="0"/>
              <a:t> and </a:t>
            </a:r>
            <a:r>
              <a:rPr lang="en-IN" dirty="0" err="1"/>
              <a:t>Paniker</a:t>
            </a:r>
            <a:endParaRPr lang="en-IN" dirty="0"/>
          </a:p>
          <a:p>
            <a:r>
              <a:rPr lang="en-IN" dirty="0"/>
              <a:t>Textbook of Medical Microbiology by D.R Arora</a:t>
            </a:r>
          </a:p>
        </p:txBody>
      </p:sp>
    </p:spTree>
    <p:extLst>
      <p:ext uri="{BB962C8B-B14F-4D97-AF65-F5344CB8AC3E}">
        <p14:creationId xmlns:p14="http://schemas.microsoft.com/office/powerpoint/2010/main" val="76193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745C93-D813-4087-8791-F7CA1B68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Cell wall associated factors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128720" y="1198563"/>
          <a:ext cx="6566315" cy="36637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77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742">
                <a:tc gridSpan="2">
                  <a:txBody>
                    <a:bodyPr/>
                    <a:lstStyle/>
                    <a:p>
                      <a:pPr algn="l"/>
                      <a:r>
                        <a:rPr lang="en-IN" sz="1800" b="1" kern="1200" dirty="0"/>
                        <a:t>Cell wall associated factors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none" strike="noStrike" dirty="0"/>
                        <a:t>Peptidoglycan </a:t>
                      </a:r>
                      <a:endParaRPr lang="en-IN" sz="1800" b="1" u="sng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Rigidity, Endotoxin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none" strike="noStrike" dirty="0"/>
                        <a:t>Teichoic acid</a:t>
                      </a:r>
                      <a:endParaRPr lang="en-IN" sz="1800" b="1" u="sng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Adhesion, Inhibit opsonisation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none" strike="noStrike" dirty="0"/>
                        <a:t>Cell surface adhesins-Clumping factor</a:t>
                      </a:r>
                      <a:endParaRPr lang="en-IN" sz="1800" b="1" u="sng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Adhesion, Clumping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36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/>
                        <a:t>Protein A</a:t>
                      </a:r>
                      <a:endParaRPr lang="en-IN" sz="1800" b="1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kern="1200" dirty="0"/>
                        <a:t>Anti-complementary</a:t>
                      </a:r>
                      <a:r>
                        <a:rPr lang="en-IN" sz="1800" b="1" kern="1200" baseline="0" dirty="0"/>
                        <a:t> C</a:t>
                      </a:r>
                      <a:r>
                        <a:rPr lang="en-IN" sz="1800" b="1" kern="1200" dirty="0"/>
                        <a:t>hemotactic, </a:t>
                      </a:r>
                      <a:r>
                        <a:rPr lang="en-IN" sz="1800" b="1" kern="1200" dirty="0" err="1"/>
                        <a:t>Mitogenic</a:t>
                      </a:r>
                      <a:r>
                        <a:rPr lang="en-IN" sz="1800" b="1" kern="1200" dirty="0"/>
                        <a:t>, Inhibit opsonisation</a:t>
                      </a:r>
                    </a:p>
                    <a:p>
                      <a:pPr algn="l"/>
                      <a:r>
                        <a:rPr lang="en-IN" sz="1800" b="1" kern="1200" dirty="0"/>
                        <a:t>Induction of platelet damage</a:t>
                      </a:r>
                    </a:p>
                    <a:p>
                      <a:pPr algn="l"/>
                      <a:r>
                        <a:rPr lang="en-IN" sz="1800" b="1" kern="1200" dirty="0"/>
                        <a:t>IgG</a:t>
                      </a:r>
                      <a:r>
                        <a:rPr lang="en-IN" sz="1800" b="1" kern="1200" baseline="0" dirty="0"/>
                        <a:t> Fc</a:t>
                      </a:r>
                      <a:r>
                        <a:rPr lang="en-IN" sz="1800" b="1" kern="1200" dirty="0"/>
                        <a:t> </a:t>
                      </a:r>
                      <a:r>
                        <a:rPr lang="en-IN" sz="1800" b="1" kern="1200" dirty="0">
                          <a:sym typeface="Wingdings" pitchFamily="2" charset="2"/>
                        </a:rPr>
                        <a:t></a:t>
                      </a:r>
                      <a:r>
                        <a:rPr lang="en-IN" sz="1800" b="1" kern="1200" dirty="0"/>
                        <a:t>Co-agglutination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/>
                        <a:t>Capsule</a:t>
                      </a:r>
                      <a:endParaRPr lang="en-IN" sz="1800" b="1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Inhibit phagocytosis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Toxins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976014" y="1044700"/>
          <a:ext cx="6871725" cy="38229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/>
                        <a:t>Toxins</a:t>
                      </a:r>
                      <a:endParaRPr lang="en-IN" sz="1800" b="1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Membrane active toxins </a:t>
                      </a:r>
                      <a:endParaRPr lang="en-IN" sz="1800" b="1" dirty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dirty="0" err="1"/>
                        <a:t>Hemolysins</a:t>
                      </a:r>
                      <a:r>
                        <a:rPr lang="en-US" sz="1800" b="1" dirty="0"/>
                        <a:t>-</a:t>
                      </a:r>
                      <a:r>
                        <a:rPr lang="en-IN" sz="1800" b="1" dirty="0"/>
                        <a:t>α</a:t>
                      </a:r>
                      <a:r>
                        <a:rPr lang="en-US" sz="1800" b="1" dirty="0"/>
                        <a:t>,</a:t>
                      </a:r>
                      <a:r>
                        <a:rPr lang="en-IN" sz="1800" b="1" dirty="0" err="1"/>
                        <a:t>β,γ,δ</a:t>
                      </a:r>
                      <a:endParaRPr lang="en-IN" sz="1800" b="1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IN" sz="1800" b="1" dirty="0" err="1"/>
                        <a:t>Leucocidin</a:t>
                      </a:r>
                      <a:endParaRPr lang="en-IN" sz="1800" b="1" dirty="0">
                        <a:latin typeface="+mn-lt"/>
                        <a:ea typeface="Calibri"/>
                        <a:cs typeface="Tung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F &amp; S toxins + γ</a:t>
                      </a:r>
                      <a:r>
                        <a:rPr lang="en-IN" sz="1800" b="1" baseline="0" dirty="0"/>
                        <a:t> </a:t>
                      </a:r>
                      <a:r>
                        <a:rPr lang="en-IN" sz="1800" b="1" baseline="0" dirty="0" err="1"/>
                        <a:t>hemolysin</a:t>
                      </a:r>
                      <a:r>
                        <a:rPr lang="en-IN" sz="1800" b="1" baseline="0" dirty="0"/>
                        <a:t> </a:t>
                      </a:r>
                      <a:r>
                        <a:rPr lang="en-IN" sz="1800" b="1" baseline="0" dirty="0">
                          <a:sym typeface="Wingdings" pitchFamily="2" charset="2"/>
                        </a:rPr>
                        <a:t></a:t>
                      </a:r>
                      <a:r>
                        <a:rPr lang="en-US" sz="1800" b="1" kern="1200" dirty="0"/>
                        <a:t>hemolytic and leucocidal  (</a:t>
                      </a:r>
                      <a:r>
                        <a:rPr lang="en-US" sz="1800" b="1" kern="1200" dirty="0" err="1"/>
                        <a:t>Synergohymenotropy</a:t>
                      </a:r>
                      <a:r>
                        <a:rPr lang="en-US" sz="1800" b="1" kern="1200" dirty="0"/>
                        <a:t>)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/>
                        <a:t>Epidermolytic</a:t>
                      </a:r>
                      <a:r>
                        <a:rPr lang="en-US" sz="1800" b="1" u="none" strike="noStrike" dirty="0"/>
                        <a:t>  toxin</a:t>
                      </a:r>
                      <a:endParaRPr lang="en-IN" sz="1800" b="1" u="sng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800" b="1" kern="1200" dirty="0"/>
                        <a:t>Staphylococcal scalded-skin syndrome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/>
                        <a:t>Enterotoxins</a:t>
                      </a:r>
                      <a:r>
                        <a:rPr lang="en-US" sz="1800" b="1" u="none" strike="noStrike" dirty="0"/>
                        <a:t> </a:t>
                      </a:r>
                      <a:endParaRPr lang="en-IN" sz="1800" b="1" u="sng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/>
                        <a:t>Serotype A- MC, Superantigen</a:t>
                      </a:r>
                    </a:p>
                    <a:p>
                      <a:r>
                        <a:rPr lang="en-US" sz="1800" b="1" kern="1200" dirty="0"/>
                        <a:t>Self limiting food poisoning IP&lt;6 Hrs</a:t>
                      </a:r>
                    </a:p>
                    <a:p>
                      <a:r>
                        <a:rPr lang="en-IN" sz="1800" b="1" dirty="0"/>
                        <a:t>Preformed toxin </a:t>
                      </a:r>
                      <a:r>
                        <a:rPr lang="en-IN" sz="1800" b="1" dirty="0">
                          <a:sym typeface="Wingdings" pitchFamily="2" charset="2"/>
                        </a:rPr>
                        <a:t></a:t>
                      </a:r>
                      <a:r>
                        <a:rPr lang="en-IN" sz="1800" b="1" dirty="0" err="1">
                          <a:sym typeface="Wingdings" pitchFamily="2" charset="2"/>
                        </a:rPr>
                        <a:t>vagus</a:t>
                      </a:r>
                      <a:r>
                        <a:rPr lang="en-IN" sz="1800" b="1" dirty="0">
                          <a:sym typeface="Wingdings" pitchFamily="2" charset="2"/>
                        </a:rPr>
                        <a:t> stimulation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u="none" strike="noStrike" dirty="0"/>
                        <a:t>Toxic shock syndrome toxin</a:t>
                      </a:r>
                      <a:endParaRPr lang="en-IN" sz="1800" b="1" u="sng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b="1" u="none" strike="noStrike" dirty="0"/>
                        <a:t>Super antigen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/>
                        <a:t>Risk - </a:t>
                      </a:r>
                      <a:r>
                        <a:rPr lang="en-US" sz="1800" b="1" kern="1200" dirty="0"/>
                        <a:t>abscesses, osteomyelitis,  post-surgical wound infection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582930" y="273844"/>
            <a:ext cx="4141774" cy="994172"/>
          </a:xfrm>
        </p:spPr>
        <p:txBody>
          <a:bodyPr>
            <a:normAutofit/>
          </a:bodyPr>
          <a:lstStyle/>
          <a:p>
            <a:r>
              <a:rPr lang="en-IN" dirty="0"/>
              <a:t>Virulence Factors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1237" y="1198563"/>
          <a:ext cx="6502002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4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strike="noStrike" dirty="0">
                          <a:sym typeface="Symbol"/>
                        </a:rPr>
                        <a:t></a:t>
                      </a:r>
                      <a:r>
                        <a:rPr lang="en-US" sz="1800" b="1" u="none" strike="noStrike" dirty="0" err="1"/>
                        <a:t>hemolysin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strike="noStrike" dirty="0"/>
                        <a:t>Inactivated at 70</a:t>
                      </a:r>
                      <a:r>
                        <a:rPr lang="en-US" sz="1800" b="1" u="none" strike="noStrike" dirty="0">
                          <a:sym typeface="Symbol"/>
                        </a:rPr>
                        <a:t></a:t>
                      </a:r>
                      <a:r>
                        <a:rPr lang="en-US" sz="1800" b="1" u="none" strike="noStrike" dirty="0"/>
                        <a:t>C  reactivated at 100</a:t>
                      </a:r>
                      <a:r>
                        <a:rPr lang="en-US" sz="1800" b="1" u="none" strike="noStrike" dirty="0">
                          <a:sym typeface="Symbol"/>
                        </a:rPr>
                        <a:t></a:t>
                      </a:r>
                      <a:r>
                        <a:rPr lang="en-US" sz="1800" b="1" u="none" strike="noStrike" dirty="0"/>
                        <a:t>C</a:t>
                      </a:r>
                      <a:endParaRPr lang="en-IN" sz="1800" b="1" u="none" strike="noStrike" dirty="0"/>
                    </a:p>
                    <a:p>
                      <a:pPr algn="l"/>
                      <a:r>
                        <a:rPr lang="en-US" sz="1800" b="1" u="none" strike="noStrike" dirty="0"/>
                        <a:t>Lethal, leucocidal, </a:t>
                      </a:r>
                      <a:r>
                        <a:rPr lang="en-US" sz="1800" b="1" u="none" strike="noStrike" dirty="0" err="1"/>
                        <a:t>dermonecrotic</a:t>
                      </a:r>
                      <a:r>
                        <a:rPr lang="en-US" sz="1800" b="1" u="none" strike="noStrike" dirty="0"/>
                        <a:t>, cytotoxic and </a:t>
                      </a:r>
                      <a:r>
                        <a:rPr lang="en-US" sz="1800" b="1" u="none" strike="noStrike" dirty="0" err="1"/>
                        <a:t>neurotoxic</a:t>
                      </a:r>
                      <a:endParaRPr lang="en-US" sz="1800" b="1" u="none" strike="noStrike" dirty="0"/>
                    </a:p>
                    <a:p>
                      <a:pPr algn="l"/>
                      <a:r>
                        <a:rPr lang="en-US" sz="1800" b="1" u="none" strike="noStrike" dirty="0"/>
                        <a:t>Lyses rabbit RBCs, but less active against sheep and human RBCs.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strike="noStrike" dirty="0" err="1"/>
                        <a:t>βhemolysin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strike="noStrike" dirty="0" err="1"/>
                        <a:t>Sphingomyelinase</a:t>
                      </a:r>
                      <a:endParaRPr lang="en-IN" sz="1800" b="1" dirty="0"/>
                    </a:p>
                    <a:p>
                      <a:pPr marL="342900" lvl="0" indent="-342900" algn="l">
                        <a:buFont typeface="Symbol"/>
                        <a:buNone/>
                      </a:pPr>
                      <a:r>
                        <a:rPr lang="en-US" sz="1800" b="1" u="none" strike="noStrike" dirty="0"/>
                        <a:t>Lyses sheep RBC, but not human or rabbit RBC</a:t>
                      </a:r>
                      <a:endParaRPr lang="en-IN" sz="1800" b="1" dirty="0"/>
                    </a:p>
                    <a:p>
                      <a:pPr marL="342900" lvl="0" indent="-342900" algn="l">
                        <a:buFont typeface="Symbol"/>
                        <a:buNone/>
                      </a:pPr>
                      <a:r>
                        <a:rPr lang="en-US" sz="1800" b="1" u="none" strike="noStrike" dirty="0"/>
                        <a:t>Exhibits hot-cold phenomenon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strike="noStrike" dirty="0">
                          <a:sym typeface="Symbol"/>
                        </a:rPr>
                        <a:t></a:t>
                      </a:r>
                      <a:r>
                        <a:rPr lang="en-US" sz="1800" b="1" u="none" strike="noStrike" dirty="0" err="1"/>
                        <a:t>hemolysin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/>
                        <a:buNone/>
                      </a:pPr>
                      <a:r>
                        <a:rPr lang="en-US" sz="1800" b="1" u="none" strike="noStrike" dirty="0"/>
                        <a:t>Act together with </a:t>
                      </a:r>
                      <a:r>
                        <a:rPr lang="en-US" sz="1800" b="1" u="none" strike="noStrike" dirty="0" err="1"/>
                        <a:t>leucocidin</a:t>
                      </a:r>
                      <a:r>
                        <a:rPr lang="en-US" sz="1800" b="1" u="none" strike="noStrike" dirty="0"/>
                        <a:t> for hemolytic activity. </a:t>
                      </a:r>
                      <a:endParaRPr lang="en-IN" sz="1800" b="1" dirty="0"/>
                    </a:p>
                    <a:p>
                      <a:pPr marL="342900" lvl="0" indent="-342900" algn="l">
                        <a:buFont typeface="Symbol"/>
                        <a:buNone/>
                      </a:pPr>
                      <a:r>
                        <a:rPr lang="en-US" sz="1800" b="1" u="none" strike="noStrike" dirty="0"/>
                        <a:t>Lyses rabbit, sheep and human RBCs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strike="noStrike" dirty="0">
                          <a:sym typeface="Symbol"/>
                        </a:rPr>
                        <a:t></a:t>
                      </a:r>
                      <a:r>
                        <a:rPr lang="en-US" sz="1800" b="1" u="none" strike="noStrike" dirty="0" err="1"/>
                        <a:t>hemolysin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/>
                        <a:buNone/>
                      </a:pPr>
                      <a:r>
                        <a:rPr lang="en-US" sz="1800" b="1" u="none" strike="noStrike" dirty="0"/>
                        <a:t>Surfactant action </a:t>
                      </a:r>
                      <a:endParaRPr lang="en-IN" sz="1800" b="1" dirty="0"/>
                    </a:p>
                    <a:p>
                      <a:pPr marL="342900" lvl="0" indent="-342900" algn="l">
                        <a:buFont typeface="Symbol"/>
                        <a:buNone/>
                      </a:pPr>
                      <a:r>
                        <a:rPr lang="en-US" sz="1800" b="1" u="none" strike="noStrike" dirty="0"/>
                        <a:t>Lyses rabbit, sheep, horse   &amp; human RBCs</a:t>
                      </a:r>
                      <a:endParaRPr lang="en-IN" sz="1800" b="1" u="none" strike="noStrike" dirty="0"/>
                    </a:p>
                    <a:p>
                      <a:pPr marL="342900" lvl="0" indent="-342900" algn="l">
                        <a:buFont typeface="Symbol"/>
                        <a:buNone/>
                      </a:pPr>
                      <a:r>
                        <a:rPr lang="en-IN" sz="1800" b="1" u="none" strike="noStrike" dirty="0"/>
                        <a:t>L</a:t>
                      </a:r>
                      <a:r>
                        <a:rPr lang="en-US" sz="1800" b="1" u="none" strike="noStrike" dirty="0" err="1"/>
                        <a:t>ethal</a:t>
                      </a:r>
                      <a:r>
                        <a:rPr lang="en-US" sz="1800" b="1" u="none" strike="noStrike" dirty="0"/>
                        <a:t>, leucocidal and </a:t>
                      </a:r>
                      <a:r>
                        <a:rPr lang="en-US" sz="1800" b="1" u="none" strike="noStrike" dirty="0" err="1"/>
                        <a:t>dermonecrotic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Enzymes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1238" y="1198563"/>
          <a:ext cx="6566502" cy="35110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5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2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none" strike="noStrike" dirty="0"/>
                        <a:t>Extracellular </a:t>
                      </a:r>
                      <a:r>
                        <a:rPr lang="en-IN" sz="1800" b="1" u="none" strike="noStrike" dirty="0"/>
                        <a:t>Enzymes</a:t>
                      </a:r>
                      <a:endParaRPr lang="en-IN" sz="1800" b="1" u="sng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6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none" strike="noStrike" dirty="0"/>
                        <a:t>Coagulase </a:t>
                      </a:r>
                      <a:endParaRPr lang="en-IN" sz="1800" b="1" u="sng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+ CRF </a:t>
                      </a:r>
                      <a:r>
                        <a:rPr lang="en-IN" sz="1800" b="1" dirty="0">
                          <a:sym typeface="Wingdings" pitchFamily="2" charset="2"/>
                        </a:rPr>
                        <a:t></a:t>
                      </a:r>
                      <a:r>
                        <a:rPr lang="en-IN" sz="1800" b="1" dirty="0" err="1">
                          <a:sym typeface="Wingdings" pitchFamily="2" charset="2"/>
                        </a:rPr>
                        <a:t>prothrombin</a:t>
                      </a:r>
                      <a:r>
                        <a:rPr lang="en-IN" sz="1800" b="1" dirty="0">
                          <a:sym typeface="Wingdings" pitchFamily="2" charset="2"/>
                        </a:rPr>
                        <a:t> to thrombin</a:t>
                      </a:r>
                    </a:p>
                    <a:p>
                      <a:pPr algn="l"/>
                      <a:r>
                        <a:rPr lang="en-IN" sz="1800" b="1" dirty="0">
                          <a:sym typeface="Wingdings" pitchFamily="2" charset="2"/>
                        </a:rPr>
                        <a:t>Tube coagulase test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none" strike="noStrike"/>
                        <a:t>Heat stable thermonuclease</a:t>
                      </a:r>
                      <a:endParaRPr lang="en-IN" sz="1800" b="1" u="sng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/>
                        <a:t>specific to S.aureus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none" strike="noStrike" dirty="0" err="1"/>
                        <a:t>Deoxyribonuclease</a:t>
                      </a:r>
                      <a:endParaRPr lang="en-IN" sz="1800" b="1" u="sng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/>
                        <a:t>specific to S.aureus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none" strike="noStrike"/>
                        <a:t>Lipase</a:t>
                      </a:r>
                      <a:endParaRPr lang="en-IN" sz="1800" b="1" u="sng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none" strike="noStrike"/>
                        <a:t>Protease</a:t>
                      </a:r>
                      <a:endParaRPr lang="en-IN" sz="1800" b="1" u="sng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IN" sz="18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none" strike="noStrike"/>
                        <a:t>Staphylokinase(fibrinolysin)</a:t>
                      </a:r>
                      <a:endParaRPr lang="en-IN" sz="1800" b="1" u="sng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IN" sz="18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u="none" strike="noStrike"/>
                        <a:t>Hyaluronidase</a:t>
                      </a:r>
                      <a:endParaRPr lang="en-IN" sz="1800" b="1" u="sng"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IN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319351"/>
            <a:ext cx="5802790" cy="572644"/>
          </a:xfrm>
        </p:spPr>
        <p:txBody>
          <a:bodyPr>
            <a:normAutofit/>
          </a:bodyPr>
          <a:lstStyle/>
          <a:p>
            <a:r>
              <a:rPr lang="en-IN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4" y="1044701"/>
            <a:ext cx="6719021" cy="3664920"/>
          </a:xfrm>
        </p:spPr>
        <p:txBody>
          <a:bodyPr>
            <a:noAutofit/>
          </a:bodyPr>
          <a:lstStyle/>
          <a:p>
            <a:pPr lvl="0"/>
            <a:r>
              <a:rPr lang="en-IN" sz="2200" b="1" dirty="0"/>
              <a:t>Colonization-</a:t>
            </a:r>
            <a:r>
              <a:rPr lang="en-IN" sz="2200" dirty="0"/>
              <a:t>anterior nares, axilla and </a:t>
            </a:r>
            <a:r>
              <a:rPr lang="en-IN" sz="2200" dirty="0" err="1"/>
              <a:t>perineal</a:t>
            </a:r>
            <a:r>
              <a:rPr lang="en-IN" sz="2200" dirty="0"/>
              <a:t> skin</a:t>
            </a:r>
          </a:p>
          <a:p>
            <a:r>
              <a:rPr lang="en-IN" sz="2200" b="1" dirty="0"/>
              <a:t>Introduction into the tissue-</a:t>
            </a:r>
            <a:r>
              <a:rPr lang="en-IN" sz="2200" dirty="0"/>
              <a:t> minor abrasions or instrumentation</a:t>
            </a:r>
            <a:r>
              <a:rPr lang="en-IN" sz="2200" dirty="0">
                <a:sym typeface="Wingdings" pitchFamily="2" charset="2"/>
              </a:rPr>
              <a:t> </a:t>
            </a:r>
            <a:r>
              <a:rPr lang="en-IN" sz="2200" dirty="0"/>
              <a:t>adhere to tissue</a:t>
            </a:r>
          </a:p>
          <a:p>
            <a:r>
              <a:rPr lang="en-IN" sz="2200" b="1" dirty="0"/>
              <a:t>Invasion</a:t>
            </a:r>
            <a:r>
              <a:rPr lang="en-IN" sz="2200" dirty="0"/>
              <a:t>- with help of enzymes</a:t>
            </a:r>
          </a:p>
          <a:p>
            <a:pPr lvl="0"/>
            <a:r>
              <a:rPr lang="en-IN" sz="2200" b="1" dirty="0"/>
              <a:t>Evasion of host defence mechanisms</a:t>
            </a:r>
            <a:endParaRPr lang="en-IN" sz="2200" dirty="0"/>
          </a:p>
          <a:p>
            <a:pPr lvl="0">
              <a:buNone/>
            </a:pPr>
            <a:r>
              <a:rPr lang="en-IN" sz="2200" dirty="0"/>
              <a:t>- Anti-phagocytic -microcapsule and Protein A</a:t>
            </a:r>
          </a:p>
          <a:p>
            <a:pPr lvl="0">
              <a:buNone/>
            </a:pPr>
            <a:r>
              <a:rPr lang="en-IN" sz="2200" dirty="0"/>
              <a:t>- Inhibition of leukocyte migration</a:t>
            </a:r>
          </a:p>
          <a:p>
            <a:pPr lvl="0">
              <a:buNone/>
            </a:pPr>
            <a:r>
              <a:rPr lang="en-IN" sz="2200" dirty="0"/>
              <a:t>- -formation of small colony variants</a:t>
            </a:r>
          </a:p>
          <a:p>
            <a:r>
              <a:rPr lang="en-IN" sz="2200" b="1" dirty="0"/>
              <a:t>Metastatic spread</a:t>
            </a:r>
            <a:r>
              <a:rPr lang="en-IN" sz="2200" dirty="0"/>
              <a:t>- </a:t>
            </a:r>
            <a:r>
              <a:rPr lang="en-IN" sz="2200" dirty="0" err="1"/>
              <a:t>hematogenous</a:t>
            </a:r>
            <a:endParaRPr lang="en-IN" sz="2200" dirty="0"/>
          </a:p>
          <a:p>
            <a:endParaRPr lang="en-IN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600" dirty="0">
                <a:solidFill>
                  <a:schemeClr val="bg1"/>
                </a:solidFill>
              </a:rPr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b="1" dirty="0"/>
              <a:t>Skin &amp; Soft tissue infections</a:t>
            </a:r>
          </a:p>
          <a:p>
            <a:pPr lvl="0"/>
            <a:r>
              <a:rPr lang="en-IN" sz="2400" dirty="0"/>
              <a:t>Folliculitis, Furuncle</a:t>
            </a:r>
          </a:p>
          <a:p>
            <a:r>
              <a:rPr lang="en-IN" sz="2400" dirty="0"/>
              <a:t>Carbuncle, Impetigo</a:t>
            </a:r>
          </a:p>
          <a:p>
            <a:pPr lvl="0"/>
            <a:r>
              <a:rPr lang="en-IN" sz="2400" dirty="0"/>
              <a:t>Mastitis and breast abscess</a:t>
            </a:r>
          </a:p>
          <a:p>
            <a:pPr lvl="0"/>
            <a:r>
              <a:rPr lang="en-IN" sz="2400" dirty="0"/>
              <a:t>Surgical site wound infections</a:t>
            </a:r>
          </a:p>
          <a:p>
            <a:pPr lvl="0"/>
            <a:r>
              <a:rPr lang="en-IN" sz="2400" dirty="0"/>
              <a:t>Cellulitis </a:t>
            </a:r>
            <a:r>
              <a:rPr lang="en-IN" sz="2400" dirty="0">
                <a:sym typeface="Wingdings" pitchFamily="2" charset="2"/>
              </a:rPr>
              <a:t></a:t>
            </a:r>
            <a:endParaRPr lang="en-IN" sz="2400" dirty="0"/>
          </a:p>
          <a:p>
            <a:pPr lvl="0"/>
            <a:r>
              <a:rPr lang="en-IN" sz="2400" dirty="0" err="1"/>
              <a:t>Hidradenitis</a:t>
            </a:r>
            <a:r>
              <a:rPr lang="en-IN" sz="2400" dirty="0"/>
              <a:t> </a:t>
            </a:r>
            <a:r>
              <a:rPr lang="en-IN" sz="2400" dirty="0" err="1"/>
              <a:t>suppurativa</a:t>
            </a:r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pPr>
              <a:buNone/>
            </a:pPr>
            <a:endParaRPr lang="en-IN" sz="2400" dirty="0"/>
          </a:p>
        </p:txBody>
      </p:sp>
      <p:pic>
        <p:nvPicPr>
          <p:cNvPr id="6" name="Content Placeholder 5" descr="F:\4647.tif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4064" y="2292509"/>
            <a:ext cx="2136371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dirty="0"/>
              <a:t>Clinical Manifestations...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/>
            <a:r>
              <a:rPr lang="en-IN" sz="2800" dirty="0"/>
              <a:t>Musculoskeletal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 algn="l"/>
            <a:r>
              <a:rPr lang="en-IN" dirty="0"/>
              <a:t>Septic arthritis</a:t>
            </a:r>
          </a:p>
          <a:p>
            <a:pPr lvl="0" algn="l"/>
            <a:r>
              <a:rPr lang="en-IN" dirty="0"/>
              <a:t>Osteomyelitis</a:t>
            </a:r>
          </a:p>
          <a:p>
            <a:pPr lvl="0" algn="l"/>
            <a:r>
              <a:rPr lang="en-IN" dirty="0" err="1"/>
              <a:t>Pyomyositis</a:t>
            </a:r>
            <a:r>
              <a:rPr lang="en-IN" dirty="0"/>
              <a:t> in HIV</a:t>
            </a:r>
          </a:p>
          <a:p>
            <a:pPr lvl="0" algn="l"/>
            <a:r>
              <a:rPr lang="en-IN" dirty="0" err="1"/>
              <a:t>Psoas</a:t>
            </a:r>
            <a:r>
              <a:rPr lang="en-IN" dirty="0"/>
              <a:t> abscess</a:t>
            </a:r>
          </a:p>
          <a:p>
            <a:pPr algn="l"/>
            <a:r>
              <a:rPr lang="en-IN" dirty="0"/>
              <a:t>Epidural abscess</a:t>
            </a:r>
            <a:endParaRPr lang="en-IN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IN" sz="2800" dirty="0"/>
              <a:t>Respiratory Tract Infections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lvl="0" algn="l"/>
            <a:r>
              <a:rPr lang="en-IN" dirty="0"/>
              <a:t>Ventilator associated pneumonia in adults</a:t>
            </a:r>
          </a:p>
          <a:p>
            <a:pPr lvl="0" algn="l"/>
            <a:r>
              <a:rPr lang="en-IN" dirty="0"/>
              <a:t>Septic pulmonary emboli</a:t>
            </a:r>
          </a:p>
          <a:p>
            <a:pPr lvl="0" algn="l"/>
            <a:r>
              <a:rPr lang="en-IN" dirty="0"/>
              <a:t>Post viral pneumonia</a:t>
            </a:r>
          </a:p>
          <a:p>
            <a:pPr lvl="0" algn="l"/>
            <a:r>
              <a:rPr lang="en-IN" dirty="0" err="1"/>
              <a:t>Empyema</a:t>
            </a:r>
            <a:r>
              <a:rPr lang="en-IN" dirty="0"/>
              <a:t> and </a:t>
            </a:r>
            <a:r>
              <a:rPr lang="en-IN" dirty="0" err="1"/>
              <a:t>Pneumothorax</a:t>
            </a:r>
            <a:endParaRPr lang="en-IN" dirty="0"/>
          </a:p>
          <a:p>
            <a:pPr algn="l"/>
            <a:r>
              <a:rPr lang="en-IN" dirty="0" err="1"/>
              <a:t>Pneumatocele</a:t>
            </a:r>
            <a:r>
              <a:rPr lang="en-IN" dirty="0"/>
              <a:t> in neonates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901</Words>
  <Application>Microsoft Office PowerPoint</Application>
  <PresentationFormat>On-screen Show (16:9)</PresentationFormat>
  <Paragraphs>187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Staphylococcus aureus</vt:lpstr>
      <vt:lpstr>General Features</vt:lpstr>
      <vt:lpstr>Cell wall associated factors</vt:lpstr>
      <vt:lpstr>Toxins</vt:lpstr>
      <vt:lpstr>Virulence Factors</vt:lpstr>
      <vt:lpstr>Enzymes</vt:lpstr>
      <vt:lpstr>Pathogenesis</vt:lpstr>
      <vt:lpstr>Clinical Manifestations</vt:lpstr>
      <vt:lpstr>Clinical Manifestations...</vt:lpstr>
      <vt:lpstr>Bacteremia and its Complications</vt:lpstr>
      <vt:lpstr>Clinical Manifestations</vt:lpstr>
      <vt:lpstr>Staphylococcal Gastroenteritis</vt:lpstr>
      <vt:lpstr>Staphylococcal Gastroenteritis</vt:lpstr>
      <vt:lpstr>Staphylococcal scalded-skin syndrome (SSSS)</vt:lpstr>
      <vt:lpstr>Staphylococcal scalded-skin syndrome (SSSS)</vt:lpstr>
      <vt:lpstr>TOXIC SHOCK SYNDROME </vt:lpstr>
      <vt:lpstr>TOXIC SHOCK SYNDROME </vt:lpstr>
      <vt:lpstr>LABORATORY DIAGNOSIS..</vt:lpstr>
      <vt:lpstr>LABORATORY DIAGNOSIS..</vt:lpstr>
      <vt:lpstr>LABORATORY DIAGNOSIS- CULTURE</vt:lpstr>
      <vt:lpstr>LABORATORY DIAGNOSIS- Biochemical Tests</vt:lpstr>
      <vt:lpstr>Typing of S.aureus</vt:lpstr>
      <vt:lpstr>CONTROL MEASURES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dolly rastogi</cp:lastModifiedBy>
  <cp:revision>168</cp:revision>
  <dcterms:created xsi:type="dcterms:W3CDTF">2013-08-21T19:17:07Z</dcterms:created>
  <dcterms:modified xsi:type="dcterms:W3CDTF">2021-11-19T15:48:51Z</dcterms:modified>
</cp:coreProperties>
</file>