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6" r:id="rId10"/>
    <p:sldId id="264" r:id="rId11"/>
    <p:sldId id="267" r:id="rId12"/>
    <p:sldId id="268" r:id="rId13"/>
    <p:sldId id="269" r:id="rId14"/>
    <p:sldId id="265"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7" r:id="rId29"/>
    <p:sldId id="286" r:id="rId30"/>
    <p:sldId id="283" r:id="rId31"/>
    <p:sldId id="284"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86" d="100"/>
          <a:sy n="86"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F267C-8958-435D-9F03-2542F07EF249}" type="datetimeFigureOut">
              <a:rPr lang="en-IN" smtClean="0"/>
              <a:t>15-11-2021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FA0BD-C36F-422A-A00D-B61D0FF00769}" type="slidenum">
              <a:rPr lang="en-IN" smtClean="0"/>
              <a:t>‹#›</a:t>
            </a:fld>
            <a:endParaRPr lang="en-IN"/>
          </a:p>
        </p:txBody>
      </p:sp>
    </p:spTree>
    <p:extLst>
      <p:ext uri="{BB962C8B-B14F-4D97-AF65-F5344CB8AC3E}">
        <p14:creationId xmlns:p14="http://schemas.microsoft.com/office/powerpoint/2010/main" val="256849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8434-C2E7-4386-8F90-488096BF89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29115F5-4FB1-4525-8ADB-4E50A3C87B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D021EEE-391E-4B3C-BBF9-0D2A22912CFD}"/>
              </a:ext>
            </a:extLst>
          </p:cNvPr>
          <p:cNvSpPr>
            <a:spLocks noGrp="1"/>
          </p:cNvSpPr>
          <p:nvPr>
            <p:ph type="dt" sz="half" idx="10"/>
          </p:nvPr>
        </p:nvSpPr>
        <p:spPr/>
        <p:txBody>
          <a:bodyPr/>
          <a:lstStyle/>
          <a:p>
            <a:fld id="{3FAF360E-93A2-4B9A-8134-FFA4A53B3464}" type="datetimeFigureOut">
              <a:rPr lang="en-IN" smtClean="0"/>
              <a:t>15-11-2021</a:t>
            </a:fld>
            <a:endParaRPr lang="en-IN"/>
          </a:p>
        </p:txBody>
      </p:sp>
      <p:sp>
        <p:nvSpPr>
          <p:cNvPr id="5" name="Footer Placeholder 4">
            <a:extLst>
              <a:ext uri="{FF2B5EF4-FFF2-40B4-BE49-F238E27FC236}">
                <a16:creationId xmlns:a16="http://schemas.microsoft.com/office/drawing/2014/main" id="{178EAF68-28F4-4875-AFE0-33500A2400F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5805959-439B-429F-B3C0-03175DAB67BE}"/>
              </a:ext>
            </a:extLst>
          </p:cNvPr>
          <p:cNvSpPr>
            <a:spLocks noGrp="1"/>
          </p:cNvSpPr>
          <p:nvPr>
            <p:ph type="sldNum" sz="quarter" idx="12"/>
          </p:nvPr>
        </p:nvSpPr>
        <p:spPr/>
        <p:txBody>
          <a:bodyPr/>
          <a:lstStyle/>
          <a:p>
            <a:fld id="{5BDA306C-267B-49D3-9A46-C2763B0952C4}" type="slidenum">
              <a:rPr lang="en-IN" smtClean="0"/>
              <a:t>‹#›</a:t>
            </a:fld>
            <a:endParaRPr lang="en-IN"/>
          </a:p>
        </p:txBody>
      </p:sp>
    </p:spTree>
    <p:extLst>
      <p:ext uri="{BB962C8B-B14F-4D97-AF65-F5344CB8AC3E}">
        <p14:creationId xmlns:p14="http://schemas.microsoft.com/office/powerpoint/2010/main" val="223269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F13B-D8C2-4609-80FF-365711FDCBE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005E356-C829-4BE2-90BB-01A3554771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F1BB7D-6613-4FA3-984D-98923E155369}"/>
              </a:ext>
            </a:extLst>
          </p:cNvPr>
          <p:cNvSpPr>
            <a:spLocks noGrp="1"/>
          </p:cNvSpPr>
          <p:nvPr>
            <p:ph type="dt" sz="half" idx="10"/>
          </p:nvPr>
        </p:nvSpPr>
        <p:spPr/>
        <p:txBody>
          <a:bodyPr/>
          <a:lstStyle/>
          <a:p>
            <a:fld id="{3FAF360E-93A2-4B9A-8134-FFA4A53B3464}" type="datetimeFigureOut">
              <a:rPr lang="en-IN" smtClean="0"/>
              <a:t>15-11-2021</a:t>
            </a:fld>
            <a:endParaRPr lang="en-IN"/>
          </a:p>
        </p:txBody>
      </p:sp>
      <p:sp>
        <p:nvSpPr>
          <p:cNvPr id="5" name="Footer Placeholder 4">
            <a:extLst>
              <a:ext uri="{FF2B5EF4-FFF2-40B4-BE49-F238E27FC236}">
                <a16:creationId xmlns:a16="http://schemas.microsoft.com/office/drawing/2014/main" id="{87E3BE10-3D0E-48A1-B6AE-061045A97A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19DEA2B-B5B4-4B5F-9E44-EC48DDDA637A}"/>
              </a:ext>
            </a:extLst>
          </p:cNvPr>
          <p:cNvSpPr>
            <a:spLocks noGrp="1"/>
          </p:cNvSpPr>
          <p:nvPr>
            <p:ph type="sldNum" sz="quarter" idx="12"/>
          </p:nvPr>
        </p:nvSpPr>
        <p:spPr/>
        <p:txBody>
          <a:bodyPr/>
          <a:lstStyle/>
          <a:p>
            <a:fld id="{5BDA306C-267B-49D3-9A46-C2763B0952C4}" type="slidenum">
              <a:rPr lang="en-IN" smtClean="0"/>
              <a:t>‹#›</a:t>
            </a:fld>
            <a:endParaRPr lang="en-IN"/>
          </a:p>
        </p:txBody>
      </p:sp>
    </p:spTree>
    <p:extLst>
      <p:ext uri="{BB962C8B-B14F-4D97-AF65-F5344CB8AC3E}">
        <p14:creationId xmlns:p14="http://schemas.microsoft.com/office/powerpoint/2010/main" val="150137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DD0606-993F-4743-9538-50CE2D857C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7417CEC-734F-4462-BA89-B666CFCA70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6CBFC9B-65BC-46CD-9298-5E459A851301}"/>
              </a:ext>
            </a:extLst>
          </p:cNvPr>
          <p:cNvSpPr>
            <a:spLocks noGrp="1"/>
          </p:cNvSpPr>
          <p:nvPr>
            <p:ph type="dt" sz="half" idx="10"/>
          </p:nvPr>
        </p:nvSpPr>
        <p:spPr/>
        <p:txBody>
          <a:bodyPr/>
          <a:lstStyle/>
          <a:p>
            <a:fld id="{3FAF360E-93A2-4B9A-8134-FFA4A53B3464}" type="datetimeFigureOut">
              <a:rPr lang="en-IN" smtClean="0"/>
              <a:t>15-11-2021</a:t>
            </a:fld>
            <a:endParaRPr lang="en-IN"/>
          </a:p>
        </p:txBody>
      </p:sp>
      <p:sp>
        <p:nvSpPr>
          <p:cNvPr id="5" name="Footer Placeholder 4">
            <a:extLst>
              <a:ext uri="{FF2B5EF4-FFF2-40B4-BE49-F238E27FC236}">
                <a16:creationId xmlns:a16="http://schemas.microsoft.com/office/drawing/2014/main" id="{55F2FB3B-54BE-4376-A37C-D8003A76A2A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08C898C-BBC5-450E-99D6-4908F08D310B}"/>
              </a:ext>
            </a:extLst>
          </p:cNvPr>
          <p:cNvSpPr>
            <a:spLocks noGrp="1"/>
          </p:cNvSpPr>
          <p:nvPr>
            <p:ph type="sldNum" sz="quarter" idx="12"/>
          </p:nvPr>
        </p:nvSpPr>
        <p:spPr/>
        <p:txBody>
          <a:bodyPr/>
          <a:lstStyle/>
          <a:p>
            <a:fld id="{5BDA306C-267B-49D3-9A46-C2763B0952C4}" type="slidenum">
              <a:rPr lang="en-IN" smtClean="0"/>
              <a:t>‹#›</a:t>
            </a:fld>
            <a:endParaRPr lang="en-IN"/>
          </a:p>
        </p:txBody>
      </p:sp>
    </p:spTree>
    <p:extLst>
      <p:ext uri="{BB962C8B-B14F-4D97-AF65-F5344CB8AC3E}">
        <p14:creationId xmlns:p14="http://schemas.microsoft.com/office/powerpoint/2010/main" val="413784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9F88-0A2A-4524-A815-DEF4CFC2B2F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B468E92-C709-46EE-8074-C2831B205B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F9EE8F6-6926-4BAA-8AB5-BF27F85266EE}"/>
              </a:ext>
            </a:extLst>
          </p:cNvPr>
          <p:cNvSpPr>
            <a:spLocks noGrp="1"/>
          </p:cNvSpPr>
          <p:nvPr>
            <p:ph type="dt" sz="half" idx="10"/>
          </p:nvPr>
        </p:nvSpPr>
        <p:spPr/>
        <p:txBody>
          <a:bodyPr/>
          <a:lstStyle/>
          <a:p>
            <a:fld id="{3FAF360E-93A2-4B9A-8134-FFA4A53B3464}" type="datetimeFigureOut">
              <a:rPr lang="en-IN" smtClean="0"/>
              <a:t>15-11-2021</a:t>
            </a:fld>
            <a:endParaRPr lang="en-IN"/>
          </a:p>
        </p:txBody>
      </p:sp>
      <p:sp>
        <p:nvSpPr>
          <p:cNvPr id="5" name="Footer Placeholder 4">
            <a:extLst>
              <a:ext uri="{FF2B5EF4-FFF2-40B4-BE49-F238E27FC236}">
                <a16:creationId xmlns:a16="http://schemas.microsoft.com/office/drawing/2014/main" id="{6978C7F5-8C84-4886-BEE8-721178ABDE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4EC5F72-F25B-4D74-9602-4540946489D0}"/>
              </a:ext>
            </a:extLst>
          </p:cNvPr>
          <p:cNvSpPr>
            <a:spLocks noGrp="1"/>
          </p:cNvSpPr>
          <p:nvPr>
            <p:ph type="sldNum" sz="quarter" idx="12"/>
          </p:nvPr>
        </p:nvSpPr>
        <p:spPr/>
        <p:txBody>
          <a:bodyPr/>
          <a:lstStyle/>
          <a:p>
            <a:fld id="{5BDA306C-267B-49D3-9A46-C2763B0952C4}" type="slidenum">
              <a:rPr lang="en-IN" smtClean="0"/>
              <a:t>‹#›</a:t>
            </a:fld>
            <a:endParaRPr lang="en-IN"/>
          </a:p>
        </p:txBody>
      </p:sp>
    </p:spTree>
    <p:extLst>
      <p:ext uri="{BB962C8B-B14F-4D97-AF65-F5344CB8AC3E}">
        <p14:creationId xmlns:p14="http://schemas.microsoft.com/office/powerpoint/2010/main" val="231034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9AC6-328D-4415-8309-FE12E5F525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5F5D6D9-06FD-4AC7-967F-3E54A10488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3C86A2-3954-4953-9EC2-FE8B60E9CD61}"/>
              </a:ext>
            </a:extLst>
          </p:cNvPr>
          <p:cNvSpPr>
            <a:spLocks noGrp="1"/>
          </p:cNvSpPr>
          <p:nvPr>
            <p:ph type="dt" sz="half" idx="10"/>
          </p:nvPr>
        </p:nvSpPr>
        <p:spPr/>
        <p:txBody>
          <a:bodyPr/>
          <a:lstStyle/>
          <a:p>
            <a:fld id="{3FAF360E-93A2-4B9A-8134-FFA4A53B3464}" type="datetimeFigureOut">
              <a:rPr lang="en-IN" smtClean="0"/>
              <a:t>15-11-2021</a:t>
            </a:fld>
            <a:endParaRPr lang="en-IN"/>
          </a:p>
        </p:txBody>
      </p:sp>
      <p:sp>
        <p:nvSpPr>
          <p:cNvPr id="5" name="Footer Placeholder 4">
            <a:extLst>
              <a:ext uri="{FF2B5EF4-FFF2-40B4-BE49-F238E27FC236}">
                <a16:creationId xmlns:a16="http://schemas.microsoft.com/office/drawing/2014/main" id="{89328F10-CCDB-482D-B6EE-A47528C58A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A2D3711-887D-4828-9489-BD44DCF283B8}"/>
              </a:ext>
            </a:extLst>
          </p:cNvPr>
          <p:cNvSpPr>
            <a:spLocks noGrp="1"/>
          </p:cNvSpPr>
          <p:nvPr>
            <p:ph type="sldNum" sz="quarter" idx="12"/>
          </p:nvPr>
        </p:nvSpPr>
        <p:spPr/>
        <p:txBody>
          <a:bodyPr/>
          <a:lstStyle/>
          <a:p>
            <a:fld id="{5BDA306C-267B-49D3-9A46-C2763B0952C4}" type="slidenum">
              <a:rPr lang="en-IN" smtClean="0"/>
              <a:t>‹#›</a:t>
            </a:fld>
            <a:endParaRPr lang="en-IN"/>
          </a:p>
        </p:txBody>
      </p:sp>
    </p:spTree>
    <p:extLst>
      <p:ext uri="{BB962C8B-B14F-4D97-AF65-F5344CB8AC3E}">
        <p14:creationId xmlns:p14="http://schemas.microsoft.com/office/powerpoint/2010/main" val="335830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1AB7-41CF-4162-AA31-A4D6E3044CF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2ECD556-8C4E-4F00-9C92-FF1F33F10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766E69E-2925-465C-924F-650F76A2F6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DFDAC31-622B-41E9-AC32-1DEA69CC00EC}"/>
              </a:ext>
            </a:extLst>
          </p:cNvPr>
          <p:cNvSpPr>
            <a:spLocks noGrp="1"/>
          </p:cNvSpPr>
          <p:nvPr>
            <p:ph type="dt" sz="half" idx="10"/>
          </p:nvPr>
        </p:nvSpPr>
        <p:spPr/>
        <p:txBody>
          <a:bodyPr/>
          <a:lstStyle/>
          <a:p>
            <a:fld id="{3FAF360E-93A2-4B9A-8134-FFA4A53B3464}" type="datetimeFigureOut">
              <a:rPr lang="en-IN" smtClean="0"/>
              <a:t>15-11-2021</a:t>
            </a:fld>
            <a:endParaRPr lang="en-IN"/>
          </a:p>
        </p:txBody>
      </p:sp>
      <p:sp>
        <p:nvSpPr>
          <p:cNvPr id="6" name="Footer Placeholder 5">
            <a:extLst>
              <a:ext uri="{FF2B5EF4-FFF2-40B4-BE49-F238E27FC236}">
                <a16:creationId xmlns:a16="http://schemas.microsoft.com/office/drawing/2014/main" id="{F8A3B867-1C15-4CFC-AD18-0981B2DB0F2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D850DE9-80E2-4B5B-8F50-7EA249422162}"/>
              </a:ext>
            </a:extLst>
          </p:cNvPr>
          <p:cNvSpPr>
            <a:spLocks noGrp="1"/>
          </p:cNvSpPr>
          <p:nvPr>
            <p:ph type="sldNum" sz="quarter" idx="12"/>
          </p:nvPr>
        </p:nvSpPr>
        <p:spPr/>
        <p:txBody>
          <a:bodyPr/>
          <a:lstStyle/>
          <a:p>
            <a:fld id="{5BDA306C-267B-49D3-9A46-C2763B0952C4}" type="slidenum">
              <a:rPr lang="en-IN" smtClean="0"/>
              <a:t>‹#›</a:t>
            </a:fld>
            <a:endParaRPr lang="en-IN"/>
          </a:p>
        </p:txBody>
      </p:sp>
    </p:spTree>
    <p:extLst>
      <p:ext uri="{BB962C8B-B14F-4D97-AF65-F5344CB8AC3E}">
        <p14:creationId xmlns:p14="http://schemas.microsoft.com/office/powerpoint/2010/main" val="55713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7654-B37C-4C7C-9895-B4395076E5A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367C604-6B2A-4B79-A719-33B901C182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F67F5-C12D-41C3-902D-1255DF1445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E8CEE89-2050-4CC7-8446-CBCEA3365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1B8BF7-67C3-46E1-B47C-EBA10DE401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D442840-2341-42F7-AD7A-136C8F4BC8FC}"/>
              </a:ext>
            </a:extLst>
          </p:cNvPr>
          <p:cNvSpPr>
            <a:spLocks noGrp="1"/>
          </p:cNvSpPr>
          <p:nvPr>
            <p:ph type="dt" sz="half" idx="10"/>
          </p:nvPr>
        </p:nvSpPr>
        <p:spPr/>
        <p:txBody>
          <a:bodyPr/>
          <a:lstStyle/>
          <a:p>
            <a:fld id="{3FAF360E-93A2-4B9A-8134-FFA4A53B3464}" type="datetimeFigureOut">
              <a:rPr lang="en-IN" smtClean="0"/>
              <a:t>15-11-2021</a:t>
            </a:fld>
            <a:endParaRPr lang="en-IN"/>
          </a:p>
        </p:txBody>
      </p:sp>
      <p:sp>
        <p:nvSpPr>
          <p:cNvPr id="8" name="Footer Placeholder 7">
            <a:extLst>
              <a:ext uri="{FF2B5EF4-FFF2-40B4-BE49-F238E27FC236}">
                <a16:creationId xmlns:a16="http://schemas.microsoft.com/office/drawing/2014/main" id="{D6F5F167-773B-4685-A259-38CDE1AA386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B8338A7-E422-49F1-B3D4-F7DCD10937F3}"/>
              </a:ext>
            </a:extLst>
          </p:cNvPr>
          <p:cNvSpPr>
            <a:spLocks noGrp="1"/>
          </p:cNvSpPr>
          <p:nvPr>
            <p:ph type="sldNum" sz="quarter" idx="12"/>
          </p:nvPr>
        </p:nvSpPr>
        <p:spPr/>
        <p:txBody>
          <a:bodyPr/>
          <a:lstStyle/>
          <a:p>
            <a:fld id="{5BDA306C-267B-49D3-9A46-C2763B0952C4}" type="slidenum">
              <a:rPr lang="en-IN" smtClean="0"/>
              <a:t>‹#›</a:t>
            </a:fld>
            <a:endParaRPr lang="en-IN"/>
          </a:p>
        </p:txBody>
      </p:sp>
    </p:spTree>
    <p:extLst>
      <p:ext uri="{BB962C8B-B14F-4D97-AF65-F5344CB8AC3E}">
        <p14:creationId xmlns:p14="http://schemas.microsoft.com/office/powerpoint/2010/main" val="231922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5456-F8A2-4257-88A8-EA44DCF87F7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6DDE8FF-4731-42B3-979B-C8C0ECC109B8}"/>
              </a:ext>
            </a:extLst>
          </p:cNvPr>
          <p:cNvSpPr>
            <a:spLocks noGrp="1"/>
          </p:cNvSpPr>
          <p:nvPr>
            <p:ph type="dt" sz="half" idx="10"/>
          </p:nvPr>
        </p:nvSpPr>
        <p:spPr/>
        <p:txBody>
          <a:bodyPr/>
          <a:lstStyle/>
          <a:p>
            <a:fld id="{3FAF360E-93A2-4B9A-8134-FFA4A53B3464}" type="datetimeFigureOut">
              <a:rPr lang="en-IN" smtClean="0"/>
              <a:t>15-11-2021</a:t>
            </a:fld>
            <a:endParaRPr lang="en-IN"/>
          </a:p>
        </p:txBody>
      </p:sp>
      <p:sp>
        <p:nvSpPr>
          <p:cNvPr id="4" name="Footer Placeholder 3">
            <a:extLst>
              <a:ext uri="{FF2B5EF4-FFF2-40B4-BE49-F238E27FC236}">
                <a16:creationId xmlns:a16="http://schemas.microsoft.com/office/drawing/2014/main" id="{70684B29-B80A-43E7-AB58-FC6F38810CF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765EF90-4224-4656-B272-1021C1AE303A}"/>
              </a:ext>
            </a:extLst>
          </p:cNvPr>
          <p:cNvSpPr>
            <a:spLocks noGrp="1"/>
          </p:cNvSpPr>
          <p:nvPr>
            <p:ph type="sldNum" sz="quarter" idx="12"/>
          </p:nvPr>
        </p:nvSpPr>
        <p:spPr/>
        <p:txBody>
          <a:bodyPr/>
          <a:lstStyle/>
          <a:p>
            <a:fld id="{5BDA306C-267B-49D3-9A46-C2763B0952C4}" type="slidenum">
              <a:rPr lang="en-IN" smtClean="0"/>
              <a:t>‹#›</a:t>
            </a:fld>
            <a:endParaRPr lang="en-IN"/>
          </a:p>
        </p:txBody>
      </p:sp>
    </p:spTree>
    <p:extLst>
      <p:ext uri="{BB962C8B-B14F-4D97-AF65-F5344CB8AC3E}">
        <p14:creationId xmlns:p14="http://schemas.microsoft.com/office/powerpoint/2010/main" val="33739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C72557-8941-49DC-9856-17D3D164383D}"/>
              </a:ext>
            </a:extLst>
          </p:cNvPr>
          <p:cNvSpPr>
            <a:spLocks noGrp="1"/>
          </p:cNvSpPr>
          <p:nvPr>
            <p:ph type="dt" sz="half" idx="10"/>
          </p:nvPr>
        </p:nvSpPr>
        <p:spPr/>
        <p:txBody>
          <a:bodyPr/>
          <a:lstStyle/>
          <a:p>
            <a:fld id="{3FAF360E-93A2-4B9A-8134-FFA4A53B3464}" type="datetimeFigureOut">
              <a:rPr lang="en-IN" smtClean="0"/>
              <a:t>15-11-2021</a:t>
            </a:fld>
            <a:endParaRPr lang="en-IN"/>
          </a:p>
        </p:txBody>
      </p:sp>
      <p:sp>
        <p:nvSpPr>
          <p:cNvPr id="3" name="Footer Placeholder 2">
            <a:extLst>
              <a:ext uri="{FF2B5EF4-FFF2-40B4-BE49-F238E27FC236}">
                <a16:creationId xmlns:a16="http://schemas.microsoft.com/office/drawing/2014/main" id="{015B5FA6-7912-4061-8CD2-421FED69C32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F4FC5B5-63D0-4D46-A6FF-AF84193332BB}"/>
              </a:ext>
            </a:extLst>
          </p:cNvPr>
          <p:cNvSpPr>
            <a:spLocks noGrp="1"/>
          </p:cNvSpPr>
          <p:nvPr>
            <p:ph type="sldNum" sz="quarter" idx="12"/>
          </p:nvPr>
        </p:nvSpPr>
        <p:spPr/>
        <p:txBody>
          <a:bodyPr/>
          <a:lstStyle/>
          <a:p>
            <a:fld id="{5BDA306C-267B-49D3-9A46-C2763B0952C4}" type="slidenum">
              <a:rPr lang="en-IN" smtClean="0"/>
              <a:t>‹#›</a:t>
            </a:fld>
            <a:endParaRPr lang="en-IN"/>
          </a:p>
        </p:txBody>
      </p:sp>
    </p:spTree>
    <p:extLst>
      <p:ext uri="{BB962C8B-B14F-4D97-AF65-F5344CB8AC3E}">
        <p14:creationId xmlns:p14="http://schemas.microsoft.com/office/powerpoint/2010/main" val="398251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E3A8F-B6BA-4D51-B132-12D60B9BB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B90E464-C4FD-454C-A3DE-7B52DEA7F3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AEACD69-ED6C-41FE-9791-7EE2A690D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5C4BA1-3FC2-4961-8931-99F2DA100058}"/>
              </a:ext>
            </a:extLst>
          </p:cNvPr>
          <p:cNvSpPr>
            <a:spLocks noGrp="1"/>
          </p:cNvSpPr>
          <p:nvPr>
            <p:ph type="dt" sz="half" idx="10"/>
          </p:nvPr>
        </p:nvSpPr>
        <p:spPr/>
        <p:txBody>
          <a:bodyPr/>
          <a:lstStyle/>
          <a:p>
            <a:fld id="{3FAF360E-93A2-4B9A-8134-FFA4A53B3464}" type="datetimeFigureOut">
              <a:rPr lang="en-IN" smtClean="0"/>
              <a:t>15-11-2021</a:t>
            </a:fld>
            <a:endParaRPr lang="en-IN"/>
          </a:p>
        </p:txBody>
      </p:sp>
      <p:sp>
        <p:nvSpPr>
          <p:cNvPr id="6" name="Footer Placeholder 5">
            <a:extLst>
              <a:ext uri="{FF2B5EF4-FFF2-40B4-BE49-F238E27FC236}">
                <a16:creationId xmlns:a16="http://schemas.microsoft.com/office/drawing/2014/main" id="{57ABC352-5508-43DA-848C-5D5A1977521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C17E384-B754-44F9-9D0A-02B9E19904AB}"/>
              </a:ext>
            </a:extLst>
          </p:cNvPr>
          <p:cNvSpPr>
            <a:spLocks noGrp="1"/>
          </p:cNvSpPr>
          <p:nvPr>
            <p:ph type="sldNum" sz="quarter" idx="12"/>
          </p:nvPr>
        </p:nvSpPr>
        <p:spPr/>
        <p:txBody>
          <a:bodyPr/>
          <a:lstStyle/>
          <a:p>
            <a:fld id="{5BDA306C-267B-49D3-9A46-C2763B0952C4}" type="slidenum">
              <a:rPr lang="en-IN" smtClean="0"/>
              <a:t>‹#›</a:t>
            </a:fld>
            <a:endParaRPr lang="en-IN"/>
          </a:p>
        </p:txBody>
      </p:sp>
    </p:spTree>
    <p:extLst>
      <p:ext uri="{BB962C8B-B14F-4D97-AF65-F5344CB8AC3E}">
        <p14:creationId xmlns:p14="http://schemas.microsoft.com/office/powerpoint/2010/main" val="114815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53B8-D027-45AB-A43F-F19B0B5458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EDF9C17-87F5-4B16-93A7-5913B973E2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EAC1157-575F-4B87-8467-2AA42A791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12597-0D4D-45FD-B31D-352710D16109}"/>
              </a:ext>
            </a:extLst>
          </p:cNvPr>
          <p:cNvSpPr>
            <a:spLocks noGrp="1"/>
          </p:cNvSpPr>
          <p:nvPr>
            <p:ph type="dt" sz="half" idx="10"/>
          </p:nvPr>
        </p:nvSpPr>
        <p:spPr/>
        <p:txBody>
          <a:bodyPr/>
          <a:lstStyle/>
          <a:p>
            <a:fld id="{3FAF360E-93A2-4B9A-8134-FFA4A53B3464}" type="datetimeFigureOut">
              <a:rPr lang="en-IN" smtClean="0"/>
              <a:t>15-11-2021</a:t>
            </a:fld>
            <a:endParaRPr lang="en-IN"/>
          </a:p>
        </p:txBody>
      </p:sp>
      <p:sp>
        <p:nvSpPr>
          <p:cNvPr id="6" name="Footer Placeholder 5">
            <a:extLst>
              <a:ext uri="{FF2B5EF4-FFF2-40B4-BE49-F238E27FC236}">
                <a16:creationId xmlns:a16="http://schemas.microsoft.com/office/drawing/2014/main" id="{B9A40649-687D-4935-A9B8-9138CD8E48C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DF5AD39-C11C-4492-B1F4-2C7B7B476557}"/>
              </a:ext>
            </a:extLst>
          </p:cNvPr>
          <p:cNvSpPr>
            <a:spLocks noGrp="1"/>
          </p:cNvSpPr>
          <p:nvPr>
            <p:ph type="sldNum" sz="quarter" idx="12"/>
          </p:nvPr>
        </p:nvSpPr>
        <p:spPr/>
        <p:txBody>
          <a:bodyPr/>
          <a:lstStyle/>
          <a:p>
            <a:fld id="{5BDA306C-267B-49D3-9A46-C2763B0952C4}" type="slidenum">
              <a:rPr lang="en-IN" smtClean="0"/>
              <a:t>‹#›</a:t>
            </a:fld>
            <a:endParaRPr lang="en-IN"/>
          </a:p>
        </p:txBody>
      </p:sp>
    </p:spTree>
    <p:extLst>
      <p:ext uri="{BB962C8B-B14F-4D97-AF65-F5344CB8AC3E}">
        <p14:creationId xmlns:p14="http://schemas.microsoft.com/office/powerpoint/2010/main" val="8441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2B3B7-C0DE-4DA2-A113-FD997258D0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242009F-A638-4E8B-BCF6-3644FFF061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8EAE0B8-68BD-4468-85BD-8DE59560B3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F360E-93A2-4B9A-8134-FFA4A53B3464}" type="datetimeFigureOut">
              <a:rPr lang="en-IN" smtClean="0"/>
              <a:t>15-11-2021</a:t>
            </a:fld>
            <a:endParaRPr lang="en-IN"/>
          </a:p>
        </p:txBody>
      </p:sp>
      <p:sp>
        <p:nvSpPr>
          <p:cNvPr id="5" name="Footer Placeholder 4">
            <a:extLst>
              <a:ext uri="{FF2B5EF4-FFF2-40B4-BE49-F238E27FC236}">
                <a16:creationId xmlns:a16="http://schemas.microsoft.com/office/drawing/2014/main" id="{4CAA80BD-77A4-47FC-BCF9-658A9D069E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D6658C5-F437-4B8E-A9AB-8ED4E242D9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A306C-267B-49D3-9A46-C2763B0952C4}" type="slidenum">
              <a:rPr lang="en-IN" smtClean="0"/>
              <a:t>‹#›</a:t>
            </a:fld>
            <a:endParaRPr lang="en-IN"/>
          </a:p>
        </p:txBody>
      </p:sp>
    </p:spTree>
    <p:extLst>
      <p:ext uri="{BB962C8B-B14F-4D97-AF65-F5344CB8AC3E}">
        <p14:creationId xmlns:p14="http://schemas.microsoft.com/office/powerpoint/2010/main" val="4039653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D06CA1-99D2-41B7-9D52-068D663F706E}"/>
              </a:ext>
            </a:extLst>
          </p:cNvPr>
          <p:cNvSpPr>
            <a:spLocks noGrp="1"/>
          </p:cNvSpPr>
          <p:nvPr>
            <p:ph type="title"/>
          </p:nvPr>
        </p:nvSpPr>
        <p:spPr/>
        <p:txBody>
          <a:bodyPr/>
          <a:lstStyle/>
          <a:p>
            <a:r>
              <a:rPr lang="en-US" dirty="0"/>
              <a:t>                         </a:t>
            </a:r>
            <a:r>
              <a:rPr lang="en-US" b="1" dirty="0"/>
              <a:t>Structure of Protein</a:t>
            </a:r>
            <a:endParaRPr lang="en-IN" b="1" dirty="0"/>
          </a:p>
        </p:txBody>
      </p:sp>
      <p:sp>
        <p:nvSpPr>
          <p:cNvPr id="3" name="Content Placeholder 2">
            <a:extLst>
              <a:ext uri="{FF2B5EF4-FFF2-40B4-BE49-F238E27FC236}">
                <a16:creationId xmlns:a16="http://schemas.microsoft.com/office/drawing/2014/main" id="{5161034E-1953-4391-9EB4-18CC84BE5A06}"/>
              </a:ext>
            </a:extLst>
          </p:cNvPr>
          <p:cNvSpPr>
            <a:spLocks noGrp="1"/>
          </p:cNvSpPr>
          <p:nvPr>
            <p:ph idx="1"/>
          </p:nvPr>
        </p:nvSpPr>
        <p:spPr/>
        <p:txBody>
          <a:bodyPr>
            <a:normAutofit fontScale="85000" lnSpcReduction="20000"/>
          </a:bodyPr>
          <a:lstStyle/>
          <a:p>
            <a:r>
              <a:rPr lang="en-US" b="1" dirty="0"/>
              <a:t>CONTENT</a:t>
            </a:r>
          </a:p>
          <a:p>
            <a:pPr marL="514350" indent="-514350">
              <a:buFont typeface="+mj-lt"/>
              <a:buAutoNum type="arabicPeriod"/>
            </a:pPr>
            <a:r>
              <a:rPr lang="en-US" dirty="0"/>
              <a:t>The three-dimensional structure or structures taken up by a protein are determined by its amino acid sequence.</a:t>
            </a:r>
          </a:p>
          <a:p>
            <a:pPr marL="514350" indent="-514350">
              <a:buFont typeface="+mj-lt"/>
              <a:buAutoNum type="arabicPeriod"/>
            </a:pPr>
            <a:r>
              <a:rPr lang="en-US" dirty="0"/>
              <a:t>The function of a typical protein depends on its structure. </a:t>
            </a:r>
          </a:p>
          <a:p>
            <a:pPr marL="514350" indent="-514350">
              <a:buFont typeface="+mj-lt"/>
              <a:buAutoNum type="arabicPeriod"/>
            </a:pPr>
            <a:r>
              <a:rPr lang="en-US" dirty="0"/>
              <a:t>Most isolated proteins exist in one or a small number of stable structural forms.</a:t>
            </a:r>
          </a:p>
          <a:p>
            <a:pPr marL="514350" indent="-514350">
              <a:buFont typeface="+mj-lt"/>
              <a:buAutoNum type="arabicPeriod"/>
            </a:pPr>
            <a:r>
              <a:rPr lang="en-US" dirty="0"/>
              <a:t>The most important forces stabilizing the specific structures maintained by a given protein are noncovalent interactions</a:t>
            </a:r>
          </a:p>
          <a:p>
            <a:pPr marL="514350" indent="-514350">
              <a:buFont typeface="+mj-lt"/>
              <a:buAutoNum type="arabicPeriod"/>
            </a:pPr>
            <a:r>
              <a:rPr lang="en-US" dirty="0"/>
              <a:t>The huge number of unique protein structures, we can recognize some common structural patterns that help to organize our understanding of protein architecture. </a:t>
            </a:r>
          </a:p>
          <a:p>
            <a:pPr marL="514350" indent="-514350">
              <a:buFont typeface="+mj-lt"/>
              <a:buAutoNum type="arabicPeriod"/>
            </a:pPr>
            <a:r>
              <a:rPr lang="en-US" dirty="0"/>
              <a:t>Protein structures are not static. All proteins undergo changes in conformation ranging from subtle to quite dramatic. </a:t>
            </a:r>
            <a:endParaRPr lang="en-IN" dirty="0"/>
          </a:p>
        </p:txBody>
      </p:sp>
    </p:spTree>
    <p:extLst>
      <p:ext uri="{BB962C8B-B14F-4D97-AF65-F5344CB8AC3E}">
        <p14:creationId xmlns:p14="http://schemas.microsoft.com/office/powerpoint/2010/main" val="220445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FC7D-A8BB-45F4-89ED-6DEE7506B851}"/>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CC44EB1-2CD8-4315-9FD0-7F5129187F3B}"/>
              </a:ext>
            </a:extLst>
          </p:cNvPr>
          <p:cNvPicPr>
            <a:picLocks noGrp="1" noChangeAspect="1"/>
          </p:cNvPicPr>
          <p:nvPr>
            <p:ph idx="1"/>
          </p:nvPr>
        </p:nvPicPr>
        <p:blipFill>
          <a:blip r:embed="rId2"/>
          <a:stretch>
            <a:fillRect/>
          </a:stretch>
        </p:blipFill>
        <p:spPr>
          <a:xfrm>
            <a:off x="1438183" y="621437"/>
            <a:ext cx="8593583" cy="5555526"/>
          </a:xfrm>
        </p:spPr>
      </p:pic>
      <p:sp>
        <p:nvSpPr>
          <p:cNvPr id="3" name="Footer Placeholder 2">
            <a:extLst>
              <a:ext uri="{FF2B5EF4-FFF2-40B4-BE49-F238E27FC236}">
                <a16:creationId xmlns:a16="http://schemas.microsoft.com/office/drawing/2014/main" id="{630D891F-7649-4B3B-8269-18C9F5C02276}"/>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27484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C378-578D-49D6-86EF-6D77BA2994D3}"/>
              </a:ext>
            </a:extLst>
          </p:cNvPr>
          <p:cNvSpPr>
            <a:spLocks noGrp="1"/>
          </p:cNvSpPr>
          <p:nvPr>
            <p:ph type="title"/>
          </p:nvPr>
        </p:nvSpPr>
        <p:spPr/>
        <p:txBody>
          <a:bodyPr/>
          <a:lstStyle/>
          <a:p>
            <a:r>
              <a:rPr lang="en-US" dirty="0"/>
              <a:t>                             Beta sheet</a:t>
            </a:r>
            <a:endParaRPr lang="en-IN" dirty="0"/>
          </a:p>
        </p:txBody>
      </p:sp>
      <p:pic>
        <p:nvPicPr>
          <p:cNvPr id="5" name="Content Placeholder 4">
            <a:extLst>
              <a:ext uri="{FF2B5EF4-FFF2-40B4-BE49-F238E27FC236}">
                <a16:creationId xmlns:a16="http://schemas.microsoft.com/office/drawing/2014/main" id="{09DFECEF-5348-41E5-9277-830CC2C35FD4}"/>
              </a:ext>
            </a:extLst>
          </p:cNvPr>
          <p:cNvPicPr>
            <a:picLocks noGrp="1" noChangeAspect="1"/>
          </p:cNvPicPr>
          <p:nvPr>
            <p:ph idx="1"/>
          </p:nvPr>
        </p:nvPicPr>
        <p:blipFill>
          <a:blip r:embed="rId2"/>
          <a:stretch>
            <a:fillRect/>
          </a:stretch>
        </p:blipFill>
        <p:spPr>
          <a:xfrm>
            <a:off x="1553592" y="1825625"/>
            <a:ext cx="8318377" cy="4351338"/>
          </a:xfrm>
        </p:spPr>
      </p:pic>
      <p:sp>
        <p:nvSpPr>
          <p:cNvPr id="3" name="Footer Placeholder 2">
            <a:extLst>
              <a:ext uri="{FF2B5EF4-FFF2-40B4-BE49-F238E27FC236}">
                <a16:creationId xmlns:a16="http://schemas.microsoft.com/office/drawing/2014/main" id="{27C749B5-5CB0-423E-BA07-E169D247EEC7}"/>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417927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6A619-8493-42FF-89C1-05D9B23D7FF9}"/>
              </a:ext>
            </a:extLst>
          </p:cNvPr>
          <p:cNvSpPr>
            <a:spLocks noGrp="1"/>
          </p:cNvSpPr>
          <p:nvPr>
            <p:ph type="title"/>
          </p:nvPr>
        </p:nvSpPr>
        <p:spPr>
          <a:xfrm>
            <a:off x="838200" y="365125"/>
            <a:ext cx="10515600" cy="611419"/>
          </a:xfrm>
        </p:spPr>
        <p:txBody>
          <a:bodyPr>
            <a:normAutofit fontScale="90000"/>
          </a:bodyPr>
          <a:lstStyle/>
          <a:p>
            <a:r>
              <a:rPr lang="en-US" dirty="0"/>
              <a:t>                           Beta turns</a:t>
            </a:r>
            <a:endParaRPr lang="en-IN" dirty="0"/>
          </a:p>
        </p:txBody>
      </p:sp>
      <p:pic>
        <p:nvPicPr>
          <p:cNvPr id="5" name="Content Placeholder 4">
            <a:extLst>
              <a:ext uri="{FF2B5EF4-FFF2-40B4-BE49-F238E27FC236}">
                <a16:creationId xmlns:a16="http://schemas.microsoft.com/office/drawing/2014/main" id="{9554C5B1-6AFA-4B4B-ADE8-524668EC7629}"/>
              </a:ext>
            </a:extLst>
          </p:cNvPr>
          <p:cNvPicPr>
            <a:picLocks noGrp="1" noChangeAspect="1"/>
          </p:cNvPicPr>
          <p:nvPr>
            <p:ph idx="1"/>
          </p:nvPr>
        </p:nvPicPr>
        <p:blipFill>
          <a:blip r:embed="rId2"/>
          <a:stretch>
            <a:fillRect/>
          </a:stretch>
        </p:blipFill>
        <p:spPr>
          <a:xfrm>
            <a:off x="2920753" y="1438183"/>
            <a:ext cx="5610687" cy="5202314"/>
          </a:xfrm>
        </p:spPr>
      </p:pic>
      <p:sp>
        <p:nvSpPr>
          <p:cNvPr id="3" name="Footer Placeholder 2">
            <a:extLst>
              <a:ext uri="{FF2B5EF4-FFF2-40B4-BE49-F238E27FC236}">
                <a16:creationId xmlns:a16="http://schemas.microsoft.com/office/drawing/2014/main" id="{2EF2B9F5-2591-4114-A4D9-5551E267D7DB}"/>
              </a:ext>
            </a:extLst>
          </p:cNvPr>
          <p:cNvSpPr>
            <a:spLocks noGrp="1"/>
          </p:cNvSpPr>
          <p:nvPr>
            <p:ph type="ftr" sz="quarter" idx="11"/>
          </p:nvPr>
        </p:nvSpPr>
        <p:spPr/>
        <p:txBody>
          <a:bodyPr/>
          <a:lstStyle/>
          <a:p>
            <a:r>
              <a:rPr lang="en-IN"/>
              <a:t>Biochemistry.R.H.Garrett and C.J.Grisham </a:t>
            </a:r>
          </a:p>
        </p:txBody>
      </p:sp>
    </p:spTree>
    <p:extLst>
      <p:ext uri="{BB962C8B-B14F-4D97-AF65-F5344CB8AC3E}">
        <p14:creationId xmlns:p14="http://schemas.microsoft.com/office/powerpoint/2010/main" val="3710067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5C9A-11B5-4F28-B5AB-86D50C08584C}"/>
              </a:ext>
            </a:extLst>
          </p:cNvPr>
          <p:cNvSpPr>
            <a:spLocks noGrp="1"/>
          </p:cNvSpPr>
          <p:nvPr>
            <p:ph type="title"/>
          </p:nvPr>
        </p:nvSpPr>
        <p:spPr/>
        <p:txBody>
          <a:bodyPr/>
          <a:lstStyle/>
          <a:p>
            <a:r>
              <a:rPr lang="en-US" dirty="0"/>
              <a:t>Ramachandran plots showing a variety of structures</a:t>
            </a:r>
            <a:endParaRPr lang="en-IN" dirty="0"/>
          </a:p>
        </p:txBody>
      </p:sp>
      <p:pic>
        <p:nvPicPr>
          <p:cNvPr id="5" name="Content Placeholder 4">
            <a:extLst>
              <a:ext uri="{FF2B5EF4-FFF2-40B4-BE49-F238E27FC236}">
                <a16:creationId xmlns:a16="http://schemas.microsoft.com/office/drawing/2014/main" id="{6EFEDAF2-36AA-4C66-B417-67D275B17128}"/>
              </a:ext>
            </a:extLst>
          </p:cNvPr>
          <p:cNvPicPr>
            <a:picLocks noGrp="1" noChangeAspect="1"/>
          </p:cNvPicPr>
          <p:nvPr>
            <p:ph idx="1"/>
          </p:nvPr>
        </p:nvPicPr>
        <p:blipFill>
          <a:blip r:embed="rId2"/>
          <a:stretch>
            <a:fillRect/>
          </a:stretch>
        </p:blipFill>
        <p:spPr>
          <a:xfrm>
            <a:off x="2228295" y="1825624"/>
            <a:ext cx="7865616" cy="4797117"/>
          </a:xfrm>
        </p:spPr>
      </p:pic>
      <p:sp>
        <p:nvSpPr>
          <p:cNvPr id="4" name="Footer Placeholder 3">
            <a:extLst>
              <a:ext uri="{FF2B5EF4-FFF2-40B4-BE49-F238E27FC236}">
                <a16:creationId xmlns:a16="http://schemas.microsoft.com/office/drawing/2014/main" id="{9937ED45-ACB4-4E2F-849E-D0796D24A0BC}"/>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1700524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A1955-7762-49A1-B0C0-40BF9ABADEEC}"/>
              </a:ext>
            </a:extLst>
          </p:cNvPr>
          <p:cNvSpPr>
            <a:spLocks noGrp="1"/>
          </p:cNvSpPr>
          <p:nvPr>
            <p:ph type="title"/>
          </p:nvPr>
        </p:nvSpPr>
        <p:spPr/>
        <p:txBody>
          <a:bodyPr/>
          <a:lstStyle/>
          <a:p>
            <a:r>
              <a:rPr lang="en-US" dirty="0"/>
              <a:t>Tertiary structure</a:t>
            </a:r>
            <a:endParaRPr lang="en-IN" dirty="0"/>
          </a:p>
        </p:txBody>
      </p:sp>
      <p:sp>
        <p:nvSpPr>
          <p:cNvPr id="3" name="Content Placeholder 2">
            <a:extLst>
              <a:ext uri="{FF2B5EF4-FFF2-40B4-BE49-F238E27FC236}">
                <a16:creationId xmlns:a16="http://schemas.microsoft.com/office/drawing/2014/main" id="{35781AD9-9E49-4C52-B4EF-5D5114B40049}"/>
              </a:ext>
            </a:extLst>
          </p:cNvPr>
          <p:cNvSpPr>
            <a:spLocks noGrp="1"/>
          </p:cNvSpPr>
          <p:nvPr>
            <p:ph idx="1"/>
          </p:nvPr>
        </p:nvSpPr>
        <p:spPr/>
        <p:txBody>
          <a:bodyPr/>
          <a:lstStyle/>
          <a:p>
            <a:r>
              <a:rPr lang="en-US" dirty="0"/>
              <a:t>The overall three-dimensional arrangement of all atoms in a protein is referred to as the protein’s tertiary structure.</a:t>
            </a:r>
          </a:p>
          <a:p>
            <a:r>
              <a:rPr lang="en-US" dirty="0"/>
              <a:t>tertiary structure includes longer-range aspects of amino acid sequence. Amino acids that are far apart in the polypeptide sequence and are in different types of secondary structure may interact within the completely folded structure of a protein.</a:t>
            </a:r>
          </a:p>
          <a:p>
            <a:r>
              <a:rPr lang="en-US" dirty="0"/>
              <a:t> Interacting segments of polypeptide chains are held in their characteristic tertiary positions by several kinds of weak interactions (and sometimes by covalent bonds such as disulfide cross-links) between the segments.</a:t>
            </a:r>
            <a:endParaRPr lang="en-IN" dirty="0"/>
          </a:p>
        </p:txBody>
      </p:sp>
    </p:spTree>
    <p:extLst>
      <p:ext uri="{BB962C8B-B14F-4D97-AF65-F5344CB8AC3E}">
        <p14:creationId xmlns:p14="http://schemas.microsoft.com/office/powerpoint/2010/main" val="337234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2782D-D12E-4E1C-91D1-6191F9A74743}"/>
              </a:ext>
            </a:extLst>
          </p:cNvPr>
          <p:cNvSpPr>
            <a:spLocks noGrp="1"/>
          </p:cNvSpPr>
          <p:nvPr>
            <p:ph type="title"/>
          </p:nvPr>
        </p:nvSpPr>
        <p:spPr/>
        <p:txBody>
          <a:bodyPr/>
          <a:lstStyle/>
          <a:p>
            <a:r>
              <a:rPr lang="en-US" dirty="0"/>
              <a:t>Quaternary structure</a:t>
            </a:r>
            <a:endParaRPr lang="en-IN" dirty="0"/>
          </a:p>
        </p:txBody>
      </p:sp>
      <p:sp>
        <p:nvSpPr>
          <p:cNvPr id="3" name="Content Placeholder 2">
            <a:extLst>
              <a:ext uri="{FF2B5EF4-FFF2-40B4-BE49-F238E27FC236}">
                <a16:creationId xmlns:a16="http://schemas.microsoft.com/office/drawing/2014/main" id="{2F7C0127-B8D8-4EF5-BE88-599325C48CE6}"/>
              </a:ext>
            </a:extLst>
          </p:cNvPr>
          <p:cNvSpPr>
            <a:spLocks noGrp="1"/>
          </p:cNvSpPr>
          <p:nvPr>
            <p:ph idx="1"/>
          </p:nvPr>
        </p:nvSpPr>
        <p:spPr/>
        <p:txBody>
          <a:bodyPr/>
          <a:lstStyle/>
          <a:p>
            <a:r>
              <a:rPr lang="en-US" dirty="0"/>
              <a:t>Some proteins contain two or more separate polypeptide chains, or subunits, which may be identical or different. The arrangement of these protein subunits in three-dimensional complexes constitutes quaternary structure</a:t>
            </a:r>
            <a:endParaRPr lang="en-IN" dirty="0"/>
          </a:p>
        </p:txBody>
      </p:sp>
    </p:spTree>
    <p:extLst>
      <p:ext uri="{BB962C8B-B14F-4D97-AF65-F5344CB8AC3E}">
        <p14:creationId xmlns:p14="http://schemas.microsoft.com/office/powerpoint/2010/main" val="1166172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7B8C6-5828-4ACA-B0DA-C6E9D74C889D}"/>
              </a:ext>
            </a:extLst>
          </p:cNvPr>
          <p:cNvSpPr>
            <a:spLocks noGrp="1"/>
          </p:cNvSpPr>
          <p:nvPr>
            <p:ph type="title"/>
          </p:nvPr>
        </p:nvSpPr>
        <p:spPr/>
        <p:txBody>
          <a:bodyPr/>
          <a:lstStyle/>
          <a:p>
            <a:r>
              <a:rPr lang="en-US" dirty="0"/>
              <a:t>Classification of proteins</a:t>
            </a:r>
            <a:endParaRPr lang="en-IN" dirty="0"/>
          </a:p>
        </p:txBody>
      </p:sp>
      <p:sp>
        <p:nvSpPr>
          <p:cNvPr id="3" name="Content Placeholder 2">
            <a:extLst>
              <a:ext uri="{FF2B5EF4-FFF2-40B4-BE49-F238E27FC236}">
                <a16:creationId xmlns:a16="http://schemas.microsoft.com/office/drawing/2014/main" id="{9574D1BF-0D7F-45ED-A4AE-9FE026A9E876}"/>
              </a:ext>
            </a:extLst>
          </p:cNvPr>
          <p:cNvSpPr>
            <a:spLocks noGrp="1"/>
          </p:cNvSpPr>
          <p:nvPr>
            <p:ph sz="half" idx="1"/>
          </p:nvPr>
        </p:nvSpPr>
        <p:spPr/>
        <p:txBody>
          <a:bodyPr>
            <a:normAutofit fontScale="85000" lnSpcReduction="20000"/>
          </a:bodyPr>
          <a:lstStyle/>
          <a:p>
            <a:r>
              <a:rPr lang="en-US" dirty="0"/>
              <a:t>Fibrous proteins, with polypeptide chains arranged in long strands or sheets.</a:t>
            </a:r>
          </a:p>
          <a:p>
            <a:pPr marL="0" indent="0">
              <a:buNone/>
            </a:pPr>
            <a:r>
              <a:rPr lang="en-US" b="1" dirty="0"/>
              <a:t>Structure</a:t>
            </a:r>
          </a:p>
          <a:p>
            <a:r>
              <a:rPr lang="en-US" dirty="0"/>
              <a:t> Fibrous proteins usually consist largely of a single type of secondary structure, and their tertiary structure is relatively simple. </a:t>
            </a:r>
          </a:p>
          <a:p>
            <a:pPr marL="0" indent="0">
              <a:buNone/>
            </a:pPr>
            <a:r>
              <a:rPr lang="en-US" dirty="0"/>
              <a:t> </a:t>
            </a:r>
            <a:r>
              <a:rPr lang="en-US" b="1" dirty="0"/>
              <a:t>Functions</a:t>
            </a:r>
          </a:p>
          <a:p>
            <a:pPr marL="0" indent="0">
              <a:buNone/>
            </a:pPr>
            <a:r>
              <a:rPr lang="en-US" dirty="0"/>
              <a:t> the structures that provide support, shape, and external protection to vertebrates are made of fibrous proteins, </a:t>
            </a:r>
            <a:endParaRPr lang="en-IN" dirty="0"/>
          </a:p>
        </p:txBody>
      </p:sp>
      <p:sp>
        <p:nvSpPr>
          <p:cNvPr id="5" name="Content Placeholder 4">
            <a:extLst>
              <a:ext uri="{FF2B5EF4-FFF2-40B4-BE49-F238E27FC236}">
                <a16:creationId xmlns:a16="http://schemas.microsoft.com/office/drawing/2014/main" id="{BA5F1710-BB9A-42C2-84A2-869480E61939}"/>
              </a:ext>
            </a:extLst>
          </p:cNvPr>
          <p:cNvSpPr>
            <a:spLocks noGrp="1"/>
          </p:cNvSpPr>
          <p:nvPr>
            <p:ph sz="half" idx="2"/>
          </p:nvPr>
        </p:nvSpPr>
        <p:spPr/>
        <p:txBody>
          <a:bodyPr>
            <a:normAutofit fontScale="85000" lnSpcReduction="20000"/>
          </a:bodyPr>
          <a:lstStyle/>
          <a:p>
            <a:r>
              <a:rPr lang="en-US" dirty="0"/>
              <a:t>Globular proteins, with polypeptide chains folded into a spherical or globular shape.</a:t>
            </a:r>
          </a:p>
          <a:p>
            <a:endParaRPr lang="en-US" dirty="0"/>
          </a:p>
          <a:p>
            <a:r>
              <a:rPr lang="en-US" dirty="0"/>
              <a:t>Globular proteins often contain several types of secondary structure. </a:t>
            </a:r>
          </a:p>
          <a:p>
            <a:endParaRPr lang="en-US" dirty="0"/>
          </a:p>
          <a:p>
            <a:endParaRPr lang="en-US" dirty="0"/>
          </a:p>
          <a:p>
            <a:r>
              <a:rPr lang="en-US" dirty="0"/>
              <a:t>whereas most enzymes and regulatory proteins are globular proteins.</a:t>
            </a:r>
          </a:p>
          <a:p>
            <a:endParaRPr lang="en-US" dirty="0"/>
          </a:p>
          <a:p>
            <a:endParaRPr lang="en-US" dirty="0"/>
          </a:p>
          <a:p>
            <a:endParaRPr lang="en-US" dirty="0"/>
          </a:p>
          <a:p>
            <a:endParaRPr lang="en-IN" dirty="0"/>
          </a:p>
        </p:txBody>
      </p:sp>
    </p:spTree>
    <p:extLst>
      <p:ext uri="{BB962C8B-B14F-4D97-AF65-F5344CB8AC3E}">
        <p14:creationId xmlns:p14="http://schemas.microsoft.com/office/powerpoint/2010/main" val="1429775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7CB235-AE8D-4147-B3E4-6A9A2D713915}"/>
              </a:ext>
            </a:extLst>
          </p:cNvPr>
          <p:cNvSpPr>
            <a:spLocks noGrp="1"/>
          </p:cNvSpPr>
          <p:nvPr>
            <p:ph type="title"/>
          </p:nvPr>
        </p:nvSpPr>
        <p:spPr/>
        <p:txBody>
          <a:bodyPr/>
          <a:lstStyle/>
          <a:p>
            <a:r>
              <a:rPr lang="en-US" dirty="0"/>
              <a:t>Tertiary Structure of Fibrous Proteins –</a:t>
            </a:r>
            <a:br>
              <a:rPr lang="en-US" dirty="0"/>
            </a:br>
            <a:r>
              <a:rPr lang="el-GR" dirty="0"/>
              <a:t>α </a:t>
            </a:r>
            <a:r>
              <a:rPr lang="en-US" dirty="0"/>
              <a:t>Keratin, collagen, and silk fibroin</a:t>
            </a:r>
            <a:endParaRPr lang="en-IN" dirty="0"/>
          </a:p>
        </p:txBody>
      </p:sp>
      <p:sp>
        <p:nvSpPr>
          <p:cNvPr id="6" name="Content Placeholder 5">
            <a:extLst>
              <a:ext uri="{FF2B5EF4-FFF2-40B4-BE49-F238E27FC236}">
                <a16:creationId xmlns:a16="http://schemas.microsoft.com/office/drawing/2014/main" id="{8D236A63-FFDF-4753-BC45-6DAAD9C3E4EC}"/>
              </a:ext>
            </a:extLst>
          </p:cNvPr>
          <p:cNvSpPr>
            <a:spLocks noGrp="1"/>
          </p:cNvSpPr>
          <p:nvPr>
            <p:ph idx="1"/>
          </p:nvPr>
        </p:nvSpPr>
        <p:spPr/>
        <p:txBody>
          <a:bodyPr>
            <a:normAutofit fontScale="92500" lnSpcReduction="10000"/>
          </a:bodyPr>
          <a:lstStyle/>
          <a:p>
            <a:r>
              <a:rPr lang="el-GR" dirty="0"/>
              <a:t> </a:t>
            </a:r>
            <a:r>
              <a:rPr lang="el-GR" b="1" dirty="0"/>
              <a:t>α </a:t>
            </a:r>
            <a:r>
              <a:rPr lang="en-US" b="1" dirty="0"/>
              <a:t>Keratin</a:t>
            </a:r>
          </a:p>
          <a:p>
            <a:r>
              <a:rPr lang="en-US" dirty="0"/>
              <a:t> The </a:t>
            </a:r>
            <a:r>
              <a:rPr lang="el-GR" dirty="0"/>
              <a:t>α </a:t>
            </a:r>
            <a:r>
              <a:rPr lang="en-US" dirty="0"/>
              <a:t>keratins have evolved for strength. Found only in mammals, these proteins constitute almost the entire dry weight of hair, wool, nails, claws, quills, horns, hooves, and much of the outer layer of skin. </a:t>
            </a:r>
          </a:p>
          <a:p>
            <a:r>
              <a:rPr lang="en-US" dirty="0"/>
              <a:t>The </a:t>
            </a:r>
            <a:r>
              <a:rPr lang="el-GR" dirty="0"/>
              <a:t>α </a:t>
            </a:r>
            <a:r>
              <a:rPr lang="en-US" dirty="0"/>
              <a:t>keratins are part of a broader family of proteins called intermediate filament (IF) proteins. </a:t>
            </a:r>
          </a:p>
          <a:p>
            <a:r>
              <a:rPr lang="en-US" dirty="0"/>
              <a:t>The </a:t>
            </a:r>
            <a:r>
              <a:rPr lang="el-GR" dirty="0"/>
              <a:t>α </a:t>
            </a:r>
            <a:r>
              <a:rPr lang="en-US" dirty="0"/>
              <a:t>keratin helix is a right-handed  helix, the same helix found in many other proteins. Francis Crick and Linus Pauling in the early 1950s  suggested that the  helices of keratin were arranged as a coiled coil. Two strands of keratin, oriented in parallel (with their amino termini at the same end), are wrapped about each other to form a super twisted coiled coil. </a:t>
            </a:r>
            <a:endParaRPr lang="en-IN" dirty="0"/>
          </a:p>
        </p:txBody>
      </p:sp>
    </p:spTree>
    <p:extLst>
      <p:ext uri="{BB962C8B-B14F-4D97-AF65-F5344CB8AC3E}">
        <p14:creationId xmlns:p14="http://schemas.microsoft.com/office/powerpoint/2010/main" val="127724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F38FB-1810-469C-87AA-BCABC0BE723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2330474-7ED6-4562-B92D-B80FED16BF34}"/>
              </a:ext>
            </a:extLst>
          </p:cNvPr>
          <p:cNvSpPr>
            <a:spLocks noGrp="1"/>
          </p:cNvSpPr>
          <p:nvPr>
            <p:ph idx="1"/>
          </p:nvPr>
        </p:nvSpPr>
        <p:spPr/>
        <p:txBody>
          <a:bodyPr>
            <a:normAutofit lnSpcReduction="10000"/>
          </a:bodyPr>
          <a:lstStyle/>
          <a:p>
            <a:r>
              <a:rPr lang="en-US" dirty="0"/>
              <a:t>The twisting of the axis of an  helix to form a coiled coil explains the discrepancy between the 5.4 Å per turn predicted for an  helix by Pauling and Corey and the 5.15 to 5.2 Å repeating structure observed in the x-ray diffraction of hair . </a:t>
            </a:r>
          </a:p>
          <a:p>
            <a:r>
              <a:rPr lang="en-US" dirty="0"/>
              <a:t>The helical path of the supertwists is lefthanded, o where the two  helices touch are made up of hydrophobic amino acid residues, their R groups meshed together in a regular interlocking pattern. This permits a close packing of the polypeptide chains within the left-handed supertwist. </a:t>
            </a:r>
          </a:p>
          <a:p>
            <a:r>
              <a:rPr lang="el-GR" b="1" dirty="0"/>
              <a:t>α </a:t>
            </a:r>
            <a:r>
              <a:rPr lang="en-US" dirty="0"/>
              <a:t>keratin is rich in the hydrophobic residues Ala, Val, Leu, Ile, Met, and </a:t>
            </a:r>
            <a:r>
              <a:rPr lang="en-US" dirty="0" err="1"/>
              <a:t>Phe</a:t>
            </a:r>
            <a:r>
              <a:rPr lang="en-US" dirty="0"/>
              <a:t>. </a:t>
            </a:r>
            <a:endParaRPr lang="en-IN" dirty="0"/>
          </a:p>
        </p:txBody>
      </p:sp>
    </p:spTree>
    <p:extLst>
      <p:ext uri="{BB962C8B-B14F-4D97-AF65-F5344CB8AC3E}">
        <p14:creationId xmlns:p14="http://schemas.microsoft.com/office/powerpoint/2010/main" val="1462571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4313-B800-40F4-AF27-676BBA4EC7C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3927419-A7FE-47B5-917B-BE43CB991F4B}"/>
              </a:ext>
            </a:extLst>
          </p:cNvPr>
          <p:cNvSpPr>
            <a:spLocks noGrp="1"/>
          </p:cNvSpPr>
          <p:nvPr>
            <p:ph idx="1"/>
          </p:nvPr>
        </p:nvSpPr>
        <p:spPr/>
        <p:txBody>
          <a:bodyPr/>
          <a:lstStyle/>
          <a:p>
            <a:r>
              <a:rPr lang="en-US" dirty="0"/>
              <a:t>An individual polypeptide in the </a:t>
            </a:r>
            <a:r>
              <a:rPr lang="el-GR" b="1" dirty="0"/>
              <a:t>α </a:t>
            </a:r>
            <a:r>
              <a:rPr lang="en-US" dirty="0"/>
              <a:t>keratin coiled coil has a relatively simple tertiary structure, dominated by an</a:t>
            </a:r>
            <a:r>
              <a:rPr lang="el-GR" b="1" dirty="0"/>
              <a:t> α</a:t>
            </a:r>
            <a:r>
              <a:rPr lang="en-US" b="1" dirty="0"/>
              <a:t> </a:t>
            </a:r>
            <a:r>
              <a:rPr lang="en-US" dirty="0"/>
              <a:t>helical secondary structure with its helical axis twisted in a left</a:t>
            </a:r>
            <a:r>
              <a:rPr lang="el-GR" b="1" dirty="0"/>
              <a:t> α </a:t>
            </a:r>
            <a:r>
              <a:rPr lang="en-US" dirty="0"/>
              <a:t>handed superhelix. The intertwining of the two -helical polypeptides is an example of quaternary structure. </a:t>
            </a:r>
          </a:p>
          <a:p>
            <a:r>
              <a:rPr lang="en-US" dirty="0"/>
              <a:t>The quaternary structure of </a:t>
            </a:r>
            <a:r>
              <a:rPr lang="el-GR" dirty="0"/>
              <a:t>α </a:t>
            </a:r>
            <a:r>
              <a:rPr lang="en-US" dirty="0"/>
              <a:t>keratin can be quite complex. Many coiled coils can be assembled into large supramolecular complexes, such as the arrangement of </a:t>
            </a:r>
            <a:r>
              <a:rPr lang="el-GR" dirty="0"/>
              <a:t> α </a:t>
            </a:r>
            <a:r>
              <a:rPr lang="en-US" dirty="0"/>
              <a:t>keratin to form the intermediate filament of hair.</a:t>
            </a:r>
            <a:endParaRPr lang="en-IN" dirty="0"/>
          </a:p>
        </p:txBody>
      </p:sp>
    </p:spTree>
    <p:extLst>
      <p:ext uri="{BB962C8B-B14F-4D97-AF65-F5344CB8AC3E}">
        <p14:creationId xmlns:p14="http://schemas.microsoft.com/office/powerpoint/2010/main" val="362462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AD14B4-FD07-4B47-9214-8F9E5A553646}"/>
              </a:ext>
            </a:extLst>
          </p:cNvPr>
          <p:cNvSpPr>
            <a:spLocks noGrp="1"/>
          </p:cNvSpPr>
          <p:nvPr>
            <p:ph type="title"/>
          </p:nvPr>
        </p:nvSpPr>
        <p:spPr/>
        <p:txBody>
          <a:bodyPr/>
          <a:lstStyle/>
          <a:p>
            <a:r>
              <a:rPr lang="en-US" dirty="0"/>
              <a:t>                          Peptide bond</a:t>
            </a:r>
            <a:endParaRPr lang="en-IN" dirty="0"/>
          </a:p>
        </p:txBody>
      </p:sp>
      <p:pic>
        <p:nvPicPr>
          <p:cNvPr id="9" name="Content Placeholder 8">
            <a:extLst>
              <a:ext uri="{FF2B5EF4-FFF2-40B4-BE49-F238E27FC236}">
                <a16:creationId xmlns:a16="http://schemas.microsoft.com/office/drawing/2014/main" id="{69D6FDE4-33F6-484F-8AF3-67FAA52B6638}"/>
              </a:ext>
            </a:extLst>
          </p:cNvPr>
          <p:cNvPicPr>
            <a:picLocks noGrp="1" noChangeAspect="1"/>
          </p:cNvPicPr>
          <p:nvPr>
            <p:ph idx="1"/>
          </p:nvPr>
        </p:nvPicPr>
        <p:blipFill>
          <a:blip r:embed="rId2"/>
          <a:stretch>
            <a:fillRect/>
          </a:stretch>
        </p:blipFill>
        <p:spPr>
          <a:xfrm>
            <a:off x="1504154" y="1825625"/>
            <a:ext cx="9183692" cy="4351338"/>
          </a:xfrm>
        </p:spPr>
      </p:pic>
      <p:sp>
        <p:nvSpPr>
          <p:cNvPr id="5" name="TextBox 4">
            <a:extLst>
              <a:ext uri="{FF2B5EF4-FFF2-40B4-BE49-F238E27FC236}">
                <a16:creationId xmlns:a16="http://schemas.microsoft.com/office/drawing/2014/main" id="{D53CA2AE-F947-4F2C-AEFA-96949E7CFB0B}"/>
              </a:ext>
            </a:extLst>
          </p:cNvPr>
          <p:cNvSpPr txBox="1"/>
          <p:nvPr/>
        </p:nvSpPr>
        <p:spPr>
          <a:xfrm>
            <a:off x="3684232" y="6311900"/>
            <a:ext cx="5670611" cy="369332"/>
          </a:xfrm>
          <a:prstGeom prst="rect">
            <a:avLst/>
          </a:prstGeom>
          <a:noFill/>
        </p:spPr>
        <p:txBody>
          <a:bodyPr wrap="square">
            <a:spAutoFit/>
          </a:bodyPr>
          <a:lstStyle/>
          <a:p>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a:t>
            </a:r>
            <a:r>
              <a:rPr lang="en-I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Lehninger</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Principles of Biochemistry, Nelson and Cox</a:t>
            </a:r>
            <a:endParaRPr lang="en-IN" dirty="0"/>
          </a:p>
        </p:txBody>
      </p:sp>
    </p:spTree>
    <p:extLst>
      <p:ext uri="{BB962C8B-B14F-4D97-AF65-F5344CB8AC3E}">
        <p14:creationId xmlns:p14="http://schemas.microsoft.com/office/powerpoint/2010/main" val="2957063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86B6A5-CCC4-4823-9145-A099D2DF1B50}"/>
              </a:ext>
            </a:extLst>
          </p:cNvPr>
          <p:cNvPicPr>
            <a:picLocks noGrp="1" noChangeAspect="1"/>
          </p:cNvPicPr>
          <p:nvPr>
            <p:ph idx="4294967295"/>
          </p:nvPr>
        </p:nvPicPr>
        <p:blipFill>
          <a:blip r:embed="rId2"/>
          <a:stretch>
            <a:fillRect/>
          </a:stretch>
        </p:blipFill>
        <p:spPr>
          <a:xfrm>
            <a:off x="1819923" y="506413"/>
            <a:ext cx="9570127" cy="5670550"/>
          </a:xfrm>
        </p:spPr>
      </p:pic>
      <p:sp>
        <p:nvSpPr>
          <p:cNvPr id="2" name="Footer Placeholder 1">
            <a:extLst>
              <a:ext uri="{FF2B5EF4-FFF2-40B4-BE49-F238E27FC236}">
                <a16:creationId xmlns:a16="http://schemas.microsoft.com/office/drawing/2014/main" id="{E92E0B03-9D7C-4579-8195-1DF7D298AF22}"/>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221085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CC8C2-2D6C-44D0-846D-4B4C17EAA0E5}"/>
              </a:ext>
            </a:extLst>
          </p:cNvPr>
          <p:cNvSpPr>
            <a:spLocks noGrp="1"/>
          </p:cNvSpPr>
          <p:nvPr>
            <p:ph type="title"/>
          </p:nvPr>
        </p:nvSpPr>
        <p:spPr/>
        <p:txBody>
          <a:bodyPr/>
          <a:lstStyle/>
          <a:p>
            <a:r>
              <a:rPr lang="en-IN" dirty="0"/>
              <a:t>                              Collagen</a:t>
            </a:r>
          </a:p>
        </p:txBody>
      </p:sp>
      <p:sp>
        <p:nvSpPr>
          <p:cNvPr id="3" name="Content Placeholder 2">
            <a:extLst>
              <a:ext uri="{FF2B5EF4-FFF2-40B4-BE49-F238E27FC236}">
                <a16:creationId xmlns:a16="http://schemas.microsoft.com/office/drawing/2014/main" id="{9D0DE21E-CDBE-4E11-B12A-C58D85009D48}"/>
              </a:ext>
            </a:extLst>
          </p:cNvPr>
          <p:cNvSpPr>
            <a:spLocks noGrp="1"/>
          </p:cNvSpPr>
          <p:nvPr>
            <p:ph idx="1"/>
          </p:nvPr>
        </p:nvSpPr>
        <p:spPr>
          <a:xfrm>
            <a:off x="838200" y="1331650"/>
            <a:ext cx="10515600" cy="4845313"/>
          </a:xfrm>
        </p:spPr>
        <p:txBody>
          <a:bodyPr>
            <a:normAutofit fontScale="62500" lnSpcReduction="20000"/>
          </a:bodyPr>
          <a:lstStyle/>
          <a:p>
            <a:r>
              <a:rPr lang="en-US" dirty="0"/>
              <a:t>Collagen has evolved to provide strength. It is found in connective tissue such as tendons, cartilage, the organic matrix of bone, and the cornea of the eye.</a:t>
            </a:r>
          </a:p>
          <a:p>
            <a:r>
              <a:rPr lang="en-US" dirty="0"/>
              <a:t> The collagen helix is a unique secondary structure, quite distinct from the  helix.</a:t>
            </a:r>
          </a:p>
          <a:p>
            <a:r>
              <a:rPr lang="en-US" dirty="0"/>
              <a:t> It is left-handed and has three amino acid residues per turn . </a:t>
            </a:r>
          </a:p>
          <a:p>
            <a:r>
              <a:rPr lang="en-US" dirty="0"/>
              <a:t>Collagen is also a coiled coil, but one with distinct tertiary and quaternary structures: three separate polypeptides, called  chains (not to be confused with  helices), are super twisted about each other. </a:t>
            </a:r>
          </a:p>
          <a:p>
            <a:r>
              <a:rPr lang="en-US" dirty="0"/>
              <a:t>The super helical twisting is righthanded in collagen, opposite in sense to the left-handed helix of the  chains. </a:t>
            </a:r>
          </a:p>
          <a:p>
            <a:r>
              <a:rPr lang="en-US" dirty="0"/>
              <a:t>There are many types of vertebrate collagen. Typically they contain about 35% </a:t>
            </a:r>
            <a:r>
              <a:rPr lang="en-US" dirty="0" err="1"/>
              <a:t>Gly</a:t>
            </a:r>
            <a:r>
              <a:rPr lang="en-US" dirty="0"/>
              <a:t>, 11% Ala, and 21% Pro and 4-Hyp (4-hydroxyproline, an uncommon amino acid.</a:t>
            </a:r>
          </a:p>
          <a:p>
            <a:r>
              <a:rPr lang="en-US" dirty="0"/>
              <a:t> The food product gelatin is derived from collagen. It has little nutritional value as a protein, because collagen is extremely low in many amino acids that are essential in the human diet.</a:t>
            </a:r>
          </a:p>
          <a:p>
            <a:r>
              <a:rPr lang="en-US" dirty="0"/>
              <a:t> The unusual amino acid content of collagen is related to structural constraints unique to the collagen helix. The amino acid sequence in collagen is generally a repeating tripeptide unit, </a:t>
            </a:r>
            <a:r>
              <a:rPr lang="en-US" dirty="0" err="1"/>
              <a:t>Gly</a:t>
            </a:r>
            <a:r>
              <a:rPr lang="en-US" dirty="0"/>
              <a:t>–X–Y, where X is often Pro, and Y is often 4-Hyp. Only </a:t>
            </a:r>
            <a:r>
              <a:rPr lang="en-US" dirty="0" err="1"/>
              <a:t>Gly</a:t>
            </a:r>
            <a:r>
              <a:rPr lang="en-US" dirty="0"/>
              <a:t> residues can be accommodated at the very tight junctions between the individual  chains . </a:t>
            </a:r>
          </a:p>
          <a:p>
            <a:r>
              <a:rPr lang="en-US" dirty="0"/>
              <a:t>The Pro and 4-Hyp residues permit the sharp twisting of the collagen helix. The amino acid sequence and the </a:t>
            </a:r>
            <a:r>
              <a:rPr lang="en-US" dirty="0" err="1"/>
              <a:t>supert</a:t>
            </a:r>
            <a:r>
              <a:rPr lang="en-US" dirty="0"/>
              <a:t> </a:t>
            </a:r>
            <a:r>
              <a:rPr lang="en-US" dirty="0" err="1"/>
              <a:t>wisted</a:t>
            </a:r>
            <a:r>
              <a:rPr lang="en-US" dirty="0"/>
              <a:t> quaternary structure of collagen allow a very close packing of its three polypeptides. 4-Hydroxyproline has a special role in the structure of collagen.</a:t>
            </a:r>
            <a:endParaRPr lang="en-IN" dirty="0"/>
          </a:p>
        </p:txBody>
      </p:sp>
    </p:spTree>
    <p:extLst>
      <p:ext uri="{BB962C8B-B14F-4D97-AF65-F5344CB8AC3E}">
        <p14:creationId xmlns:p14="http://schemas.microsoft.com/office/powerpoint/2010/main" val="1513714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FAACEE-E436-40B5-8263-6AAED3880110}"/>
              </a:ext>
            </a:extLst>
          </p:cNvPr>
          <p:cNvPicPr>
            <a:picLocks noGrp="1" noChangeAspect="1"/>
          </p:cNvPicPr>
          <p:nvPr>
            <p:ph sz="half" idx="4294967295"/>
          </p:nvPr>
        </p:nvPicPr>
        <p:blipFill>
          <a:blip r:embed="rId2"/>
          <a:stretch>
            <a:fillRect/>
          </a:stretch>
        </p:blipFill>
        <p:spPr>
          <a:xfrm>
            <a:off x="0" y="399495"/>
            <a:ext cx="10697592" cy="5983550"/>
          </a:xfrm>
        </p:spPr>
      </p:pic>
      <p:sp>
        <p:nvSpPr>
          <p:cNvPr id="2" name="Footer Placeholder 1">
            <a:extLst>
              <a:ext uri="{FF2B5EF4-FFF2-40B4-BE49-F238E27FC236}">
                <a16:creationId xmlns:a16="http://schemas.microsoft.com/office/drawing/2014/main" id="{368336BE-965A-4005-9C88-124DC3225BED}"/>
              </a:ext>
            </a:extLst>
          </p:cNvPr>
          <p:cNvSpPr>
            <a:spLocks noGrp="1"/>
          </p:cNvSpPr>
          <p:nvPr>
            <p:ph type="ftr" sz="quarter" idx="11"/>
          </p:nvPr>
        </p:nvSpPr>
        <p:spPr/>
        <p:txBody>
          <a:bodyPr/>
          <a:lstStyle/>
          <a:p>
            <a:r>
              <a:rPr lang="en-IN"/>
              <a:t>Biochemistry.R.H.Garrett and C.J.Grisham </a:t>
            </a:r>
          </a:p>
        </p:txBody>
      </p:sp>
    </p:spTree>
    <p:extLst>
      <p:ext uri="{BB962C8B-B14F-4D97-AF65-F5344CB8AC3E}">
        <p14:creationId xmlns:p14="http://schemas.microsoft.com/office/powerpoint/2010/main" val="351191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0C7CEE-6A09-49FD-84A1-95808FF9709A}"/>
              </a:ext>
            </a:extLst>
          </p:cNvPr>
          <p:cNvSpPr>
            <a:spLocks noGrp="1"/>
          </p:cNvSpPr>
          <p:nvPr>
            <p:ph type="title"/>
          </p:nvPr>
        </p:nvSpPr>
        <p:spPr/>
        <p:txBody>
          <a:bodyPr/>
          <a:lstStyle/>
          <a:p>
            <a:endParaRPr lang="en-IN"/>
          </a:p>
        </p:txBody>
      </p:sp>
      <p:pic>
        <p:nvPicPr>
          <p:cNvPr id="10" name="Content Placeholder 9">
            <a:extLst>
              <a:ext uri="{FF2B5EF4-FFF2-40B4-BE49-F238E27FC236}">
                <a16:creationId xmlns:a16="http://schemas.microsoft.com/office/drawing/2014/main" id="{3FC2B293-81D0-4E17-A225-CF2CF64180B2}"/>
              </a:ext>
            </a:extLst>
          </p:cNvPr>
          <p:cNvPicPr>
            <a:picLocks noGrp="1" noChangeAspect="1"/>
          </p:cNvPicPr>
          <p:nvPr>
            <p:ph idx="1"/>
          </p:nvPr>
        </p:nvPicPr>
        <p:blipFill>
          <a:blip r:embed="rId2"/>
          <a:stretch>
            <a:fillRect/>
          </a:stretch>
        </p:blipFill>
        <p:spPr>
          <a:xfrm>
            <a:off x="5122416" y="310718"/>
            <a:ext cx="6427433" cy="5663954"/>
          </a:xfrm>
        </p:spPr>
      </p:pic>
      <p:sp>
        <p:nvSpPr>
          <p:cNvPr id="6" name="Text Placeholder 5">
            <a:extLst>
              <a:ext uri="{FF2B5EF4-FFF2-40B4-BE49-F238E27FC236}">
                <a16:creationId xmlns:a16="http://schemas.microsoft.com/office/drawing/2014/main" id="{65D4903A-E2D2-40A0-BDD6-D3B290C4C2A3}"/>
              </a:ext>
            </a:extLst>
          </p:cNvPr>
          <p:cNvSpPr>
            <a:spLocks noGrp="1"/>
          </p:cNvSpPr>
          <p:nvPr>
            <p:ph type="body" sz="half" idx="2"/>
          </p:nvPr>
        </p:nvSpPr>
        <p:spPr/>
        <p:txBody>
          <a:bodyPr/>
          <a:lstStyle/>
          <a:p>
            <a:endParaRPr lang="en-IN" dirty="0"/>
          </a:p>
        </p:txBody>
      </p:sp>
      <p:pic>
        <p:nvPicPr>
          <p:cNvPr id="8" name="Picture 7">
            <a:extLst>
              <a:ext uri="{FF2B5EF4-FFF2-40B4-BE49-F238E27FC236}">
                <a16:creationId xmlns:a16="http://schemas.microsoft.com/office/drawing/2014/main" id="{FCF1215A-2080-4A45-AC03-5A33969B3929}"/>
              </a:ext>
            </a:extLst>
          </p:cNvPr>
          <p:cNvPicPr>
            <a:picLocks noChangeAspect="1"/>
          </p:cNvPicPr>
          <p:nvPr/>
        </p:nvPicPr>
        <p:blipFill>
          <a:blip r:embed="rId3"/>
          <a:stretch>
            <a:fillRect/>
          </a:stretch>
        </p:blipFill>
        <p:spPr>
          <a:xfrm>
            <a:off x="1296139" y="683581"/>
            <a:ext cx="3151573" cy="4848721"/>
          </a:xfrm>
          <a:prstGeom prst="rect">
            <a:avLst/>
          </a:prstGeom>
        </p:spPr>
      </p:pic>
      <p:sp>
        <p:nvSpPr>
          <p:cNvPr id="2" name="Footer Placeholder 1">
            <a:extLst>
              <a:ext uri="{FF2B5EF4-FFF2-40B4-BE49-F238E27FC236}">
                <a16:creationId xmlns:a16="http://schemas.microsoft.com/office/drawing/2014/main" id="{B6653362-A1DF-4383-AC27-D45BDBB33BF6}"/>
              </a:ext>
            </a:extLst>
          </p:cNvPr>
          <p:cNvSpPr>
            <a:spLocks noGrp="1"/>
          </p:cNvSpPr>
          <p:nvPr>
            <p:ph type="ftr" sz="quarter" idx="11"/>
          </p:nvPr>
        </p:nvSpPr>
        <p:spPr/>
        <p:txBody>
          <a:bodyPr/>
          <a:lstStyle/>
          <a:p>
            <a:r>
              <a:rPr lang="en-IN"/>
              <a:t>Biochemistry.R.H.Garrett and C.J.Grisham </a:t>
            </a:r>
          </a:p>
        </p:txBody>
      </p:sp>
    </p:spTree>
    <p:extLst>
      <p:ext uri="{BB962C8B-B14F-4D97-AF65-F5344CB8AC3E}">
        <p14:creationId xmlns:p14="http://schemas.microsoft.com/office/powerpoint/2010/main" val="3648456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A0D5-3CE2-49C9-963F-54F0B95D7546}"/>
              </a:ext>
            </a:extLst>
          </p:cNvPr>
          <p:cNvSpPr>
            <a:spLocks noGrp="1"/>
          </p:cNvSpPr>
          <p:nvPr>
            <p:ph type="title"/>
          </p:nvPr>
        </p:nvSpPr>
        <p:spPr/>
        <p:txBody>
          <a:bodyPr/>
          <a:lstStyle/>
          <a:p>
            <a:r>
              <a:rPr lang="en-US" dirty="0"/>
              <a:t>Fibroin and -Keratin: -Sheet Proteins</a:t>
            </a:r>
            <a:endParaRPr lang="en-IN" dirty="0"/>
          </a:p>
        </p:txBody>
      </p:sp>
      <p:pic>
        <p:nvPicPr>
          <p:cNvPr id="5" name="Content Placeholder 4">
            <a:extLst>
              <a:ext uri="{FF2B5EF4-FFF2-40B4-BE49-F238E27FC236}">
                <a16:creationId xmlns:a16="http://schemas.microsoft.com/office/drawing/2014/main" id="{B10B52AC-B981-4D65-B714-756FC0CB805F}"/>
              </a:ext>
            </a:extLst>
          </p:cNvPr>
          <p:cNvPicPr>
            <a:picLocks noGrp="1" noChangeAspect="1"/>
          </p:cNvPicPr>
          <p:nvPr>
            <p:ph idx="1"/>
          </p:nvPr>
        </p:nvPicPr>
        <p:blipFill>
          <a:blip r:embed="rId2"/>
          <a:stretch>
            <a:fillRect/>
          </a:stretch>
        </p:blipFill>
        <p:spPr>
          <a:xfrm>
            <a:off x="239696" y="1431324"/>
            <a:ext cx="10955045" cy="4809678"/>
          </a:xfrm>
        </p:spPr>
      </p:pic>
      <p:sp>
        <p:nvSpPr>
          <p:cNvPr id="3" name="Footer Placeholder 2">
            <a:extLst>
              <a:ext uri="{FF2B5EF4-FFF2-40B4-BE49-F238E27FC236}">
                <a16:creationId xmlns:a16="http://schemas.microsoft.com/office/drawing/2014/main" id="{A5FAAF22-43AF-431E-842C-A2193B6D1753}"/>
              </a:ext>
            </a:extLst>
          </p:cNvPr>
          <p:cNvSpPr>
            <a:spLocks noGrp="1"/>
          </p:cNvSpPr>
          <p:nvPr>
            <p:ph type="ftr" sz="quarter" idx="11"/>
          </p:nvPr>
        </p:nvSpPr>
        <p:spPr/>
        <p:txBody>
          <a:bodyPr/>
          <a:lstStyle/>
          <a:p>
            <a:r>
              <a:rPr lang="en-IN"/>
              <a:t>Biochemistry.R.H.Garrett and C.J.Grisham </a:t>
            </a:r>
          </a:p>
        </p:txBody>
      </p:sp>
    </p:spTree>
    <p:extLst>
      <p:ext uri="{BB962C8B-B14F-4D97-AF65-F5344CB8AC3E}">
        <p14:creationId xmlns:p14="http://schemas.microsoft.com/office/powerpoint/2010/main" val="601797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1743-E05C-4120-8114-78C4988636F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DC0DFE4-1B84-4ADC-8875-C900BFB43050}"/>
              </a:ext>
            </a:extLst>
          </p:cNvPr>
          <p:cNvSpPr>
            <a:spLocks noGrp="1"/>
          </p:cNvSpPr>
          <p:nvPr>
            <p:ph idx="1"/>
          </p:nvPr>
        </p:nvSpPr>
        <p:spPr/>
        <p:txBody>
          <a:bodyPr>
            <a:normAutofit fontScale="92500" lnSpcReduction="20000"/>
          </a:bodyPr>
          <a:lstStyle/>
          <a:p>
            <a:r>
              <a:rPr lang="en-US" dirty="0"/>
              <a:t>The fibroin proteins found in silk fibers in the cocoons of the silkworm, Bombyx mori, and also in spiderwebs represent another type of fibrous protein. </a:t>
            </a:r>
          </a:p>
          <a:p>
            <a:r>
              <a:rPr lang="en-US" dirty="0"/>
              <a:t>These are composed of stacked antiparallel βsheets.</a:t>
            </a:r>
          </a:p>
          <a:p>
            <a:r>
              <a:rPr lang="en-US" dirty="0"/>
              <a:t>β In the polypeptide sequence of silk proteins, there are large stretches in which every other residue is a glycine. </a:t>
            </a:r>
          </a:p>
          <a:p>
            <a:r>
              <a:rPr lang="en-US" dirty="0"/>
              <a:t>The residues of a  β sheet extend alternately above and below the plane of the sheet. As a result, the </a:t>
            </a:r>
            <a:r>
              <a:rPr lang="en-US" dirty="0" err="1"/>
              <a:t>glycines</a:t>
            </a:r>
            <a:r>
              <a:rPr lang="en-US" dirty="0"/>
              <a:t> all end up on one side of the sheet and the other residues (mainly </a:t>
            </a:r>
            <a:r>
              <a:rPr lang="en-US" dirty="0" err="1"/>
              <a:t>alanines</a:t>
            </a:r>
            <a:r>
              <a:rPr lang="en-US" dirty="0"/>
              <a:t> and </a:t>
            </a:r>
            <a:r>
              <a:rPr lang="en-US" dirty="0" err="1"/>
              <a:t>serines</a:t>
            </a:r>
            <a:r>
              <a:rPr lang="en-US" dirty="0"/>
              <a:t>) compose the opposite surface of the sheet. Pairs of  β sheets can then pack snugly together (glycine surface to glycine surface or alanine–serine surface to alanine—serine surface). The  β keratins found in bird feathers are also made up of stacked  β sheets.</a:t>
            </a:r>
            <a:endParaRPr lang="en-IN" dirty="0"/>
          </a:p>
        </p:txBody>
      </p:sp>
    </p:spTree>
    <p:extLst>
      <p:ext uri="{BB962C8B-B14F-4D97-AF65-F5344CB8AC3E}">
        <p14:creationId xmlns:p14="http://schemas.microsoft.com/office/powerpoint/2010/main" val="3412407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5B9F-5A19-47A2-9832-ABB67384A0C8}"/>
              </a:ext>
            </a:extLst>
          </p:cNvPr>
          <p:cNvSpPr>
            <a:spLocks noGrp="1"/>
          </p:cNvSpPr>
          <p:nvPr>
            <p:ph type="title"/>
          </p:nvPr>
        </p:nvSpPr>
        <p:spPr/>
        <p:txBody>
          <a:bodyPr/>
          <a:lstStyle/>
          <a:p>
            <a:r>
              <a:rPr lang="en-US" b="1" dirty="0"/>
              <a:t>                              Myoglobin</a:t>
            </a:r>
            <a:endParaRPr lang="en-IN" b="1" dirty="0"/>
          </a:p>
        </p:txBody>
      </p:sp>
      <p:sp>
        <p:nvSpPr>
          <p:cNvPr id="3" name="Content Placeholder 2">
            <a:extLst>
              <a:ext uri="{FF2B5EF4-FFF2-40B4-BE49-F238E27FC236}">
                <a16:creationId xmlns:a16="http://schemas.microsoft.com/office/drawing/2014/main" id="{0471F06A-C132-4F0E-B4D1-A1D673909A6A}"/>
              </a:ext>
            </a:extLst>
          </p:cNvPr>
          <p:cNvSpPr>
            <a:spLocks noGrp="1"/>
          </p:cNvSpPr>
          <p:nvPr>
            <p:ph idx="1"/>
          </p:nvPr>
        </p:nvSpPr>
        <p:spPr/>
        <p:txBody>
          <a:bodyPr>
            <a:normAutofit fontScale="92500" lnSpcReduction="20000"/>
          </a:bodyPr>
          <a:lstStyle/>
          <a:p>
            <a:r>
              <a:rPr lang="en-US" dirty="0"/>
              <a:t>Myoglobin is a relatively small (</a:t>
            </a:r>
            <a:r>
              <a:rPr lang="en-US" dirty="0" err="1"/>
              <a:t>Mr</a:t>
            </a:r>
            <a:r>
              <a:rPr lang="en-US" dirty="0"/>
              <a:t> 16,700), oxygen-binding protein of muscle cells. </a:t>
            </a:r>
          </a:p>
          <a:p>
            <a:r>
              <a:rPr lang="en-US" dirty="0"/>
              <a:t>It functions both to store oxygen and to facilitate oxygen diffusion in rapidly contracting muscle tissue. Myoglobin contains a single polypeptide chain of 153 amino acid residues of known sequence and a single iron protoporphyrin, or heme, group. </a:t>
            </a:r>
          </a:p>
          <a:p>
            <a:r>
              <a:rPr lang="en-US" dirty="0"/>
              <a:t>The same heme group that is found in myoglobin is found in hemoglobin, the oxygen-binding protein of erythrocytes, and is responsible for the deep red-brown color of both myoglobin and hemoglobin. </a:t>
            </a:r>
          </a:p>
          <a:p>
            <a:r>
              <a:rPr lang="en-US" dirty="0"/>
              <a:t>Myoglobin is particularly abundant in the muscles of diving mammals such as the whale, seal, and porpoise—so abundant that the muscles of these animals are brown. Storage and distribution of oxygen by muscle myoglobin permits diving mammals to remain submerged for long periods.</a:t>
            </a:r>
            <a:endParaRPr lang="en-IN" dirty="0"/>
          </a:p>
        </p:txBody>
      </p:sp>
    </p:spTree>
    <p:extLst>
      <p:ext uri="{BB962C8B-B14F-4D97-AF65-F5344CB8AC3E}">
        <p14:creationId xmlns:p14="http://schemas.microsoft.com/office/powerpoint/2010/main" val="1060909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5223-AABB-4EED-950F-28D7EC2F7CD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06B72F36-39A0-4895-A324-E2CC9A5A38E7}"/>
              </a:ext>
            </a:extLst>
          </p:cNvPr>
          <p:cNvPicPr>
            <a:picLocks noGrp="1" noChangeAspect="1"/>
          </p:cNvPicPr>
          <p:nvPr>
            <p:ph idx="1"/>
          </p:nvPr>
        </p:nvPicPr>
        <p:blipFill>
          <a:blip r:embed="rId2"/>
          <a:stretch>
            <a:fillRect/>
          </a:stretch>
        </p:blipFill>
        <p:spPr>
          <a:xfrm>
            <a:off x="479394" y="1534403"/>
            <a:ext cx="5805997" cy="4958472"/>
          </a:xfrm>
        </p:spPr>
      </p:pic>
      <p:pic>
        <p:nvPicPr>
          <p:cNvPr id="7" name="Picture 6">
            <a:extLst>
              <a:ext uri="{FF2B5EF4-FFF2-40B4-BE49-F238E27FC236}">
                <a16:creationId xmlns:a16="http://schemas.microsoft.com/office/drawing/2014/main" id="{B6255BB4-866E-4623-BF0C-099045DDCBEC}"/>
              </a:ext>
            </a:extLst>
          </p:cNvPr>
          <p:cNvPicPr>
            <a:picLocks noChangeAspect="1"/>
          </p:cNvPicPr>
          <p:nvPr/>
        </p:nvPicPr>
        <p:blipFill>
          <a:blip r:embed="rId3"/>
          <a:stretch>
            <a:fillRect/>
          </a:stretch>
        </p:blipFill>
        <p:spPr>
          <a:xfrm>
            <a:off x="6835806" y="452761"/>
            <a:ext cx="4714043" cy="5894772"/>
          </a:xfrm>
          <a:prstGeom prst="rect">
            <a:avLst/>
          </a:prstGeom>
        </p:spPr>
      </p:pic>
      <p:sp>
        <p:nvSpPr>
          <p:cNvPr id="3" name="Footer Placeholder 2">
            <a:extLst>
              <a:ext uri="{FF2B5EF4-FFF2-40B4-BE49-F238E27FC236}">
                <a16:creationId xmlns:a16="http://schemas.microsoft.com/office/drawing/2014/main" id="{B9A66BB0-D90A-4DC5-A42D-8C65A4F5CF18}"/>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211952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767F-9E57-439A-A005-7B6263800B70}"/>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5E57024E-C504-483C-A549-D46A8018497F}"/>
              </a:ext>
            </a:extLst>
          </p:cNvPr>
          <p:cNvPicPr>
            <a:picLocks noGrp="1" noChangeAspect="1"/>
          </p:cNvPicPr>
          <p:nvPr>
            <p:ph idx="1"/>
          </p:nvPr>
        </p:nvPicPr>
        <p:blipFill>
          <a:blip r:embed="rId2"/>
          <a:stretch>
            <a:fillRect/>
          </a:stretch>
        </p:blipFill>
        <p:spPr>
          <a:xfrm>
            <a:off x="2476870" y="301841"/>
            <a:ext cx="7412854" cy="5875122"/>
          </a:xfrm>
        </p:spPr>
      </p:pic>
      <p:sp>
        <p:nvSpPr>
          <p:cNvPr id="3" name="Footer Placeholder 2">
            <a:extLst>
              <a:ext uri="{FF2B5EF4-FFF2-40B4-BE49-F238E27FC236}">
                <a16:creationId xmlns:a16="http://schemas.microsoft.com/office/drawing/2014/main" id="{47413517-4185-43ED-AE68-D5D3DA99D115}"/>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2824825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1B575-E1F5-437D-9D32-0F0BA5945DD4}"/>
              </a:ext>
            </a:extLst>
          </p:cNvPr>
          <p:cNvSpPr>
            <a:spLocks noGrp="1"/>
          </p:cNvSpPr>
          <p:nvPr>
            <p:ph type="title"/>
          </p:nvPr>
        </p:nvSpPr>
        <p:spPr/>
        <p:txBody>
          <a:bodyPr/>
          <a:lstStyle/>
          <a:p>
            <a:endParaRPr lang="en-IN" dirty="0"/>
          </a:p>
        </p:txBody>
      </p:sp>
      <p:pic>
        <p:nvPicPr>
          <p:cNvPr id="5" name="Content Placeholder 4">
            <a:extLst>
              <a:ext uri="{FF2B5EF4-FFF2-40B4-BE49-F238E27FC236}">
                <a16:creationId xmlns:a16="http://schemas.microsoft.com/office/drawing/2014/main" id="{6D5631F9-B302-4AFF-BBC0-D87675FB7D8C}"/>
              </a:ext>
            </a:extLst>
          </p:cNvPr>
          <p:cNvPicPr>
            <a:picLocks noGrp="1" noChangeAspect="1"/>
          </p:cNvPicPr>
          <p:nvPr>
            <p:ph idx="1"/>
          </p:nvPr>
        </p:nvPicPr>
        <p:blipFill>
          <a:blip r:embed="rId2"/>
          <a:stretch>
            <a:fillRect/>
          </a:stretch>
        </p:blipFill>
        <p:spPr>
          <a:xfrm>
            <a:off x="1946550" y="2229490"/>
            <a:ext cx="8298899" cy="3543607"/>
          </a:xfrm>
        </p:spPr>
      </p:pic>
      <p:sp>
        <p:nvSpPr>
          <p:cNvPr id="3" name="Footer Placeholder 2">
            <a:extLst>
              <a:ext uri="{FF2B5EF4-FFF2-40B4-BE49-F238E27FC236}">
                <a16:creationId xmlns:a16="http://schemas.microsoft.com/office/drawing/2014/main" id="{26F4F29D-DF7C-43A3-B0B6-86D8B5B4C885}"/>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240282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6707-6747-4579-AB88-330DE6192200}"/>
              </a:ext>
            </a:extLst>
          </p:cNvPr>
          <p:cNvSpPr>
            <a:spLocks noGrp="1"/>
          </p:cNvSpPr>
          <p:nvPr>
            <p:ph type="title"/>
          </p:nvPr>
        </p:nvSpPr>
        <p:spPr/>
        <p:txBody>
          <a:bodyPr/>
          <a:lstStyle/>
          <a:p>
            <a:r>
              <a:rPr lang="en-IN" dirty="0"/>
              <a:t>                      Ramachandran plot</a:t>
            </a:r>
          </a:p>
        </p:txBody>
      </p:sp>
      <p:pic>
        <p:nvPicPr>
          <p:cNvPr id="5" name="Content Placeholder 4">
            <a:extLst>
              <a:ext uri="{FF2B5EF4-FFF2-40B4-BE49-F238E27FC236}">
                <a16:creationId xmlns:a16="http://schemas.microsoft.com/office/drawing/2014/main" id="{EA4A50EA-1B6F-47A6-A75D-C1D27A5C6C6C}"/>
              </a:ext>
            </a:extLst>
          </p:cNvPr>
          <p:cNvPicPr>
            <a:picLocks noGrp="1" noChangeAspect="1"/>
          </p:cNvPicPr>
          <p:nvPr>
            <p:ph idx="1"/>
          </p:nvPr>
        </p:nvPicPr>
        <p:blipFill>
          <a:blip r:embed="rId2"/>
          <a:stretch>
            <a:fillRect/>
          </a:stretch>
        </p:blipFill>
        <p:spPr>
          <a:xfrm>
            <a:off x="3794560" y="2099939"/>
            <a:ext cx="4602879" cy="3802710"/>
          </a:xfrm>
        </p:spPr>
      </p:pic>
      <p:sp>
        <p:nvSpPr>
          <p:cNvPr id="6" name="TextBox 5">
            <a:extLst>
              <a:ext uri="{FF2B5EF4-FFF2-40B4-BE49-F238E27FC236}">
                <a16:creationId xmlns:a16="http://schemas.microsoft.com/office/drawing/2014/main" id="{14E3FE9F-2EAE-49D2-A17F-4DEC42825239}"/>
              </a:ext>
            </a:extLst>
          </p:cNvPr>
          <p:cNvSpPr txBox="1"/>
          <p:nvPr/>
        </p:nvSpPr>
        <p:spPr>
          <a:xfrm>
            <a:off x="3047261" y="6201203"/>
            <a:ext cx="6558378" cy="369332"/>
          </a:xfrm>
          <a:prstGeom prst="rect">
            <a:avLst/>
          </a:prstGeom>
          <a:noFill/>
        </p:spPr>
        <p:txBody>
          <a:bodyPr wrap="square">
            <a:spAutoFit/>
          </a:bodyPr>
          <a:lstStyle/>
          <a:p>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a:t>
            </a:r>
            <a:r>
              <a:rPr lang="en-I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Lehninger</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Principles of Biochemistry, Nelson and Cox</a:t>
            </a:r>
            <a:endParaRPr lang="en-IN" dirty="0"/>
          </a:p>
        </p:txBody>
      </p:sp>
    </p:spTree>
    <p:extLst>
      <p:ext uri="{BB962C8B-B14F-4D97-AF65-F5344CB8AC3E}">
        <p14:creationId xmlns:p14="http://schemas.microsoft.com/office/powerpoint/2010/main" val="2806414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7EA4-73A1-424C-BE20-87D97A121091}"/>
              </a:ext>
            </a:extLst>
          </p:cNvPr>
          <p:cNvSpPr>
            <a:spLocks noGrp="1"/>
          </p:cNvSpPr>
          <p:nvPr>
            <p:ph type="title"/>
          </p:nvPr>
        </p:nvSpPr>
        <p:spPr>
          <a:xfrm>
            <a:off x="839788" y="457200"/>
            <a:ext cx="3932237" cy="530225"/>
          </a:xfrm>
        </p:spPr>
        <p:txBody>
          <a:bodyPr>
            <a:normAutofit fontScale="90000"/>
          </a:bodyPr>
          <a:lstStyle/>
          <a:p>
            <a:r>
              <a:rPr lang="en-US" b="1" dirty="0"/>
              <a:t>Motif</a:t>
            </a:r>
            <a:endParaRPr lang="en-IN" dirty="0"/>
          </a:p>
        </p:txBody>
      </p:sp>
      <p:pic>
        <p:nvPicPr>
          <p:cNvPr id="8" name="Picture Placeholder 7">
            <a:extLst>
              <a:ext uri="{FF2B5EF4-FFF2-40B4-BE49-F238E27FC236}">
                <a16:creationId xmlns:a16="http://schemas.microsoft.com/office/drawing/2014/main" id="{31D19C36-31AD-4323-98EF-99B8427E7334}"/>
              </a:ext>
            </a:extLst>
          </p:cNvPr>
          <p:cNvPicPr>
            <a:picLocks noGrp="1" noChangeAspect="1"/>
          </p:cNvPicPr>
          <p:nvPr>
            <p:ph type="pic" idx="1"/>
          </p:nvPr>
        </p:nvPicPr>
        <p:blipFill rotWithShape="1">
          <a:blip r:embed="rId2"/>
          <a:srcRect l="10681" r="10681"/>
          <a:stretch/>
        </p:blipFill>
        <p:spPr>
          <a:xfrm>
            <a:off x="4961246" y="637134"/>
            <a:ext cx="6390965" cy="5046364"/>
          </a:xfrm>
        </p:spPr>
      </p:pic>
      <p:sp>
        <p:nvSpPr>
          <p:cNvPr id="3" name="Content Placeholder 2">
            <a:extLst>
              <a:ext uri="{FF2B5EF4-FFF2-40B4-BE49-F238E27FC236}">
                <a16:creationId xmlns:a16="http://schemas.microsoft.com/office/drawing/2014/main" id="{49115136-3C29-4E86-9BD2-BA4A540E6776}"/>
              </a:ext>
            </a:extLst>
          </p:cNvPr>
          <p:cNvSpPr>
            <a:spLocks noGrp="1"/>
          </p:cNvSpPr>
          <p:nvPr>
            <p:ph type="body" sz="half" idx="2"/>
          </p:nvPr>
        </p:nvSpPr>
        <p:spPr>
          <a:xfrm>
            <a:off x="839788" y="1145219"/>
            <a:ext cx="3932237" cy="5255581"/>
          </a:xfrm>
        </p:spPr>
        <p:txBody>
          <a:bodyPr>
            <a:noAutofit/>
          </a:bodyPr>
          <a:lstStyle/>
          <a:p>
            <a:r>
              <a:rPr lang="en-US" sz="2400" b="1" dirty="0"/>
              <a:t>Motif</a:t>
            </a:r>
            <a:r>
              <a:rPr lang="en-US" sz="2400" dirty="0"/>
              <a:t>, also called a fold or (more rarely) </a:t>
            </a:r>
            <a:r>
              <a:rPr lang="en-US" sz="2400" dirty="0" err="1"/>
              <a:t>supersecondary</a:t>
            </a:r>
            <a:r>
              <a:rPr lang="en-US" sz="2400" dirty="0"/>
              <a:t> structure. A motif or fold is a recognizable folding pattern involving two or more elements of secondary structure and the connection(s) between them. A motif can be very simple, such as two elements of secondary structure folded against each other, and represent only a small part of a protein. An example is a  β</a:t>
            </a:r>
            <a:r>
              <a:rPr lang="el-GR" sz="2400" b="1" dirty="0"/>
              <a:t> α</a:t>
            </a:r>
            <a:r>
              <a:rPr lang="en-US" sz="2400" dirty="0"/>
              <a:t> β loop.</a:t>
            </a:r>
          </a:p>
        </p:txBody>
      </p:sp>
      <p:sp>
        <p:nvSpPr>
          <p:cNvPr id="4" name="Footer Placeholder 3">
            <a:extLst>
              <a:ext uri="{FF2B5EF4-FFF2-40B4-BE49-F238E27FC236}">
                <a16:creationId xmlns:a16="http://schemas.microsoft.com/office/drawing/2014/main" id="{C038B0A5-83BB-473D-BB8B-AB7C8846640F}"/>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2847712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78C3DD-3360-4DC3-AE59-AF10CBC865A6}"/>
              </a:ext>
            </a:extLst>
          </p:cNvPr>
          <p:cNvSpPr>
            <a:spLocks noGrp="1"/>
          </p:cNvSpPr>
          <p:nvPr>
            <p:ph type="title"/>
          </p:nvPr>
        </p:nvSpPr>
        <p:spPr>
          <a:xfrm>
            <a:off x="839788" y="457200"/>
            <a:ext cx="3932237" cy="430567"/>
          </a:xfrm>
        </p:spPr>
        <p:txBody>
          <a:bodyPr>
            <a:normAutofit fontScale="90000"/>
          </a:bodyPr>
          <a:lstStyle/>
          <a:p>
            <a:r>
              <a:rPr lang="en-US" sz="3200" b="1" dirty="0"/>
              <a:t>Domain</a:t>
            </a:r>
            <a:endParaRPr lang="en-IN" b="1" dirty="0"/>
          </a:p>
        </p:txBody>
      </p:sp>
      <p:pic>
        <p:nvPicPr>
          <p:cNvPr id="7" name="Content Placeholder 6">
            <a:extLst>
              <a:ext uri="{FF2B5EF4-FFF2-40B4-BE49-F238E27FC236}">
                <a16:creationId xmlns:a16="http://schemas.microsoft.com/office/drawing/2014/main" id="{76A121F4-AE0B-4431-8973-095678EC85D8}"/>
              </a:ext>
            </a:extLst>
          </p:cNvPr>
          <p:cNvPicPr>
            <a:picLocks noGrp="1" noChangeAspect="1"/>
          </p:cNvPicPr>
          <p:nvPr>
            <p:ph idx="1"/>
          </p:nvPr>
        </p:nvPicPr>
        <p:blipFill>
          <a:blip r:embed="rId2"/>
          <a:stretch>
            <a:fillRect/>
          </a:stretch>
        </p:blipFill>
        <p:spPr>
          <a:xfrm>
            <a:off x="6211451" y="987425"/>
            <a:ext cx="4115674" cy="4873625"/>
          </a:xfrm>
        </p:spPr>
      </p:pic>
      <p:sp>
        <p:nvSpPr>
          <p:cNvPr id="5" name="Text Placeholder 4">
            <a:extLst>
              <a:ext uri="{FF2B5EF4-FFF2-40B4-BE49-F238E27FC236}">
                <a16:creationId xmlns:a16="http://schemas.microsoft.com/office/drawing/2014/main" id="{15E343A3-7F0A-423D-8FBA-C4B3254B32CA}"/>
              </a:ext>
            </a:extLst>
          </p:cNvPr>
          <p:cNvSpPr>
            <a:spLocks noGrp="1"/>
          </p:cNvSpPr>
          <p:nvPr>
            <p:ph type="body" sz="half" idx="2"/>
          </p:nvPr>
        </p:nvSpPr>
        <p:spPr>
          <a:xfrm>
            <a:off x="839788" y="995363"/>
            <a:ext cx="3932237" cy="4873625"/>
          </a:xfrm>
        </p:spPr>
        <p:txBody>
          <a:bodyPr/>
          <a:lstStyle/>
          <a:p>
            <a:r>
              <a:rPr lang="en-US" sz="2000" dirty="0"/>
              <a:t> A domain, as defined by Jane Richardson in 1981, is a part of a polypeptide chain that is independently stable or could undergo movements as a single entity with respect to the entire protein. Polypeptides with more than a few hundred amino acid residues often fold into two or more domains, sometimes with different functions. In many cases, a domain from a large protein will retain its native three-dimensional structure even when separated</a:t>
            </a:r>
            <a:endParaRPr lang="en-IN" sz="2000" dirty="0"/>
          </a:p>
          <a:p>
            <a:endParaRPr lang="en-IN" dirty="0"/>
          </a:p>
        </p:txBody>
      </p:sp>
      <p:sp>
        <p:nvSpPr>
          <p:cNvPr id="2" name="Footer Placeholder 1">
            <a:extLst>
              <a:ext uri="{FF2B5EF4-FFF2-40B4-BE49-F238E27FC236}">
                <a16:creationId xmlns:a16="http://schemas.microsoft.com/office/drawing/2014/main" id="{17819417-F28A-49ED-A799-0CF94BB1B515}"/>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2909034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5FCA67-DC1B-40FB-A464-845EE0DC6F3C}"/>
              </a:ext>
            </a:extLst>
          </p:cNvPr>
          <p:cNvSpPr>
            <a:spLocks noGrp="1"/>
          </p:cNvSpPr>
          <p:nvPr>
            <p:ph type="title"/>
          </p:nvPr>
        </p:nvSpPr>
        <p:spPr/>
        <p:txBody>
          <a:bodyPr/>
          <a:lstStyle/>
          <a:p>
            <a:endParaRPr lang="en-IN"/>
          </a:p>
        </p:txBody>
      </p:sp>
      <p:sp>
        <p:nvSpPr>
          <p:cNvPr id="7" name="Content Placeholder 6">
            <a:extLst>
              <a:ext uri="{FF2B5EF4-FFF2-40B4-BE49-F238E27FC236}">
                <a16:creationId xmlns:a16="http://schemas.microsoft.com/office/drawing/2014/main" id="{556FEFA0-8AAC-4425-9E88-9474080A7CB7}"/>
              </a:ext>
            </a:extLst>
          </p:cNvPr>
          <p:cNvSpPr>
            <a:spLocks noGrp="1"/>
          </p:cNvSpPr>
          <p:nvPr>
            <p:ph idx="1"/>
          </p:nvPr>
        </p:nvSpPr>
        <p:spPr/>
        <p:txBody>
          <a:bodyPr/>
          <a:lstStyle/>
          <a:p>
            <a:r>
              <a:rPr lang="en-US" dirty="0"/>
              <a:t>References-</a:t>
            </a:r>
          </a:p>
          <a:p>
            <a:pPr marL="342900" lvl="0" indent="-342900" algn="just" fontAlgn="base">
              <a:lnSpc>
                <a:spcPct val="107000"/>
              </a:lnSpc>
              <a:spcAft>
                <a:spcPts val="800"/>
              </a:spcAft>
              <a:tabLst>
                <a:tab pos="457200" algn="l"/>
              </a:tabLst>
            </a:pPr>
            <a:r>
              <a:rPr lang="en-I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Lehninger</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Principles of Biochemistry, Nelson and Cox, Macmillan Higher education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tabLst>
                <a:tab pos="457200" algn="l"/>
              </a:tabLst>
            </a:pPr>
            <a:r>
              <a:rPr lang="en-I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Biochemistry.R.H.Garrett</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I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C.J.Grisham</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Nelson Education ltd.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tabLst>
                <a:tab pos="457200" algn="l"/>
              </a:tabLs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Biochemistry </a:t>
            </a:r>
            <a:r>
              <a:rPr lang="en-I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Voet</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I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Voet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IN" dirty="0"/>
          </a:p>
        </p:txBody>
      </p:sp>
    </p:spTree>
    <p:extLst>
      <p:ext uri="{BB962C8B-B14F-4D97-AF65-F5344CB8AC3E}">
        <p14:creationId xmlns:p14="http://schemas.microsoft.com/office/powerpoint/2010/main" val="198545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D6386-4B12-4C2C-9890-DB2EBEA21353}"/>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9CFA4C57-1EDE-409B-9EC3-B4A33373C447}"/>
              </a:ext>
            </a:extLst>
          </p:cNvPr>
          <p:cNvSpPr>
            <a:spLocks noGrp="1"/>
          </p:cNvSpPr>
          <p:nvPr>
            <p:ph idx="1"/>
          </p:nvPr>
        </p:nvSpPr>
        <p:spPr/>
        <p:txBody>
          <a:bodyPr>
            <a:normAutofit lnSpcReduction="10000"/>
          </a:bodyPr>
          <a:lstStyle/>
          <a:p>
            <a:r>
              <a:rPr lang="en-US" dirty="0"/>
              <a:t>A typical protein usually has one or more stable three-dimensional structures, or conformations, that reflect its function.</a:t>
            </a:r>
          </a:p>
          <a:p>
            <a:r>
              <a:rPr lang="en-US" dirty="0"/>
              <a:t> Some proteins have segments that are intrinsically disordered.  Protein structure is stabilized largely by multiple weak interactions. Hydrophobic interactions, derived from the increase in entropy of the surrounding water when nonpolar molecules or groups are clustered together, are the major contributors to stabilizing the globular form of most soluble proteins.</a:t>
            </a:r>
          </a:p>
          <a:p>
            <a:r>
              <a:rPr lang="en-US" dirty="0"/>
              <a:t> Van der Waals interactions also contribute. Hydrogen bonds and ionic interactions are optimized in the thermodynamically most stable structures.  </a:t>
            </a:r>
            <a:endParaRPr lang="en-IN" dirty="0"/>
          </a:p>
        </p:txBody>
      </p:sp>
    </p:spTree>
    <p:extLst>
      <p:ext uri="{BB962C8B-B14F-4D97-AF65-F5344CB8AC3E}">
        <p14:creationId xmlns:p14="http://schemas.microsoft.com/office/powerpoint/2010/main" val="419212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3280-2518-4A0C-8D4B-715ACE4648E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BBE62D7-5F86-4BB4-A737-53A78EF4A409}"/>
              </a:ext>
            </a:extLst>
          </p:cNvPr>
          <p:cNvSpPr>
            <a:spLocks noGrp="1"/>
          </p:cNvSpPr>
          <p:nvPr>
            <p:ph idx="1"/>
          </p:nvPr>
        </p:nvSpPr>
        <p:spPr/>
        <p:txBody>
          <a:bodyPr/>
          <a:lstStyle/>
          <a:p>
            <a:r>
              <a:rPr lang="en-US" dirty="0"/>
              <a:t>Nonpeptide covalent bonds, particularly disulfide bonds, play a role in the stabilization of structure in some proteins.  The nature of the covalent bonds in the polypeptide backbone places constraints on structure.</a:t>
            </a:r>
          </a:p>
          <a:p>
            <a:r>
              <a:rPr lang="en-US" dirty="0"/>
              <a:t> The peptide bond has a partial double bond character that keeps the entire six-atom peptide group in a rigid planar configuration. </a:t>
            </a:r>
          </a:p>
          <a:p>
            <a:r>
              <a:rPr lang="en-US" dirty="0"/>
              <a:t>The N—C and C—C bonds can rotate to define the dihedral angles  and , respectively. </a:t>
            </a:r>
            <a:endParaRPr lang="en-IN" dirty="0"/>
          </a:p>
        </p:txBody>
      </p:sp>
    </p:spTree>
    <p:extLst>
      <p:ext uri="{BB962C8B-B14F-4D97-AF65-F5344CB8AC3E}">
        <p14:creationId xmlns:p14="http://schemas.microsoft.com/office/powerpoint/2010/main" val="428284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F031-6C38-4294-B786-96C45A683AE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07D4A81-EEBB-41BD-BCB8-978B2FB1E401}"/>
              </a:ext>
            </a:extLst>
          </p:cNvPr>
          <p:cNvSpPr>
            <a:spLocks noGrp="1"/>
          </p:cNvSpPr>
          <p:nvPr>
            <p:ph idx="1"/>
          </p:nvPr>
        </p:nvSpPr>
        <p:spPr/>
        <p:txBody>
          <a:bodyPr/>
          <a:lstStyle/>
          <a:p>
            <a:r>
              <a:rPr lang="en-US" dirty="0"/>
              <a:t>The Ramachandran plot is a visual description of the combinations of  and  dihedral angles that are permitted in a peptide backbone or that are not permitted due to steric constraints.</a:t>
            </a:r>
            <a:endParaRPr lang="en-IN" dirty="0"/>
          </a:p>
        </p:txBody>
      </p:sp>
    </p:spTree>
    <p:extLst>
      <p:ext uri="{BB962C8B-B14F-4D97-AF65-F5344CB8AC3E}">
        <p14:creationId xmlns:p14="http://schemas.microsoft.com/office/powerpoint/2010/main" val="147850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0C8F-22B5-494F-8313-DC3B9476ABC5}"/>
              </a:ext>
            </a:extLst>
          </p:cNvPr>
          <p:cNvSpPr>
            <a:spLocks noGrp="1"/>
          </p:cNvSpPr>
          <p:nvPr>
            <p:ph type="title"/>
          </p:nvPr>
        </p:nvSpPr>
        <p:spPr/>
        <p:txBody>
          <a:bodyPr/>
          <a:lstStyle/>
          <a:p>
            <a:r>
              <a:rPr lang="en-IN" dirty="0"/>
              <a:t>Secondary structure</a:t>
            </a:r>
          </a:p>
        </p:txBody>
      </p:sp>
      <p:sp>
        <p:nvSpPr>
          <p:cNvPr id="3" name="Content Placeholder 2">
            <a:extLst>
              <a:ext uri="{FF2B5EF4-FFF2-40B4-BE49-F238E27FC236}">
                <a16:creationId xmlns:a16="http://schemas.microsoft.com/office/drawing/2014/main" id="{54941C7A-49D4-4519-AD3B-4C9D11E218B9}"/>
              </a:ext>
            </a:extLst>
          </p:cNvPr>
          <p:cNvSpPr>
            <a:spLocks noGrp="1"/>
          </p:cNvSpPr>
          <p:nvPr>
            <p:ph idx="1"/>
          </p:nvPr>
        </p:nvSpPr>
        <p:spPr/>
        <p:txBody>
          <a:bodyPr/>
          <a:lstStyle/>
          <a:p>
            <a:r>
              <a:rPr lang="en-US" dirty="0"/>
              <a:t>Any chosen segment of a polypeptide chain and describes the local spatial arrangement of its main-chain atoms, without regard to the positioning of its side chains or its relationship to other segments. A regular secondary structure occurs when each dihedral angle,  and , remains the same or nearly the same throughout the segment.</a:t>
            </a:r>
          </a:p>
          <a:p>
            <a:r>
              <a:rPr lang="en-US" dirty="0"/>
              <a:t>Alpha helix and Beta conformations; another common type is the   beta turn</a:t>
            </a:r>
            <a:endParaRPr lang="en-IN" dirty="0"/>
          </a:p>
        </p:txBody>
      </p:sp>
    </p:spTree>
    <p:extLst>
      <p:ext uri="{BB962C8B-B14F-4D97-AF65-F5344CB8AC3E}">
        <p14:creationId xmlns:p14="http://schemas.microsoft.com/office/powerpoint/2010/main" val="344343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B451-AF40-467C-B57D-C3C7341C0A03}"/>
              </a:ext>
            </a:extLst>
          </p:cNvPr>
          <p:cNvSpPr>
            <a:spLocks noGrp="1"/>
          </p:cNvSpPr>
          <p:nvPr>
            <p:ph type="title"/>
          </p:nvPr>
        </p:nvSpPr>
        <p:spPr/>
        <p:txBody>
          <a:bodyPr/>
          <a:lstStyle/>
          <a:p>
            <a:r>
              <a:rPr lang="en-US" dirty="0"/>
              <a:t>                           Alpha helix</a:t>
            </a:r>
            <a:endParaRPr lang="en-IN" dirty="0"/>
          </a:p>
        </p:txBody>
      </p:sp>
      <p:pic>
        <p:nvPicPr>
          <p:cNvPr id="5" name="Content Placeholder 4">
            <a:extLst>
              <a:ext uri="{FF2B5EF4-FFF2-40B4-BE49-F238E27FC236}">
                <a16:creationId xmlns:a16="http://schemas.microsoft.com/office/drawing/2014/main" id="{B300B695-323A-4440-868E-6CEFF5DF5064}"/>
              </a:ext>
            </a:extLst>
          </p:cNvPr>
          <p:cNvPicPr>
            <a:picLocks noGrp="1" noChangeAspect="1"/>
          </p:cNvPicPr>
          <p:nvPr>
            <p:ph idx="1"/>
          </p:nvPr>
        </p:nvPicPr>
        <p:blipFill>
          <a:blip r:embed="rId2"/>
          <a:stretch>
            <a:fillRect/>
          </a:stretch>
        </p:blipFill>
        <p:spPr>
          <a:xfrm>
            <a:off x="1975414" y="1825625"/>
            <a:ext cx="8241171" cy="4351338"/>
          </a:xfrm>
        </p:spPr>
      </p:pic>
      <p:sp>
        <p:nvSpPr>
          <p:cNvPr id="8" name="Footer Placeholder 7">
            <a:extLst>
              <a:ext uri="{FF2B5EF4-FFF2-40B4-BE49-F238E27FC236}">
                <a16:creationId xmlns:a16="http://schemas.microsoft.com/office/drawing/2014/main" id="{A4EDA733-4157-4CDA-985A-AC5EF99E8C60}"/>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100157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CF8CA6-FB11-4725-B530-973B46A321FE}"/>
              </a:ext>
            </a:extLst>
          </p:cNvPr>
          <p:cNvPicPr>
            <a:picLocks noGrp="1" noChangeAspect="1"/>
          </p:cNvPicPr>
          <p:nvPr>
            <p:ph idx="4294967295"/>
          </p:nvPr>
        </p:nvPicPr>
        <p:blipFill>
          <a:blip r:embed="rId2"/>
          <a:stretch>
            <a:fillRect/>
          </a:stretch>
        </p:blipFill>
        <p:spPr>
          <a:xfrm>
            <a:off x="4067451" y="0"/>
            <a:ext cx="4057097" cy="6773863"/>
          </a:xfrm>
        </p:spPr>
      </p:pic>
      <p:sp>
        <p:nvSpPr>
          <p:cNvPr id="2" name="Footer Placeholder 1">
            <a:extLst>
              <a:ext uri="{FF2B5EF4-FFF2-40B4-BE49-F238E27FC236}">
                <a16:creationId xmlns:a16="http://schemas.microsoft.com/office/drawing/2014/main" id="{EDE5625D-8BB3-4CEE-A62E-8626AACF99D9}"/>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175755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1969</Words>
  <Application>Microsoft Office PowerPoint</Application>
  <PresentationFormat>Widescreen</PresentationFormat>
  <Paragraphs>99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                         Structure of Protein</vt:lpstr>
      <vt:lpstr>                          Peptide bond</vt:lpstr>
      <vt:lpstr>                      Ramachandran plot</vt:lpstr>
      <vt:lpstr>PowerPoint Presentation</vt:lpstr>
      <vt:lpstr>PowerPoint Presentation</vt:lpstr>
      <vt:lpstr>PowerPoint Presentation</vt:lpstr>
      <vt:lpstr>Secondary structure</vt:lpstr>
      <vt:lpstr>                           Alpha helix</vt:lpstr>
      <vt:lpstr>PowerPoint Presentation</vt:lpstr>
      <vt:lpstr>PowerPoint Presentation</vt:lpstr>
      <vt:lpstr>                             Beta sheet</vt:lpstr>
      <vt:lpstr>                           Beta turns</vt:lpstr>
      <vt:lpstr>Ramachandran plots showing a variety of structures</vt:lpstr>
      <vt:lpstr>Tertiary structure</vt:lpstr>
      <vt:lpstr>Quaternary structure</vt:lpstr>
      <vt:lpstr>Classification of proteins</vt:lpstr>
      <vt:lpstr>Tertiary Structure of Fibrous Proteins – α Keratin, collagen, and silk fibroin</vt:lpstr>
      <vt:lpstr>PowerPoint Presentation</vt:lpstr>
      <vt:lpstr>PowerPoint Presentation</vt:lpstr>
      <vt:lpstr>PowerPoint Presentation</vt:lpstr>
      <vt:lpstr>                              Collagen</vt:lpstr>
      <vt:lpstr>PowerPoint Presentation</vt:lpstr>
      <vt:lpstr>PowerPoint Presentation</vt:lpstr>
      <vt:lpstr>Fibroin and -Keratin: -Sheet Proteins</vt:lpstr>
      <vt:lpstr>PowerPoint Presentation</vt:lpstr>
      <vt:lpstr>                              Myoglobin</vt:lpstr>
      <vt:lpstr>PowerPoint Presentation</vt:lpstr>
      <vt:lpstr>PowerPoint Presentation</vt:lpstr>
      <vt:lpstr>PowerPoint Presentation</vt:lpstr>
      <vt:lpstr>Motif</vt:lpstr>
      <vt:lpstr>Domain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Protein</dc:title>
  <dc:creator>Manishi</dc:creator>
  <cp:lastModifiedBy>Manishi</cp:lastModifiedBy>
  <cp:revision>3</cp:revision>
  <dcterms:created xsi:type="dcterms:W3CDTF">2021-11-11T10:30:46Z</dcterms:created>
  <dcterms:modified xsi:type="dcterms:W3CDTF">2021-11-15T11:08:48Z</dcterms:modified>
</cp:coreProperties>
</file>