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C06EB672-AEB0-41FD-AA27-4E033C6348C0}" type="datetimeFigureOut">
              <a:rPr lang="en-IN" smtClean="0"/>
              <a:t>07-02-2022</a:t>
            </a:fld>
            <a:endParaRPr lang="en-IN"/>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IN"/>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9A846F4-74D6-4BC9-831E-2AD683A588E0}" type="slidenum">
              <a:rPr lang="en-IN" smtClean="0"/>
              <a:t>‹#›</a:t>
            </a:fld>
            <a:endParaRPr lang="en-IN"/>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B672-AEB0-41FD-AA27-4E033C6348C0}" type="datetimeFigureOut">
              <a:rPr lang="en-IN" smtClean="0"/>
              <a:t>07-02-2022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A846F4-74D6-4BC9-831E-2AD683A588E0}" type="slidenum">
              <a:rPr lang="en-IN" smtClean="0"/>
              <a:t>‹#›</a:t>
            </a:fld>
            <a:endParaRPr lang="en-IN"/>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B672-AEB0-41FD-AA27-4E033C6348C0}" type="datetimeFigureOut">
              <a:rPr lang="en-IN" smtClean="0"/>
              <a:t>07-02-2022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A846F4-74D6-4BC9-831E-2AD683A588E0}" type="slidenum">
              <a:rPr lang="en-IN" smtClean="0"/>
              <a:t>‹#›</a:t>
            </a:fld>
            <a:endParaRPr lang="en-IN"/>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EB672-AEB0-41FD-AA27-4E033C6348C0}" type="datetimeFigureOut">
              <a:rPr lang="en-IN" smtClean="0"/>
              <a:t>07-02-2022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A846F4-74D6-4BC9-831E-2AD683A588E0}" type="slidenum">
              <a:rPr lang="en-IN" smtClean="0"/>
              <a:t>‹#›</a:t>
            </a:fld>
            <a:endParaRPr lang="en-IN"/>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EB672-AEB0-41FD-AA27-4E033C6348C0}" type="datetimeFigureOut">
              <a:rPr lang="en-IN" smtClean="0"/>
              <a:t>07-02-2022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9A846F4-74D6-4BC9-831E-2AD683A588E0}" type="slidenum">
              <a:rPr lang="en-IN" smtClean="0"/>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06EB672-AEB0-41FD-AA27-4E033C6348C0}" type="datetimeFigureOut">
              <a:rPr lang="en-IN" smtClean="0"/>
              <a:t>07-02-2022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A846F4-74D6-4BC9-831E-2AD683A588E0}" type="slidenum">
              <a:rPr lang="en-IN" smtClean="0"/>
              <a:t>‹#›</a:t>
            </a:fld>
            <a:endParaRPr lang="en-IN"/>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6EB672-AEB0-41FD-AA27-4E033C6348C0}" type="datetimeFigureOut">
              <a:rPr lang="en-IN" smtClean="0"/>
              <a:t>07-02-2022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9A846F4-74D6-4BC9-831E-2AD683A588E0}" type="slidenum">
              <a:rPr lang="en-IN" smtClean="0"/>
              <a:t>‹#›</a:t>
            </a:fld>
            <a:endParaRPr lang="en-IN"/>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6EB672-AEB0-41FD-AA27-4E033C6348C0}" type="datetimeFigureOut">
              <a:rPr lang="en-IN" smtClean="0"/>
              <a:t>07-02-2022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9A846F4-74D6-4BC9-831E-2AD683A588E0}" type="slidenum">
              <a:rPr lang="en-IN" smtClean="0"/>
              <a:t>‹#›</a:t>
            </a:fld>
            <a:endParaRPr lang="en-IN"/>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EB672-AEB0-41FD-AA27-4E033C6348C0}" type="datetimeFigureOut">
              <a:rPr lang="en-IN" smtClean="0"/>
              <a:t>07-02-2022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9A846F4-74D6-4BC9-831E-2AD683A588E0}"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EB672-AEB0-41FD-AA27-4E033C6348C0}" type="datetimeFigureOut">
              <a:rPr lang="en-IN" smtClean="0"/>
              <a:t>07-02-2022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A846F4-74D6-4BC9-831E-2AD683A588E0}"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EB672-AEB0-41FD-AA27-4E033C6348C0}" type="datetimeFigureOut">
              <a:rPr lang="en-IN" smtClean="0"/>
              <a:t>07-02-2022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9A846F4-74D6-4BC9-831E-2AD683A588E0}" type="slidenum">
              <a:rPr lang="en-IN" smtClean="0"/>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C06EB672-AEB0-41FD-AA27-4E033C6348C0}" type="datetimeFigureOut">
              <a:rPr lang="en-IN" smtClean="0"/>
              <a:t>07-02-2022</a:t>
            </a:fld>
            <a:endParaRPr lang="en-IN"/>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IN"/>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89A846F4-74D6-4BC9-831E-2AD683A588E0}" type="slidenum">
              <a:rPr lang="en-IN" smtClean="0"/>
              <a:t>‹#›</a:t>
            </a:fld>
            <a:endParaRPr lang="en-I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Excipient" TargetMode="External"/><Relationship Id="rId2" Type="http://schemas.openxmlformats.org/officeDocument/2006/relationships/hyperlink" Target="http://en.wikipedia.org/wiki/Pharmacy" TargetMode="External"/><Relationship Id="rId1" Type="http://schemas.openxmlformats.org/officeDocument/2006/relationships/slideLayout" Target="../slideLayouts/slideLayout2.xml"/><Relationship Id="rId4" Type="http://schemas.openxmlformats.org/officeDocument/2006/relationships/hyperlink" Target="http://en.wikipedia.org/wiki/Powder_(substa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TABLETS</a:t>
            </a:r>
            <a:endParaRPr lang="en-IN" dirty="0"/>
          </a:p>
        </p:txBody>
      </p:sp>
      <p:sp>
        <p:nvSpPr>
          <p:cNvPr id="3" name="Subtitle 2"/>
          <p:cNvSpPr>
            <a:spLocks noGrp="1"/>
          </p:cNvSpPr>
          <p:nvPr>
            <p:ph type="subTitle" idx="1"/>
          </p:nvPr>
        </p:nvSpPr>
        <p:spPr/>
        <p:txBody>
          <a:bodyPr/>
          <a:lstStyle/>
          <a:p>
            <a:endParaRPr lang="en-IN"/>
          </a:p>
        </p:txBody>
      </p:sp>
    </p:spTree>
    <p:extLst>
      <p:ext uri="{BB962C8B-B14F-4D97-AF65-F5344CB8AC3E}">
        <p14:creationId xmlns:p14="http://schemas.microsoft.com/office/powerpoint/2010/main" val="322794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88913"/>
            <a:ext cx="8229600" cy="5937250"/>
          </a:xfrm>
        </p:spPr>
        <p:txBody>
          <a:bodyPr>
            <a:normAutofit/>
          </a:bodyPr>
          <a:lstStyle/>
          <a:p>
            <a:r>
              <a:rPr lang="en-IN" dirty="0" smtClean="0"/>
              <a:t>Commonly used tablet diluents </a:t>
            </a:r>
          </a:p>
          <a:p>
            <a:pPr marL="514350" indent="-514350">
              <a:buAutoNum type="arabicPeriod"/>
            </a:pPr>
            <a:r>
              <a:rPr lang="en-IN" dirty="0" smtClean="0"/>
              <a:t>Lactose‐anhydrous and spray dried lactose </a:t>
            </a:r>
          </a:p>
          <a:p>
            <a:pPr marL="514350" indent="-514350">
              <a:buAutoNum type="arabicPeriod"/>
            </a:pPr>
            <a:r>
              <a:rPr lang="en-IN" dirty="0" smtClean="0"/>
              <a:t>Directly compressed starch‐</a:t>
            </a:r>
            <a:r>
              <a:rPr lang="en-IN" dirty="0" err="1" smtClean="0"/>
              <a:t>Sta</a:t>
            </a:r>
            <a:r>
              <a:rPr lang="en-IN" dirty="0" smtClean="0"/>
              <a:t> Rx 1500 </a:t>
            </a:r>
          </a:p>
          <a:p>
            <a:pPr marL="514350" indent="-514350">
              <a:buAutoNum type="arabicPeriod"/>
            </a:pPr>
            <a:r>
              <a:rPr lang="en-IN" dirty="0" err="1" smtClean="0"/>
              <a:t>Hydrolyzed</a:t>
            </a:r>
            <a:r>
              <a:rPr lang="en-IN" dirty="0" smtClean="0"/>
              <a:t> starch‐</a:t>
            </a:r>
            <a:r>
              <a:rPr lang="en-IN" dirty="0" err="1" smtClean="0"/>
              <a:t>Emdex</a:t>
            </a:r>
            <a:r>
              <a:rPr lang="en-IN" dirty="0" smtClean="0"/>
              <a:t> and </a:t>
            </a:r>
            <a:r>
              <a:rPr lang="en-IN" dirty="0" err="1" smtClean="0"/>
              <a:t>Celutab</a:t>
            </a:r>
            <a:r>
              <a:rPr lang="en-IN" dirty="0" smtClean="0"/>
              <a:t> </a:t>
            </a:r>
          </a:p>
          <a:p>
            <a:pPr marL="514350" indent="-514350">
              <a:buAutoNum type="arabicPeriod"/>
            </a:pPr>
            <a:r>
              <a:rPr lang="en-IN" dirty="0" smtClean="0"/>
              <a:t>Microcrystalline cellulose‐</a:t>
            </a:r>
            <a:r>
              <a:rPr lang="en-IN" dirty="0" err="1" smtClean="0"/>
              <a:t>Avicel</a:t>
            </a:r>
            <a:r>
              <a:rPr lang="en-IN" dirty="0" smtClean="0"/>
              <a:t> (PH 101and PH 102) </a:t>
            </a:r>
          </a:p>
          <a:p>
            <a:pPr marL="514350" indent="-514350">
              <a:buAutoNum type="arabicPeriod"/>
            </a:pPr>
            <a:r>
              <a:rPr lang="en-IN" dirty="0" smtClean="0"/>
              <a:t>Dibasic calcium phosphate dehydrate </a:t>
            </a:r>
          </a:p>
          <a:p>
            <a:pPr marL="514350" indent="-514350">
              <a:buAutoNum type="arabicPeriod"/>
            </a:pPr>
            <a:r>
              <a:rPr lang="en-IN" dirty="0" smtClean="0"/>
              <a:t>Calcium sulphate </a:t>
            </a:r>
            <a:r>
              <a:rPr lang="en-IN" dirty="0" err="1" smtClean="0"/>
              <a:t>dihydrate</a:t>
            </a:r>
            <a:r>
              <a:rPr lang="en-IN" dirty="0" smtClean="0"/>
              <a:t> </a:t>
            </a:r>
          </a:p>
          <a:p>
            <a:pPr marL="514350" indent="-514350">
              <a:buAutoNum type="arabicPeriod"/>
            </a:pPr>
            <a:r>
              <a:rPr lang="en-IN" dirty="0" smtClean="0"/>
              <a:t>Mannitol </a:t>
            </a:r>
          </a:p>
          <a:p>
            <a:pPr marL="514350" indent="-514350">
              <a:buAutoNum type="arabicPeriod"/>
            </a:pPr>
            <a:r>
              <a:rPr lang="en-IN" dirty="0" smtClean="0"/>
              <a:t>Sorbitol </a:t>
            </a:r>
          </a:p>
          <a:p>
            <a:pPr marL="514350" indent="-514350">
              <a:buAutoNum type="arabicPeriod"/>
            </a:pPr>
            <a:r>
              <a:rPr lang="en-IN" dirty="0" smtClean="0"/>
              <a:t>Sucrose‐ </a:t>
            </a:r>
            <a:r>
              <a:rPr lang="en-IN" dirty="0" err="1" smtClean="0"/>
              <a:t>Sugartab</a:t>
            </a:r>
            <a:r>
              <a:rPr lang="en-IN" dirty="0" smtClean="0"/>
              <a:t>, </a:t>
            </a:r>
            <a:r>
              <a:rPr lang="en-IN" dirty="0" err="1" smtClean="0"/>
              <a:t>DiPac</a:t>
            </a:r>
            <a:r>
              <a:rPr lang="en-IN" dirty="0" smtClean="0"/>
              <a:t>, </a:t>
            </a:r>
            <a:r>
              <a:rPr lang="en-IN" dirty="0" err="1" smtClean="0"/>
              <a:t>Nutab</a:t>
            </a:r>
            <a:r>
              <a:rPr lang="en-IN" dirty="0" smtClean="0"/>
              <a:t> </a:t>
            </a:r>
          </a:p>
          <a:p>
            <a:pPr marL="514350" indent="-514350">
              <a:buAutoNum type="arabicPeriod"/>
            </a:pPr>
            <a:r>
              <a:rPr lang="en-IN" dirty="0" smtClean="0"/>
              <a:t>Dextrose</a:t>
            </a:r>
            <a:endParaRPr lang="en-IN" dirty="0"/>
          </a:p>
        </p:txBody>
      </p:sp>
    </p:spTree>
    <p:extLst>
      <p:ext uri="{BB962C8B-B14F-4D97-AF65-F5344CB8AC3E}">
        <p14:creationId xmlns:p14="http://schemas.microsoft.com/office/powerpoint/2010/main" val="50680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70000" lnSpcReduction="20000"/>
          </a:bodyPr>
          <a:lstStyle/>
          <a:p>
            <a:pPr marL="0" indent="0">
              <a:buNone/>
            </a:pPr>
            <a:r>
              <a:rPr lang="en-IN" dirty="0" smtClean="0"/>
              <a:t>2. Binders and Adhesives: These materials are added either dry or in wet‐ form to form granules or to form cohesive compacts for directly compressed tablet. </a:t>
            </a:r>
          </a:p>
          <a:p>
            <a:pPr marL="0" indent="0">
              <a:buNone/>
            </a:pPr>
            <a:r>
              <a:rPr lang="en-IN" dirty="0" smtClean="0"/>
              <a:t>Example: Acacia, </a:t>
            </a:r>
            <a:r>
              <a:rPr lang="en-IN" dirty="0" err="1" smtClean="0"/>
              <a:t>tragacanth</a:t>
            </a:r>
            <a:r>
              <a:rPr lang="en-IN" dirty="0" smtClean="0"/>
              <a:t>‐ Solution for 10‐25% Conc. </a:t>
            </a:r>
          </a:p>
          <a:p>
            <a:pPr marL="0" indent="0">
              <a:buNone/>
            </a:pPr>
            <a:r>
              <a:rPr lang="en-IN" dirty="0" smtClean="0"/>
              <a:t>Cellulose derivatives‐ Methyl cellulose, </a:t>
            </a:r>
            <a:r>
              <a:rPr lang="en-IN" dirty="0" err="1" smtClean="0"/>
              <a:t>Hydroxy</a:t>
            </a:r>
            <a:r>
              <a:rPr lang="en-IN" dirty="0" smtClean="0"/>
              <a:t> propyl methyl cellulose, </a:t>
            </a:r>
            <a:r>
              <a:rPr lang="en-IN" dirty="0" err="1" smtClean="0"/>
              <a:t>Hydroxy</a:t>
            </a:r>
            <a:r>
              <a:rPr lang="en-IN" dirty="0" smtClean="0"/>
              <a:t> propyl cellulose </a:t>
            </a:r>
          </a:p>
          <a:p>
            <a:pPr marL="0" indent="0">
              <a:buNone/>
            </a:pPr>
            <a:r>
              <a:rPr lang="en-IN" dirty="0" err="1" smtClean="0"/>
              <a:t>Gelatin</a:t>
            </a:r>
            <a:r>
              <a:rPr lang="en-IN" dirty="0" smtClean="0"/>
              <a:t>‐ 10‐20% solution </a:t>
            </a:r>
          </a:p>
          <a:p>
            <a:pPr marL="0" indent="0">
              <a:buNone/>
            </a:pPr>
            <a:r>
              <a:rPr lang="en-IN" dirty="0" smtClean="0"/>
              <a:t>Glucose‐ 50% solution </a:t>
            </a:r>
          </a:p>
          <a:p>
            <a:pPr marL="0" indent="0">
              <a:buNone/>
            </a:pPr>
            <a:r>
              <a:rPr lang="en-IN" dirty="0" err="1" smtClean="0"/>
              <a:t>Polyvinylpyrrolidone</a:t>
            </a:r>
            <a:r>
              <a:rPr lang="en-IN" dirty="0" smtClean="0"/>
              <a:t> (PVP)‐ 2% conc. </a:t>
            </a:r>
          </a:p>
          <a:p>
            <a:pPr marL="0" indent="0">
              <a:buNone/>
            </a:pPr>
            <a:r>
              <a:rPr lang="en-IN" dirty="0" smtClean="0"/>
              <a:t>Starch paste‐10‐20% solution </a:t>
            </a:r>
          </a:p>
          <a:p>
            <a:pPr marL="0" indent="0">
              <a:buNone/>
            </a:pPr>
            <a:r>
              <a:rPr lang="en-IN" dirty="0" smtClean="0"/>
              <a:t>Sodium alginate </a:t>
            </a:r>
          </a:p>
          <a:p>
            <a:pPr marL="0" indent="0">
              <a:buNone/>
            </a:pPr>
            <a:r>
              <a:rPr lang="en-IN" dirty="0" smtClean="0"/>
              <a:t>Sorbitol </a:t>
            </a:r>
          </a:p>
          <a:p>
            <a:pPr marL="0" indent="0">
              <a:buNone/>
            </a:pPr>
            <a:r>
              <a:rPr lang="en-IN" dirty="0" smtClean="0"/>
              <a:t>3. </a:t>
            </a:r>
            <a:r>
              <a:rPr lang="en-IN" dirty="0" err="1" smtClean="0"/>
              <a:t>Disintegrants</a:t>
            </a:r>
            <a:r>
              <a:rPr lang="en-IN" dirty="0" smtClean="0"/>
              <a:t>: Added to a tablet formulation to facilitate its breaking or disintegration when it contact in water in the GIT. </a:t>
            </a:r>
          </a:p>
          <a:p>
            <a:pPr marL="0" indent="0">
              <a:buNone/>
            </a:pPr>
            <a:r>
              <a:rPr lang="en-IN" dirty="0" smtClean="0"/>
              <a:t>Example: Starch‐ 5‐20% of tablet weight. </a:t>
            </a:r>
          </a:p>
          <a:p>
            <a:pPr marL="0" indent="0">
              <a:buNone/>
            </a:pPr>
            <a:r>
              <a:rPr lang="en-IN" dirty="0" smtClean="0"/>
              <a:t>Starch derivative – </a:t>
            </a:r>
            <a:r>
              <a:rPr lang="en-IN" dirty="0" err="1" smtClean="0"/>
              <a:t>Primogel</a:t>
            </a:r>
            <a:r>
              <a:rPr lang="en-IN" dirty="0" smtClean="0"/>
              <a:t> and </a:t>
            </a:r>
            <a:r>
              <a:rPr lang="en-IN" dirty="0" err="1" smtClean="0"/>
              <a:t>Explotab</a:t>
            </a:r>
            <a:r>
              <a:rPr lang="en-IN" dirty="0" smtClean="0"/>
              <a:t> (1‐8%) </a:t>
            </a:r>
          </a:p>
          <a:p>
            <a:pPr marL="0" indent="0">
              <a:buNone/>
            </a:pPr>
            <a:r>
              <a:rPr lang="en-IN" dirty="0" smtClean="0"/>
              <a:t>Clays‐ </a:t>
            </a:r>
            <a:r>
              <a:rPr lang="en-IN" dirty="0" err="1" smtClean="0"/>
              <a:t>Veegum</a:t>
            </a:r>
            <a:r>
              <a:rPr lang="en-IN" dirty="0" smtClean="0"/>
              <a:t> HV, bentonite 10% level in </a:t>
            </a:r>
            <a:r>
              <a:rPr lang="en-IN" dirty="0" err="1" smtClean="0"/>
              <a:t>colored</a:t>
            </a:r>
            <a:r>
              <a:rPr lang="en-IN" dirty="0" smtClean="0"/>
              <a:t> tablet only </a:t>
            </a:r>
          </a:p>
          <a:p>
            <a:pPr marL="0" indent="0">
              <a:buNone/>
            </a:pPr>
            <a:r>
              <a:rPr lang="en-IN" dirty="0" smtClean="0"/>
              <a:t>Cellulose </a:t>
            </a:r>
          </a:p>
          <a:p>
            <a:pPr marL="0" indent="0">
              <a:buNone/>
            </a:pPr>
            <a:r>
              <a:rPr lang="en-IN" dirty="0" smtClean="0"/>
              <a:t>Cellulose derivatives‐ Ac‐ Di‐Sol (sodium </a:t>
            </a:r>
            <a:r>
              <a:rPr lang="en-IN" dirty="0" err="1" smtClean="0"/>
              <a:t>carboxy</a:t>
            </a:r>
            <a:r>
              <a:rPr lang="en-IN" dirty="0" smtClean="0"/>
              <a:t> methyl cellulose) </a:t>
            </a:r>
          </a:p>
          <a:p>
            <a:pPr marL="0" indent="0">
              <a:buNone/>
            </a:pPr>
            <a:r>
              <a:rPr lang="en-IN" dirty="0" smtClean="0"/>
              <a:t>Alginate </a:t>
            </a:r>
          </a:p>
          <a:p>
            <a:pPr marL="0" indent="0">
              <a:buNone/>
            </a:pPr>
            <a:r>
              <a:rPr lang="en-IN" dirty="0" smtClean="0"/>
              <a:t>PVP (</a:t>
            </a:r>
            <a:r>
              <a:rPr lang="en-IN" dirty="0" err="1" smtClean="0"/>
              <a:t>Polyvinylpyrrolidone</a:t>
            </a:r>
            <a:r>
              <a:rPr lang="en-IN" dirty="0" smtClean="0"/>
              <a:t>), cross‐linked</a:t>
            </a:r>
            <a:endParaRPr lang="en-IN" dirty="0"/>
          </a:p>
        </p:txBody>
      </p:sp>
    </p:spTree>
    <p:extLst>
      <p:ext uri="{BB962C8B-B14F-4D97-AF65-F5344CB8AC3E}">
        <p14:creationId xmlns:p14="http://schemas.microsoft.com/office/powerpoint/2010/main" val="1232777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85000" lnSpcReduction="10000"/>
          </a:bodyPr>
          <a:lstStyle/>
          <a:p>
            <a:r>
              <a:rPr lang="en-IN" b="1" dirty="0" err="1" smtClean="0"/>
              <a:t>Superdisintegrants</a:t>
            </a:r>
            <a:r>
              <a:rPr lang="en-IN" b="1" dirty="0" smtClean="0"/>
              <a:t>: </a:t>
            </a:r>
            <a:r>
              <a:rPr lang="en-IN" dirty="0" smtClean="0"/>
              <a:t>Swells up to ten fold within 30 seconds when contact water. Example: </a:t>
            </a:r>
            <a:r>
              <a:rPr lang="en-IN" dirty="0" err="1" smtClean="0"/>
              <a:t>Crosscarmellose</a:t>
            </a:r>
            <a:r>
              <a:rPr lang="en-IN" dirty="0" smtClean="0"/>
              <a:t>‐ cross‐linked cellulose, </a:t>
            </a:r>
            <a:r>
              <a:rPr lang="en-IN" dirty="0" err="1" smtClean="0"/>
              <a:t>Crosspovidone</a:t>
            </a:r>
            <a:r>
              <a:rPr lang="en-IN" dirty="0" smtClean="0"/>
              <a:t>‐ cross‐linked povidone (polymer), Sodium starch </a:t>
            </a:r>
            <a:r>
              <a:rPr lang="en-IN" dirty="0" err="1" smtClean="0"/>
              <a:t>glycolate</a:t>
            </a:r>
            <a:r>
              <a:rPr lang="en-IN" dirty="0" smtClean="0"/>
              <a:t>‐ cross‐linked starch. These cross‐ linked products swell </a:t>
            </a:r>
            <a:r>
              <a:rPr lang="en-IN" dirty="0" err="1" smtClean="0"/>
              <a:t>upto</a:t>
            </a:r>
            <a:r>
              <a:rPr lang="en-IN" dirty="0" smtClean="0"/>
              <a:t> 10n fold with in 30 seconds when in contact with water. A portion of </a:t>
            </a:r>
            <a:r>
              <a:rPr lang="en-IN" dirty="0" err="1" smtClean="0"/>
              <a:t>disintegrant</a:t>
            </a:r>
            <a:r>
              <a:rPr lang="en-IN" dirty="0" smtClean="0"/>
              <a:t> is added before granulation and a portion before compression, which serve as </a:t>
            </a:r>
            <a:r>
              <a:rPr lang="en-IN" dirty="0" err="1" smtClean="0"/>
              <a:t>glidants</a:t>
            </a:r>
            <a:r>
              <a:rPr lang="en-IN" dirty="0" smtClean="0"/>
              <a:t> or lubricant. Evaluation of carbon dioxide in effervescent tablets is also one way of disintegration </a:t>
            </a:r>
          </a:p>
          <a:p>
            <a:pPr marL="0" indent="0">
              <a:buNone/>
            </a:pPr>
            <a:r>
              <a:rPr lang="en-IN" dirty="0" smtClean="0"/>
              <a:t>4. </a:t>
            </a:r>
            <a:r>
              <a:rPr lang="en-IN" b="1" dirty="0" smtClean="0"/>
              <a:t>Lubricant and </a:t>
            </a:r>
            <a:r>
              <a:rPr lang="en-IN" b="1" dirty="0" err="1" smtClean="0"/>
              <a:t>Glidants</a:t>
            </a:r>
            <a:r>
              <a:rPr lang="en-IN" b="1" dirty="0" smtClean="0"/>
              <a:t>: </a:t>
            </a:r>
            <a:r>
              <a:rPr lang="en-IN" dirty="0" smtClean="0"/>
              <a:t>Lubricants are intended to prevent adhesion of the tablet materials to the surface of dies and punches, reduce inter particle friction and may improve the rate of flow of the tablet granulation. </a:t>
            </a:r>
          </a:p>
          <a:p>
            <a:pPr marL="0" indent="0">
              <a:buNone/>
            </a:pPr>
            <a:r>
              <a:rPr lang="en-IN" dirty="0" err="1" smtClean="0"/>
              <a:t>Glidants</a:t>
            </a:r>
            <a:r>
              <a:rPr lang="en-IN" dirty="0" smtClean="0"/>
              <a:t> are intended to promote flow of granules or powder material by reducing the friction between the particles. </a:t>
            </a:r>
          </a:p>
          <a:p>
            <a:pPr marL="0" indent="0">
              <a:buNone/>
            </a:pPr>
            <a:r>
              <a:rPr lang="en-IN" dirty="0" smtClean="0"/>
              <a:t>Example: Lubricants‐ Stearic acid, Stearic acid salt ‐ Stearic acid, Magnesium stearate, Talc, PEG (Polyethylene glycols), Surfactants </a:t>
            </a:r>
          </a:p>
          <a:p>
            <a:pPr marL="0" indent="0">
              <a:buNone/>
            </a:pPr>
            <a:r>
              <a:rPr lang="en-IN" dirty="0" err="1" smtClean="0"/>
              <a:t>Glidants</a:t>
            </a:r>
            <a:r>
              <a:rPr lang="en-IN" dirty="0" smtClean="0"/>
              <a:t>‐ Corn Starch – 5‐10% conc., Talc‐5% conc., Silica derivative ‐ Colloidal </a:t>
            </a:r>
            <a:r>
              <a:rPr lang="en-IN" dirty="0" err="1" smtClean="0"/>
              <a:t>silicas</a:t>
            </a:r>
            <a:r>
              <a:rPr lang="en-IN" dirty="0" smtClean="0"/>
              <a:t> such as Cab‐O‐</a:t>
            </a:r>
            <a:r>
              <a:rPr lang="en-IN" dirty="0" err="1" smtClean="0"/>
              <a:t>Sil</a:t>
            </a:r>
            <a:r>
              <a:rPr lang="en-IN" dirty="0" smtClean="0"/>
              <a:t>, </a:t>
            </a:r>
            <a:r>
              <a:rPr lang="en-IN" dirty="0" err="1" smtClean="0"/>
              <a:t>Syloid</a:t>
            </a:r>
            <a:r>
              <a:rPr lang="en-IN" dirty="0" smtClean="0"/>
              <a:t>, </a:t>
            </a:r>
            <a:r>
              <a:rPr lang="en-IN" dirty="0" err="1" smtClean="0"/>
              <a:t>Aerosil</a:t>
            </a:r>
            <a:r>
              <a:rPr lang="en-IN" dirty="0" smtClean="0"/>
              <a:t> in 0.25‐3% conc.</a:t>
            </a:r>
            <a:endParaRPr lang="en-IN" dirty="0"/>
          </a:p>
        </p:txBody>
      </p:sp>
    </p:spTree>
    <p:extLst>
      <p:ext uri="{BB962C8B-B14F-4D97-AF65-F5344CB8AC3E}">
        <p14:creationId xmlns:p14="http://schemas.microsoft.com/office/powerpoint/2010/main" val="3338676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fontScale="92500" lnSpcReduction="20000"/>
          </a:bodyPr>
          <a:lstStyle/>
          <a:p>
            <a:pPr marL="0" indent="0">
              <a:buNone/>
            </a:pPr>
            <a:r>
              <a:rPr lang="en-IN" dirty="0" smtClean="0"/>
              <a:t>5. </a:t>
            </a:r>
            <a:r>
              <a:rPr lang="en-IN" dirty="0" err="1" smtClean="0"/>
              <a:t>Coloring</a:t>
            </a:r>
            <a:r>
              <a:rPr lang="en-IN" dirty="0" smtClean="0"/>
              <a:t> agent: The use of </a:t>
            </a:r>
            <a:r>
              <a:rPr lang="en-IN" dirty="0" err="1" smtClean="0"/>
              <a:t>colors</a:t>
            </a:r>
            <a:r>
              <a:rPr lang="en-IN" dirty="0" smtClean="0"/>
              <a:t> and dyes in a tablet has three purposes: </a:t>
            </a:r>
          </a:p>
          <a:p>
            <a:pPr marL="514350" indent="-514350">
              <a:buAutoNum type="arabicParenBoth"/>
            </a:pPr>
            <a:r>
              <a:rPr lang="en-IN" dirty="0" smtClean="0"/>
              <a:t>Masking of off </a:t>
            </a:r>
            <a:r>
              <a:rPr lang="en-IN" dirty="0" err="1" smtClean="0"/>
              <a:t>color</a:t>
            </a:r>
            <a:r>
              <a:rPr lang="en-IN" dirty="0" smtClean="0"/>
              <a:t> drugs </a:t>
            </a:r>
          </a:p>
          <a:p>
            <a:pPr marL="514350" indent="-514350">
              <a:buAutoNum type="arabicParenBoth"/>
            </a:pPr>
            <a:r>
              <a:rPr lang="en-IN" dirty="0" smtClean="0"/>
              <a:t>Product Identification</a:t>
            </a:r>
          </a:p>
          <a:p>
            <a:pPr marL="514350" indent="-514350">
              <a:buAutoNum type="arabicParenBoth"/>
            </a:pPr>
            <a:r>
              <a:rPr lang="en-IN" dirty="0" smtClean="0"/>
              <a:t>Production of more elegant product </a:t>
            </a:r>
          </a:p>
          <a:p>
            <a:pPr marL="0" indent="0">
              <a:buNone/>
            </a:pPr>
            <a:r>
              <a:rPr lang="en-IN" dirty="0" smtClean="0"/>
              <a:t>All </a:t>
            </a:r>
            <a:r>
              <a:rPr lang="en-IN" dirty="0" err="1" smtClean="0"/>
              <a:t>coloring</a:t>
            </a:r>
            <a:r>
              <a:rPr lang="en-IN" dirty="0" smtClean="0"/>
              <a:t> agents must be approved and certified by FDA. Two forms of </a:t>
            </a:r>
            <a:r>
              <a:rPr lang="en-IN" dirty="0" err="1" smtClean="0"/>
              <a:t>colors</a:t>
            </a:r>
            <a:r>
              <a:rPr lang="en-IN" dirty="0" smtClean="0"/>
              <a:t> are used in tablet preparation – FD &amp;C and D &amp; C dyes. These dyes are applied as solution in the granulating agent or Lake form of these dyes. Lakes are dyes absorbed on hydrous oxide and employed as dry powder </a:t>
            </a:r>
            <a:r>
              <a:rPr lang="en-IN" dirty="0" err="1" smtClean="0"/>
              <a:t>coloring</a:t>
            </a:r>
            <a:r>
              <a:rPr lang="en-IN" dirty="0" smtClean="0"/>
              <a:t>. </a:t>
            </a:r>
          </a:p>
          <a:p>
            <a:pPr marL="0" indent="0">
              <a:buNone/>
            </a:pPr>
            <a:r>
              <a:rPr lang="en-IN" dirty="0" smtClean="0"/>
              <a:t>Example: FD &amp; C yellow 6‐sunset yellow </a:t>
            </a:r>
          </a:p>
          <a:p>
            <a:pPr marL="0" indent="0">
              <a:buNone/>
            </a:pPr>
            <a:r>
              <a:rPr lang="en-IN" dirty="0" smtClean="0"/>
              <a:t>FD &amp; C yellow 5‐ </a:t>
            </a:r>
            <a:r>
              <a:rPr lang="en-IN" dirty="0" err="1" smtClean="0"/>
              <a:t>Tartrazine</a:t>
            </a:r>
            <a:r>
              <a:rPr lang="en-IN" dirty="0" smtClean="0"/>
              <a:t> </a:t>
            </a:r>
          </a:p>
          <a:p>
            <a:pPr marL="0" indent="0">
              <a:buNone/>
            </a:pPr>
            <a:r>
              <a:rPr lang="en-IN" dirty="0" smtClean="0"/>
              <a:t>FD &amp; C green 3‐ Fast Green </a:t>
            </a:r>
          </a:p>
          <a:p>
            <a:pPr marL="0" indent="0">
              <a:buNone/>
            </a:pPr>
            <a:r>
              <a:rPr lang="en-IN" dirty="0" smtClean="0"/>
              <a:t>FD &amp; C blue 1‐ Brilliant Blue </a:t>
            </a:r>
          </a:p>
          <a:p>
            <a:pPr marL="0" indent="0">
              <a:buNone/>
            </a:pPr>
            <a:r>
              <a:rPr lang="en-IN" dirty="0" smtClean="0"/>
              <a:t>FD &amp; C blue 2 ‐ Indigo carmine </a:t>
            </a:r>
          </a:p>
          <a:p>
            <a:pPr marL="0" indent="0">
              <a:buNone/>
            </a:pPr>
            <a:r>
              <a:rPr lang="en-IN" dirty="0" smtClean="0"/>
              <a:t>D &amp; C red 3‐ Erythrosine. </a:t>
            </a:r>
          </a:p>
          <a:p>
            <a:pPr marL="0" indent="0">
              <a:buNone/>
            </a:pPr>
            <a:r>
              <a:rPr lang="en-IN" dirty="0" smtClean="0"/>
              <a:t>D &amp; C red 22 – Eosin Y</a:t>
            </a:r>
            <a:endParaRPr lang="en-IN" dirty="0"/>
          </a:p>
        </p:txBody>
      </p:sp>
    </p:spTree>
    <p:extLst>
      <p:ext uri="{BB962C8B-B14F-4D97-AF65-F5344CB8AC3E}">
        <p14:creationId xmlns:p14="http://schemas.microsoft.com/office/powerpoint/2010/main" val="170453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marL="0" indent="0">
              <a:buNone/>
            </a:pPr>
            <a:r>
              <a:rPr lang="en-IN" dirty="0" smtClean="0"/>
              <a:t>6. </a:t>
            </a:r>
            <a:r>
              <a:rPr lang="en-IN" b="1" dirty="0" err="1" smtClean="0"/>
              <a:t>Flavoring</a:t>
            </a:r>
            <a:r>
              <a:rPr lang="en-IN" b="1" dirty="0" smtClean="0"/>
              <a:t> agents</a:t>
            </a:r>
            <a:r>
              <a:rPr lang="en-IN" dirty="0" smtClean="0"/>
              <a:t>: For chewable tablet‐ </a:t>
            </a:r>
            <a:r>
              <a:rPr lang="en-IN" dirty="0" err="1" smtClean="0"/>
              <a:t>flavor</a:t>
            </a:r>
            <a:r>
              <a:rPr lang="en-IN" dirty="0" smtClean="0"/>
              <a:t> oil are used </a:t>
            </a:r>
          </a:p>
          <a:p>
            <a:pPr marL="0" indent="0">
              <a:buNone/>
            </a:pPr>
            <a:r>
              <a:rPr lang="en-IN" dirty="0" smtClean="0"/>
              <a:t>7. </a:t>
            </a:r>
            <a:r>
              <a:rPr lang="en-IN" b="1" dirty="0" smtClean="0"/>
              <a:t>Sweetening agents</a:t>
            </a:r>
            <a:r>
              <a:rPr lang="en-IN" dirty="0" smtClean="0"/>
              <a:t>: For chewable tablets: Sugar, mannitol. </a:t>
            </a:r>
          </a:p>
          <a:p>
            <a:pPr marL="0" indent="0">
              <a:buNone/>
            </a:pPr>
            <a:r>
              <a:rPr lang="en-IN" dirty="0" smtClean="0"/>
              <a:t>Saccharine (artificial): 500 time’s sweeter than sucrose </a:t>
            </a:r>
          </a:p>
          <a:p>
            <a:pPr marL="0" indent="0">
              <a:buNone/>
            </a:pPr>
            <a:r>
              <a:rPr lang="en-IN" dirty="0" smtClean="0"/>
              <a:t>Disadvantage: Bitter aftertaste and carcinogenic </a:t>
            </a:r>
          </a:p>
          <a:p>
            <a:pPr marL="0" indent="0">
              <a:buNone/>
            </a:pPr>
            <a:r>
              <a:rPr lang="en-IN" dirty="0" smtClean="0"/>
              <a:t>Aspartame (artificial) </a:t>
            </a:r>
          </a:p>
          <a:p>
            <a:pPr marL="0" indent="0">
              <a:buNone/>
            </a:pPr>
            <a:r>
              <a:rPr lang="en-IN" dirty="0" smtClean="0"/>
              <a:t>Disadvantage: Lack of stability in presence of moisture.</a:t>
            </a:r>
            <a:endParaRPr lang="en-IN" dirty="0"/>
          </a:p>
        </p:txBody>
      </p:sp>
    </p:spTree>
    <p:extLst>
      <p:ext uri="{BB962C8B-B14F-4D97-AF65-F5344CB8AC3E}">
        <p14:creationId xmlns:p14="http://schemas.microsoft.com/office/powerpoint/2010/main" val="3340276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backgroundRemoval t="17867" b="89956" l="6867" r="92000"/>
                    </a14:imgEffect>
                  </a14:imgLayer>
                </a14:imgProps>
              </a:ext>
              <a:ext uri="{28A0092B-C50C-407E-A947-70E740481C1C}">
                <a14:useLocalDpi xmlns:a14="http://schemas.microsoft.com/office/drawing/2010/main" val="0"/>
              </a:ext>
            </a:extLst>
          </a:blip>
          <a:stretch>
            <a:fillRect/>
          </a:stretch>
        </p:blipFill>
        <p:spPr>
          <a:xfrm>
            <a:off x="611560" y="260648"/>
            <a:ext cx="8424936" cy="6480720"/>
          </a:xfrm>
        </p:spPr>
      </p:pic>
      <p:sp>
        <p:nvSpPr>
          <p:cNvPr id="2" name="Title 1"/>
          <p:cNvSpPr>
            <a:spLocks noGrp="1"/>
          </p:cNvSpPr>
          <p:nvPr>
            <p:ph type="title"/>
          </p:nvPr>
        </p:nvSpPr>
        <p:spPr/>
        <p:txBody>
          <a:bodyPr/>
          <a:lstStyle/>
          <a:p>
            <a:r>
              <a:rPr lang="en-IN" b="1" dirty="0" smtClean="0"/>
              <a:t>Tablet Manufacturing</a:t>
            </a:r>
            <a:endParaRPr lang="en-IN" b="1" dirty="0"/>
          </a:p>
        </p:txBody>
      </p:sp>
    </p:spTree>
    <p:extLst>
      <p:ext uri="{BB962C8B-B14F-4D97-AF65-F5344CB8AC3E}">
        <p14:creationId xmlns:p14="http://schemas.microsoft.com/office/powerpoint/2010/main" val="373907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smtClean="0"/>
              <a:t>Uncoated tablets are generally single-layer tablets prepared by a single compression of granules or multi-layer tablets consisting of parallel layers prepared by compression of granules of different compositions. No treatment is given to such tablets after compression. Any added substances are not specifically intended to modify the release of their active ingredients. </a:t>
            </a:r>
          </a:p>
          <a:p>
            <a:r>
              <a:rPr lang="en-IN" dirty="0" smtClean="0"/>
              <a:t>The addition of </a:t>
            </a:r>
            <a:r>
              <a:rPr lang="en-IN" dirty="0" err="1" smtClean="0"/>
              <a:t>flavors</a:t>
            </a:r>
            <a:r>
              <a:rPr lang="en-IN" dirty="0" smtClean="0"/>
              <a:t> to uncoated tablets other than multi-layer tablets is not official unless permitted in the individual monograph. Uncoated Tablets have the general characteristics of tablets.</a:t>
            </a:r>
            <a:endParaRPr lang="en-IN" dirty="0"/>
          </a:p>
        </p:txBody>
      </p:sp>
      <p:sp>
        <p:nvSpPr>
          <p:cNvPr id="2" name="Title 1"/>
          <p:cNvSpPr>
            <a:spLocks noGrp="1"/>
          </p:cNvSpPr>
          <p:nvPr>
            <p:ph type="title"/>
          </p:nvPr>
        </p:nvSpPr>
        <p:spPr/>
        <p:txBody>
          <a:bodyPr/>
          <a:lstStyle/>
          <a:p>
            <a:r>
              <a:rPr lang="en-IN" b="1" dirty="0" smtClean="0"/>
              <a:t>UNCOATED TABLETS</a:t>
            </a:r>
            <a:endParaRPr lang="en-IN" b="1" dirty="0"/>
          </a:p>
        </p:txBody>
      </p:sp>
    </p:spTree>
    <p:extLst>
      <p:ext uri="{BB962C8B-B14F-4D97-AF65-F5344CB8AC3E}">
        <p14:creationId xmlns:p14="http://schemas.microsoft.com/office/powerpoint/2010/main" val="2452644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IN" dirty="0" smtClean="0"/>
              <a:t>Coated tablets are tablets covered with one or more layers of mixtures of various substances such as resins, gums, inactive and insoluble fillers, sugars, plasticisers, polyhydric alcohols, waxes, etc. The coating may also contain active ingredients. </a:t>
            </a:r>
          </a:p>
          <a:p>
            <a:r>
              <a:rPr lang="en-IN" dirty="0" smtClean="0"/>
              <a:t>In compression-coated tablets, the coating is applied by compressing around the tablets granules prepared from tablet excipients such as lactose, calcium phosphate, etc. </a:t>
            </a:r>
          </a:p>
          <a:p>
            <a:r>
              <a:rPr lang="en-IN" dirty="0" smtClean="0"/>
              <a:t>Substances used as coatings are usually applied as a solution or suspension in conditions in which evaporation of the vehicle occurs. </a:t>
            </a:r>
          </a:p>
          <a:p>
            <a:r>
              <a:rPr lang="en-IN" dirty="0" smtClean="0"/>
              <a:t>When the coating is thin, the tablets are described as film-coated. </a:t>
            </a:r>
          </a:p>
          <a:p>
            <a:r>
              <a:rPr lang="en-IN" dirty="0" smtClean="0"/>
              <a:t>Coated tablets may contain </a:t>
            </a:r>
            <a:r>
              <a:rPr lang="en-IN" dirty="0" err="1" smtClean="0"/>
              <a:t>flavoring</a:t>
            </a:r>
            <a:r>
              <a:rPr lang="en-IN" dirty="0" smtClean="0"/>
              <a:t> agents. Coated tablets have a smooth, usually polished and often </a:t>
            </a:r>
            <a:r>
              <a:rPr lang="en-IN" dirty="0" err="1" smtClean="0"/>
              <a:t>colored</a:t>
            </a:r>
            <a:r>
              <a:rPr lang="en-IN" dirty="0" smtClean="0"/>
              <a:t>, surface; a broken section examined under a lens shows a core surrounded by one or more continuous layers of a different texture. </a:t>
            </a:r>
            <a:endParaRPr lang="en-IN" dirty="0"/>
          </a:p>
        </p:txBody>
      </p:sp>
      <p:sp>
        <p:nvSpPr>
          <p:cNvPr id="2" name="Title 1"/>
          <p:cNvSpPr>
            <a:spLocks noGrp="1"/>
          </p:cNvSpPr>
          <p:nvPr>
            <p:ph type="title"/>
          </p:nvPr>
        </p:nvSpPr>
        <p:spPr/>
        <p:txBody>
          <a:bodyPr>
            <a:normAutofit/>
          </a:bodyPr>
          <a:lstStyle/>
          <a:p>
            <a:r>
              <a:rPr lang="en-IN" dirty="0" smtClean="0"/>
              <a:t>COATED TABLETS</a:t>
            </a:r>
            <a:endParaRPr lang="en-IN" dirty="0"/>
          </a:p>
        </p:txBody>
      </p:sp>
    </p:spTree>
    <p:extLst>
      <p:ext uri="{BB962C8B-B14F-4D97-AF65-F5344CB8AC3E}">
        <p14:creationId xmlns:p14="http://schemas.microsoft.com/office/powerpoint/2010/main" val="2817481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Film-coated tablets are conventional tablets coated with a thin layer of polymer (e.g., </a:t>
            </a:r>
            <a:r>
              <a:rPr lang="en-IN" dirty="0" err="1"/>
              <a:t>hydroxypropyl</a:t>
            </a:r>
            <a:r>
              <a:rPr lang="en-IN" dirty="0"/>
              <a:t> methylcellulose, </a:t>
            </a:r>
            <a:r>
              <a:rPr lang="en-IN" dirty="0" err="1"/>
              <a:t>hydroxypropyl</a:t>
            </a:r>
            <a:r>
              <a:rPr lang="en-IN" dirty="0"/>
              <a:t> cellulose) or a mixture of polymers (e.g., </a:t>
            </a:r>
            <a:r>
              <a:rPr lang="en-IN" dirty="0" err="1"/>
              <a:t>Eudragit</a:t>
            </a:r>
            <a:r>
              <a:rPr lang="en-IN" dirty="0"/>
              <a:t> E100) capable of forming a skin-like film. </a:t>
            </a:r>
            <a:endParaRPr lang="en-IN" dirty="0" smtClean="0"/>
          </a:p>
          <a:p>
            <a:r>
              <a:rPr lang="en-IN" dirty="0" smtClean="0"/>
              <a:t>The </a:t>
            </a:r>
            <a:r>
              <a:rPr lang="en-IN" dirty="0"/>
              <a:t>film is usually coloured and also impacts the same general characteristics as sugar coating with the added advantage of being more durable, less bulky, and less time-consuming to apply. </a:t>
            </a:r>
            <a:endParaRPr lang="en-IN" dirty="0" smtClean="0"/>
          </a:p>
          <a:p>
            <a:r>
              <a:rPr lang="en-IN" dirty="0" smtClean="0"/>
              <a:t>By </a:t>
            </a:r>
            <a:r>
              <a:rPr lang="en-IN" dirty="0"/>
              <a:t>its composition, the coating is designed to break and expose the core tablet at the desired location in the gastrointestinal tract.</a:t>
            </a:r>
          </a:p>
        </p:txBody>
      </p:sp>
      <p:sp>
        <p:nvSpPr>
          <p:cNvPr id="2" name="Title 1"/>
          <p:cNvSpPr>
            <a:spLocks noGrp="1"/>
          </p:cNvSpPr>
          <p:nvPr>
            <p:ph type="title"/>
          </p:nvPr>
        </p:nvSpPr>
        <p:spPr/>
        <p:txBody>
          <a:bodyPr>
            <a:normAutofit/>
          </a:bodyPr>
          <a:lstStyle/>
          <a:p>
            <a:r>
              <a:rPr lang="en-IN" dirty="0"/>
              <a:t> Film-Coated </a:t>
            </a:r>
            <a:r>
              <a:rPr lang="en-IN" dirty="0" smtClean="0"/>
              <a:t>Tablets</a:t>
            </a:r>
            <a:endParaRPr lang="en-IN" dirty="0"/>
          </a:p>
        </p:txBody>
      </p:sp>
    </p:spTree>
    <p:extLst>
      <p:ext uri="{BB962C8B-B14F-4D97-AF65-F5344CB8AC3E}">
        <p14:creationId xmlns:p14="http://schemas.microsoft.com/office/powerpoint/2010/main" val="1773035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IN" dirty="0"/>
              <a:t>These are compressed tablets that have been coated with concentrated sugar solution to improve patient’s compliance, increase aesthetic appeal, mask objectionable tastes or odours, increase stability and/or modify the release of therapeutic agent(s). </a:t>
            </a:r>
            <a:endParaRPr lang="en-IN" dirty="0" smtClean="0"/>
          </a:p>
          <a:p>
            <a:r>
              <a:rPr lang="en-IN" dirty="0" err="1" smtClean="0"/>
              <a:t>Sugarcoating</a:t>
            </a:r>
            <a:r>
              <a:rPr lang="en-IN" dirty="0" smtClean="0"/>
              <a:t> </a:t>
            </a:r>
            <a:r>
              <a:rPr lang="en-IN" dirty="0"/>
              <a:t>was once quite common but lost commercial appeal due to the time and expertise required in the coating process, the increase in size and weight of coated tablets, high cost of process validation and shipping.</a:t>
            </a:r>
          </a:p>
        </p:txBody>
      </p:sp>
      <p:sp>
        <p:nvSpPr>
          <p:cNvPr id="2" name="Title 1"/>
          <p:cNvSpPr>
            <a:spLocks noGrp="1"/>
          </p:cNvSpPr>
          <p:nvPr>
            <p:ph type="title"/>
          </p:nvPr>
        </p:nvSpPr>
        <p:spPr/>
        <p:txBody>
          <a:bodyPr>
            <a:normAutofit/>
          </a:bodyPr>
          <a:lstStyle/>
          <a:p>
            <a:r>
              <a:rPr lang="en-IN" dirty="0"/>
              <a:t>Sugar-coated </a:t>
            </a:r>
            <a:r>
              <a:rPr lang="en-IN" dirty="0" smtClean="0"/>
              <a:t>Tablets</a:t>
            </a:r>
            <a:endParaRPr lang="en-IN" dirty="0"/>
          </a:p>
        </p:txBody>
      </p:sp>
    </p:spTree>
    <p:extLst>
      <p:ext uri="{BB962C8B-B14F-4D97-AF65-F5344CB8AC3E}">
        <p14:creationId xmlns:p14="http://schemas.microsoft.com/office/powerpoint/2010/main" val="1275834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altLang="en-US" dirty="0" smtClean="0"/>
              <a:t>A </a:t>
            </a:r>
            <a:r>
              <a:rPr lang="en-US" altLang="en-US" b="1" dirty="0" smtClean="0"/>
              <a:t>tablet</a:t>
            </a:r>
            <a:r>
              <a:rPr lang="en-US" altLang="en-US" dirty="0" smtClean="0"/>
              <a:t> is a </a:t>
            </a:r>
            <a:r>
              <a:rPr lang="en-US" altLang="en-US" dirty="0" smtClean="0">
                <a:hlinkClick r:id="rId2" tooltip="Pharmacy"/>
              </a:rPr>
              <a:t>pharmaceutical</a:t>
            </a:r>
            <a:r>
              <a:rPr lang="en-US" altLang="en-US" dirty="0" smtClean="0"/>
              <a:t> dosage form. It comprises a mixture of active substances and </a:t>
            </a:r>
            <a:r>
              <a:rPr lang="en-US" altLang="en-US" dirty="0" smtClean="0">
                <a:hlinkClick r:id="rId3" tooltip="Excipient"/>
              </a:rPr>
              <a:t>excipients</a:t>
            </a:r>
            <a:r>
              <a:rPr lang="en-US" altLang="en-US" dirty="0" smtClean="0"/>
              <a:t>, usually in </a:t>
            </a:r>
            <a:r>
              <a:rPr lang="en-US" altLang="en-US" dirty="0" smtClean="0">
                <a:hlinkClick r:id="rId4" tooltip="Powder (substance)"/>
              </a:rPr>
              <a:t>powder</a:t>
            </a:r>
            <a:r>
              <a:rPr lang="en-US" altLang="en-US" dirty="0" smtClean="0"/>
              <a:t> form, pressed or compacted into a solid. </a:t>
            </a:r>
          </a:p>
          <a:p>
            <a:endParaRPr lang="en-US" altLang="en-US" dirty="0" smtClean="0"/>
          </a:p>
          <a:p>
            <a:r>
              <a:rPr lang="en-US" altLang="en-US" dirty="0" smtClean="0"/>
              <a:t>The excipients can include binders, </a:t>
            </a:r>
            <a:r>
              <a:rPr lang="en-US" altLang="en-US" dirty="0" err="1" smtClean="0"/>
              <a:t>glidants</a:t>
            </a:r>
            <a:r>
              <a:rPr lang="en-US" altLang="en-US" dirty="0" smtClean="0"/>
              <a:t> (flow aids) and lubricants to ensure efficient </a:t>
            </a:r>
            <a:r>
              <a:rPr lang="en-US" altLang="en-US" dirty="0" err="1" smtClean="0"/>
              <a:t>tabletting</a:t>
            </a:r>
            <a:r>
              <a:rPr lang="en-US" altLang="en-US" dirty="0" smtClean="0"/>
              <a:t>; </a:t>
            </a:r>
            <a:r>
              <a:rPr lang="en-US" altLang="en-US" dirty="0" err="1" smtClean="0"/>
              <a:t>disintegrants</a:t>
            </a:r>
            <a:r>
              <a:rPr lang="en-US" altLang="en-US" dirty="0" smtClean="0"/>
              <a:t> to promote tablet break-up in the digestive tract; sweeteners or </a:t>
            </a:r>
            <a:r>
              <a:rPr lang="en-US" altLang="en-US" dirty="0" err="1" smtClean="0"/>
              <a:t>flavours</a:t>
            </a:r>
            <a:r>
              <a:rPr lang="en-US" altLang="en-US" dirty="0" smtClean="0"/>
              <a:t> to enhance taste; and pigments to make the tablets visually attractive. </a:t>
            </a:r>
          </a:p>
          <a:p>
            <a:endParaRPr lang="en-US" altLang="en-US" dirty="0" smtClean="0"/>
          </a:p>
          <a:p>
            <a:r>
              <a:rPr lang="en-US" altLang="en-US" dirty="0" smtClean="0"/>
              <a:t>A polymer coating is often applied to make the tablet smoother and easier to swallow, to control the release rate of the active ingredient, to make it more resistant to the environment (extending its shelf life), or to enhance the tablet's appearance.</a:t>
            </a:r>
          </a:p>
          <a:p>
            <a:pPr marL="0" indent="0">
              <a:buNone/>
            </a:pPr>
            <a:endParaRPr lang="en-IN" dirty="0"/>
          </a:p>
        </p:txBody>
      </p:sp>
      <p:sp>
        <p:nvSpPr>
          <p:cNvPr id="2" name="Title 1"/>
          <p:cNvSpPr>
            <a:spLocks noGrp="1"/>
          </p:cNvSpPr>
          <p:nvPr>
            <p:ph type="title"/>
          </p:nvPr>
        </p:nvSpPr>
        <p:spPr/>
        <p:txBody>
          <a:bodyPr/>
          <a:lstStyle/>
          <a:p>
            <a:r>
              <a:rPr lang="en-IN" dirty="0" smtClean="0"/>
              <a:t>TABLETS</a:t>
            </a:r>
            <a:endParaRPr lang="en-IN" dirty="0"/>
          </a:p>
        </p:txBody>
      </p:sp>
    </p:spTree>
    <p:extLst>
      <p:ext uri="{BB962C8B-B14F-4D97-AF65-F5344CB8AC3E}">
        <p14:creationId xmlns:p14="http://schemas.microsoft.com/office/powerpoint/2010/main" val="399253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IN" dirty="0"/>
              <a:t>Enteric-coated tablets are compressed tablets that have delayed-release properties. They are coated with polymeric substances (such as cellulose acetate phthalate/cellulose acetate butyrate; </a:t>
            </a:r>
            <a:r>
              <a:rPr lang="en-IN" dirty="0" err="1"/>
              <a:t>hydroxypropylmethylcellulose</a:t>
            </a:r>
            <a:r>
              <a:rPr lang="en-IN" dirty="0"/>
              <a:t> succinate; and </a:t>
            </a:r>
            <a:r>
              <a:rPr lang="en-IN" dirty="0" err="1"/>
              <a:t>methacrylic</a:t>
            </a:r>
            <a:r>
              <a:rPr lang="en-IN" dirty="0"/>
              <a:t> acid copolymers) that resist solution in gastric fluid but disintegrate and allow drug dissolution and absorption in the intestine.</a:t>
            </a:r>
          </a:p>
          <a:p>
            <a:r>
              <a:rPr lang="en-IN" dirty="0"/>
              <a:t>Enteric coatings are primarily employed when the drug substance is inactivated or destroyed by gastric acid (e.g., erythromycin) or is particularly irritating to the gastric mucosa (e.g., non-steroidal anti-inflammatory drugs) or when bypass of the stomach substantially enhances drug absorption.</a:t>
            </a:r>
          </a:p>
          <a:p>
            <a:pPr marL="0" indent="0">
              <a:buNone/>
            </a:pPr>
            <a:endParaRPr lang="en-IN" dirty="0"/>
          </a:p>
        </p:txBody>
      </p:sp>
      <p:sp>
        <p:nvSpPr>
          <p:cNvPr id="2" name="Title 1"/>
          <p:cNvSpPr>
            <a:spLocks noGrp="1"/>
          </p:cNvSpPr>
          <p:nvPr>
            <p:ph type="title"/>
          </p:nvPr>
        </p:nvSpPr>
        <p:spPr/>
        <p:txBody>
          <a:bodyPr>
            <a:normAutofit/>
          </a:bodyPr>
          <a:lstStyle/>
          <a:p>
            <a:r>
              <a:rPr lang="en-IN" dirty="0"/>
              <a:t>Enteric-coated </a:t>
            </a:r>
            <a:r>
              <a:rPr lang="en-IN" dirty="0" smtClean="0"/>
              <a:t>Tablets</a:t>
            </a:r>
            <a:endParaRPr lang="en-IN" dirty="0"/>
          </a:p>
        </p:txBody>
      </p:sp>
    </p:spTree>
    <p:extLst>
      <p:ext uri="{BB962C8B-B14F-4D97-AF65-F5344CB8AC3E}">
        <p14:creationId xmlns:p14="http://schemas.microsoft.com/office/powerpoint/2010/main" val="2905778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Effervescent tablets are uncoated tablets that generally contain organic acids (such as tartaric or citric acid) and sodium bicarbonate in addition to the medicinal substance or API.  </a:t>
            </a:r>
            <a:endParaRPr lang="en-IN" dirty="0" smtClean="0"/>
          </a:p>
          <a:p>
            <a:r>
              <a:rPr lang="en-IN" dirty="0" smtClean="0"/>
              <a:t>They </a:t>
            </a:r>
            <a:r>
              <a:rPr lang="en-IN" dirty="0"/>
              <a:t>react rapidly in the presence of water by releasing carbon dioxide which acts as a disintegrator to produce either a drug suspension or an aqueous solution. </a:t>
            </a:r>
            <a:endParaRPr lang="en-IN" dirty="0" smtClean="0"/>
          </a:p>
          <a:p>
            <a:r>
              <a:rPr lang="en-IN" dirty="0" smtClean="0"/>
              <a:t>These </a:t>
            </a:r>
            <a:r>
              <a:rPr lang="en-IN" dirty="0"/>
              <a:t>tablets are prepared by compressing granular effervescent salts (organic acid and bicarbonate) with the medicinal substances</a:t>
            </a:r>
          </a:p>
        </p:txBody>
      </p:sp>
      <p:sp>
        <p:nvSpPr>
          <p:cNvPr id="2" name="Title 1"/>
          <p:cNvSpPr>
            <a:spLocks noGrp="1"/>
          </p:cNvSpPr>
          <p:nvPr>
            <p:ph type="title"/>
          </p:nvPr>
        </p:nvSpPr>
        <p:spPr/>
        <p:txBody>
          <a:bodyPr>
            <a:normAutofit/>
          </a:bodyPr>
          <a:lstStyle/>
          <a:p>
            <a:r>
              <a:rPr lang="en-IN" dirty="0"/>
              <a:t>Effervescent </a:t>
            </a:r>
            <a:r>
              <a:rPr lang="en-IN" dirty="0" smtClean="0"/>
              <a:t>Tablets</a:t>
            </a:r>
            <a:endParaRPr lang="en-IN" dirty="0"/>
          </a:p>
        </p:txBody>
      </p:sp>
    </p:spTree>
    <p:extLst>
      <p:ext uri="{BB962C8B-B14F-4D97-AF65-F5344CB8AC3E}">
        <p14:creationId xmlns:p14="http://schemas.microsoft.com/office/powerpoint/2010/main" val="3658872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a:t>Chewable tablets are big sized tablets which are difficult to swallow and thus, are chewed within the buccal cavity prior to swallowing. </a:t>
            </a:r>
            <a:endParaRPr lang="en-IN" dirty="0" smtClean="0"/>
          </a:p>
          <a:p>
            <a:r>
              <a:rPr lang="en-IN" dirty="0" smtClean="0"/>
              <a:t>They </a:t>
            </a:r>
            <a:r>
              <a:rPr lang="en-IN" dirty="0"/>
              <a:t>are especially useful for administration of large tablets to children and adults who have difficulty swallowing conventional tablets or antacid formulations in which the size of the tablet is normally large and the neutralisation efficacy of the tablet is related to particle size within the stomach.</a:t>
            </a:r>
          </a:p>
          <a:p>
            <a:r>
              <a:rPr lang="en-IN" dirty="0"/>
              <a:t>Chewable tablets are not conventionally used if the drug has issues regarding taste acceptability.</a:t>
            </a:r>
          </a:p>
          <a:p>
            <a:endParaRPr lang="en-IN" dirty="0"/>
          </a:p>
        </p:txBody>
      </p:sp>
      <p:sp>
        <p:nvSpPr>
          <p:cNvPr id="2" name="Title 1"/>
          <p:cNvSpPr>
            <a:spLocks noGrp="1"/>
          </p:cNvSpPr>
          <p:nvPr>
            <p:ph type="title"/>
          </p:nvPr>
        </p:nvSpPr>
        <p:spPr/>
        <p:txBody>
          <a:bodyPr>
            <a:normAutofit/>
          </a:bodyPr>
          <a:lstStyle/>
          <a:p>
            <a:r>
              <a:rPr lang="en-IN" dirty="0"/>
              <a:t>Chewable </a:t>
            </a:r>
            <a:r>
              <a:rPr lang="en-IN" dirty="0" smtClean="0"/>
              <a:t>Tablets</a:t>
            </a:r>
            <a:endParaRPr lang="en-IN" dirty="0"/>
          </a:p>
        </p:txBody>
      </p:sp>
    </p:spTree>
    <p:extLst>
      <p:ext uri="{BB962C8B-B14F-4D97-AF65-F5344CB8AC3E}">
        <p14:creationId xmlns:p14="http://schemas.microsoft.com/office/powerpoint/2010/main" val="873829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IN" dirty="0"/>
              <a:t>Buccal and sublingual tablets are small, flat, oval tablets that are intended to be dissolved in the buccal pouch (buccal tablets) or beneath the tongue (sublingual tablets) for absorption through the oral mucosa to produce a systemic effect. </a:t>
            </a:r>
            <a:endParaRPr lang="en-IN" dirty="0" smtClean="0"/>
          </a:p>
          <a:p>
            <a:r>
              <a:rPr lang="en-IN" dirty="0" smtClean="0"/>
              <a:t>These </a:t>
            </a:r>
            <a:r>
              <a:rPr lang="en-IN" dirty="0"/>
              <a:t>tablets are employed to achieve either rapid absorption into the systemic circulation e.g. glyceryl </a:t>
            </a:r>
            <a:r>
              <a:rPr lang="en-IN" dirty="0" err="1"/>
              <a:t>trinitrate</a:t>
            </a:r>
            <a:r>
              <a:rPr lang="en-IN" dirty="0"/>
              <a:t> sublingual tablets or, alternatively, to enable oral absorption of drugs that are destroyed by the gastric juice and/or are poorly absorbed from the gastrointestinal tract.</a:t>
            </a:r>
          </a:p>
        </p:txBody>
      </p:sp>
      <p:sp>
        <p:nvSpPr>
          <p:cNvPr id="2" name="Title 1"/>
          <p:cNvSpPr>
            <a:spLocks noGrp="1"/>
          </p:cNvSpPr>
          <p:nvPr>
            <p:ph type="title"/>
          </p:nvPr>
        </p:nvSpPr>
        <p:spPr/>
        <p:txBody>
          <a:bodyPr>
            <a:normAutofit fontScale="90000"/>
          </a:bodyPr>
          <a:lstStyle/>
          <a:p>
            <a:r>
              <a:rPr lang="en-IN" dirty="0"/>
              <a:t> Buccal and Sublingual </a:t>
            </a:r>
            <a:r>
              <a:rPr lang="en-IN" dirty="0" smtClean="0"/>
              <a:t>Tablets</a:t>
            </a:r>
            <a:endParaRPr lang="en-IN" dirty="0"/>
          </a:p>
        </p:txBody>
      </p:sp>
    </p:spTree>
    <p:extLst>
      <p:ext uri="{BB962C8B-B14F-4D97-AF65-F5344CB8AC3E}">
        <p14:creationId xmlns:p14="http://schemas.microsoft.com/office/powerpoint/2010/main" val="169700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t>These are disc-shaped solid preparations containing medicinal agents and generally a flavouring substance in a hard candy or sugar base. They are intended to be slowly dissolved in the oral cavity, usually for local </a:t>
            </a:r>
            <a:r>
              <a:rPr lang="en-IN" dirty="0" smtClean="0"/>
              <a:t>effects.</a:t>
            </a:r>
            <a:endParaRPr lang="en-IN" dirty="0"/>
          </a:p>
        </p:txBody>
      </p:sp>
      <p:sp>
        <p:nvSpPr>
          <p:cNvPr id="2" name="Title 1"/>
          <p:cNvSpPr>
            <a:spLocks noGrp="1"/>
          </p:cNvSpPr>
          <p:nvPr>
            <p:ph type="title"/>
          </p:nvPr>
        </p:nvSpPr>
        <p:spPr/>
        <p:txBody>
          <a:bodyPr>
            <a:normAutofit/>
          </a:bodyPr>
          <a:lstStyle/>
          <a:p>
            <a:r>
              <a:rPr lang="en-IN" dirty="0"/>
              <a:t>Lozenges or </a:t>
            </a:r>
            <a:r>
              <a:rPr lang="en-IN" dirty="0" smtClean="0"/>
              <a:t>Troches</a:t>
            </a:r>
            <a:endParaRPr lang="en-IN" dirty="0"/>
          </a:p>
        </p:txBody>
      </p:sp>
    </p:spTree>
    <p:extLst>
      <p:ext uri="{BB962C8B-B14F-4D97-AF65-F5344CB8AC3E}">
        <p14:creationId xmlns:p14="http://schemas.microsoft.com/office/powerpoint/2010/main" val="1592967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IN" dirty="0"/>
              <a:t>Hypodermic tablets are soft, readily soluble tablets that were originally used by physicians in extemporaneous preparation of parenteral solutions. These tablets are dissolved in a suitable vehicle (water for injections) and administered by parenteral route.</a:t>
            </a:r>
          </a:p>
          <a:p>
            <a:r>
              <a:rPr lang="en-IN" dirty="0"/>
              <a:t>Hypodermic tablets are no longer used in most countries due to the difficulty in achieving sterility. Also, the availability of stable parenteral solutions and prefabricated injectable products, some in disposable syringes have also discouraged their use in recent times.</a:t>
            </a:r>
          </a:p>
          <a:p>
            <a:endParaRPr lang="en-IN" dirty="0"/>
          </a:p>
        </p:txBody>
      </p:sp>
      <p:sp>
        <p:nvSpPr>
          <p:cNvPr id="2" name="Title 1"/>
          <p:cNvSpPr>
            <a:spLocks noGrp="1"/>
          </p:cNvSpPr>
          <p:nvPr>
            <p:ph type="title"/>
          </p:nvPr>
        </p:nvSpPr>
        <p:spPr/>
        <p:txBody>
          <a:bodyPr>
            <a:normAutofit/>
          </a:bodyPr>
          <a:lstStyle/>
          <a:p>
            <a:r>
              <a:rPr lang="en-IN" dirty="0"/>
              <a:t>Hypodermic Tablets</a:t>
            </a:r>
          </a:p>
        </p:txBody>
      </p:sp>
    </p:spTree>
    <p:extLst>
      <p:ext uri="{BB962C8B-B14F-4D97-AF65-F5344CB8AC3E}">
        <p14:creationId xmlns:p14="http://schemas.microsoft.com/office/powerpoint/2010/main" val="62279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IN" dirty="0" err="1"/>
              <a:t>Gelatin</a:t>
            </a:r>
            <a:r>
              <a:rPr lang="en-IN" dirty="0"/>
              <a:t>-coated tablets are compressed tablets coated with either one or two-toned colour </a:t>
            </a:r>
            <a:r>
              <a:rPr lang="en-IN" dirty="0" err="1"/>
              <a:t>gelatin</a:t>
            </a:r>
            <a:r>
              <a:rPr lang="en-IN" dirty="0"/>
              <a:t>. The </a:t>
            </a:r>
            <a:r>
              <a:rPr lang="en-IN" dirty="0" err="1"/>
              <a:t>gelatin</a:t>
            </a:r>
            <a:r>
              <a:rPr lang="en-IN" dirty="0"/>
              <a:t> coating impacts the same general characteristics as sugar coating and film coating with the added advantage of improving the stability of photosensitive APIs.</a:t>
            </a:r>
          </a:p>
          <a:p>
            <a:r>
              <a:rPr lang="en-IN" dirty="0"/>
              <a:t>The </a:t>
            </a:r>
            <a:r>
              <a:rPr lang="en-IN" dirty="0" err="1"/>
              <a:t>gelatin</a:t>
            </a:r>
            <a:r>
              <a:rPr lang="en-IN" dirty="0"/>
              <a:t> coating also facilitates swallowing, enables custom branding,  and prevents counterfeit since they are more tamper-evident than unsealed capsules. </a:t>
            </a:r>
            <a:r>
              <a:rPr lang="en-IN" dirty="0" err="1"/>
              <a:t>Gelatin</a:t>
            </a:r>
            <a:r>
              <a:rPr lang="en-IN" dirty="0"/>
              <a:t>-coated tablets are also ideal for double-blind clinical studies, or for drug substances that can irritate the </a:t>
            </a:r>
            <a:r>
              <a:rPr lang="en-IN" dirty="0" err="1"/>
              <a:t>oesophagal</a:t>
            </a:r>
            <a:r>
              <a:rPr lang="en-IN" dirty="0"/>
              <a:t> mucosa when they are incorporated in an immediate-release tablet such as bisphosphonates</a:t>
            </a:r>
          </a:p>
          <a:p>
            <a:endParaRPr lang="en-IN" dirty="0"/>
          </a:p>
        </p:txBody>
      </p:sp>
      <p:sp>
        <p:nvSpPr>
          <p:cNvPr id="2" name="Title 1"/>
          <p:cNvSpPr>
            <a:spLocks noGrp="1"/>
          </p:cNvSpPr>
          <p:nvPr>
            <p:ph type="title"/>
          </p:nvPr>
        </p:nvSpPr>
        <p:spPr/>
        <p:txBody>
          <a:bodyPr>
            <a:normAutofit/>
          </a:bodyPr>
          <a:lstStyle/>
          <a:p>
            <a:r>
              <a:rPr lang="en-IN" dirty="0" err="1"/>
              <a:t>Gelatin</a:t>
            </a:r>
            <a:r>
              <a:rPr lang="en-IN" dirty="0"/>
              <a:t>-Coated </a:t>
            </a:r>
            <a:r>
              <a:rPr lang="en-IN" dirty="0" smtClean="0"/>
              <a:t>Tablets</a:t>
            </a:r>
            <a:endParaRPr lang="en-IN" dirty="0"/>
          </a:p>
        </p:txBody>
      </p:sp>
    </p:spTree>
    <p:extLst>
      <p:ext uri="{BB962C8B-B14F-4D97-AF65-F5344CB8AC3E}">
        <p14:creationId xmlns:p14="http://schemas.microsoft.com/office/powerpoint/2010/main" val="381835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a:t>Extended-release tablets sometimes called controlled-release tablets, prolonged-release, delayed release or sustained release tablets are tablets designed to release their medication in a predetermined manner over a prolonged period of time. </a:t>
            </a:r>
            <a:endParaRPr lang="en-IN" dirty="0" smtClean="0"/>
          </a:p>
          <a:p>
            <a:r>
              <a:rPr lang="en-IN" dirty="0" smtClean="0"/>
              <a:t>These </a:t>
            </a:r>
            <a:r>
              <a:rPr lang="en-IN" dirty="0"/>
              <a:t>tablet types are categorized into</a:t>
            </a:r>
          </a:p>
          <a:p>
            <a:pPr>
              <a:buFont typeface="Wingdings" panose="05000000000000000000" pitchFamily="2" charset="2"/>
              <a:buChar char="Ø"/>
            </a:pPr>
            <a:r>
              <a:rPr lang="en-IN" dirty="0"/>
              <a:t>Those that respond to some physiological condition to release the drug, such as enteric </a:t>
            </a:r>
            <a:r>
              <a:rPr lang="en-IN" dirty="0" smtClean="0"/>
              <a:t>coatings;</a:t>
            </a:r>
          </a:p>
          <a:p>
            <a:pPr>
              <a:buFont typeface="Wingdings" panose="05000000000000000000" pitchFamily="2" charset="2"/>
              <a:buChar char="Ø"/>
            </a:pPr>
            <a:r>
              <a:rPr lang="en-IN" dirty="0" smtClean="0"/>
              <a:t>Those </a:t>
            </a:r>
            <a:r>
              <a:rPr lang="en-IN" dirty="0"/>
              <a:t>that release the drug in a relatively steady, controlled manner; </a:t>
            </a:r>
            <a:r>
              <a:rPr lang="en-IN" dirty="0" smtClean="0"/>
              <a:t>and</a:t>
            </a:r>
          </a:p>
          <a:p>
            <a:pPr>
              <a:buFont typeface="Wingdings" panose="05000000000000000000" pitchFamily="2" charset="2"/>
              <a:buChar char="Ø"/>
            </a:pPr>
            <a:r>
              <a:rPr lang="en-IN" dirty="0" smtClean="0"/>
              <a:t>Those </a:t>
            </a:r>
            <a:r>
              <a:rPr lang="en-IN" dirty="0"/>
              <a:t>that combine combinations of mechanisms to release pulses of drug such as repeat action tablets.</a:t>
            </a:r>
          </a:p>
          <a:p>
            <a:endParaRPr lang="en-IN" dirty="0"/>
          </a:p>
        </p:txBody>
      </p:sp>
      <p:sp>
        <p:nvSpPr>
          <p:cNvPr id="2" name="Title 1"/>
          <p:cNvSpPr>
            <a:spLocks noGrp="1"/>
          </p:cNvSpPr>
          <p:nvPr>
            <p:ph type="title"/>
          </p:nvPr>
        </p:nvSpPr>
        <p:spPr/>
        <p:txBody>
          <a:bodyPr>
            <a:normAutofit fontScale="90000"/>
          </a:bodyPr>
          <a:lstStyle/>
          <a:p>
            <a:r>
              <a:rPr lang="en-IN" dirty="0"/>
              <a:t>Extended-Release </a:t>
            </a:r>
            <a:r>
              <a:rPr lang="en-IN" dirty="0" smtClean="0"/>
              <a:t>Tablets</a:t>
            </a:r>
            <a:endParaRPr lang="en-IN" dirty="0"/>
          </a:p>
        </p:txBody>
      </p:sp>
    </p:spTree>
    <p:extLst>
      <p:ext uri="{BB962C8B-B14F-4D97-AF65-F5344CB8AC3E}">
        <p14:creationId xmlns:p14="http://schemas.microsoft.com/office/powerpoint/2010/main" val="540868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It  reduces the dosing frequency of drugs.</a:t>
            </a:r>
          </a:p>
          <a:p>
            <a:r>
              <a:rPr lang="en-IN" dirty="0" smtClean="0"/>
              <a:t>It may maintain therapeutic concentrations.</a:t>
            </a:r>
          </a:p>
          <a:p>
            <a:r>
              <a:rPr lang="en-IN" dirty="0" smtClean="0"/>
              <a:t>Reduce the toxicity by slowing drug absorption.</a:t>
            </a:r>
          </a:p>
          <a:p>
            <a:r>
              <a:rPr lang="en-IN" dirty="0" smtClean="0"/>
              <a:t>Minimize the local and systemic side effects.</a:t>
            </a:r>
          </a:p>
          <a:p>
            <a:r>
              <a:rPr lang="en-IN" dirty="0" smtClean="0"/>
              <a:t>Use of these formulation avoids the high blood concentration.</a:t>
            </a:r>
          </a:p>
          <a:p>
            <a:r>
              <a:rPr lang="en-IN" dirty="0" smtClean="0"/>
              <a:t>Improvement in treatment efficacy.</a:t>
            </a:r>
          </a:p>
          <a:p>
            <a:r>
              <a:rPr lang="en-IN" dirty="0" smtClean="0"/>
              <a:t>Minimizes drug accumulation.</a:t>
            </a:r>
          </a:p>
          <a:p>
            <a:r>
              <a:rPr lang="en-IN" dirty="0" smtClean="0"/>
              <a:t>Improve bioavailability of some drugs.</a:t>
            </a:r>
          </a:p>
          <a:p>
            <a:r>
              <a:rPr lang="en-IN" dirty="0" smtClean="0"/>
              <a:t>They have the potential to improve the patient compliance and convenience.</a:t>
            </a:r>
            <a:endParaRPr lang="en-IN" dirty="0"/>
          </a:p>
        </p:txBody>
      </p:sp>
      <p:sp>
        <p:nvSpPr>
          <p:cNvPr id="2" name="Title 1"/>
          <p:cNvSpPr>
            <a:spLocks noGrp="1"/>
          </p:cNvSpPr>
          <p:nvPr>
            <p:ph type="title"/>
          </p:nvPr>
        </p:nvSpPr>
        <p:spPr/>
        <p:txBody>
          <a:bodyPr/>
          <a:lstStyle/>
          <a:p>
            <a:r>
              <a:rPr lang="en-IN" dirty="0" smtClean="0"/>
              <a:t>Advantages of Extended-Release tablets</a:t>
            </a:r>
            <a:endParaRPr lang="en-IN" dirty="0"/>
          </a:p>
        </p:txBody>
      </p:sp>
    </p:spTree>
    <p:extLst>
      <p:ext uri="{BB962C8B-B14F-4D97-AF65-F5344CB8AC3E}">
        <p14:creationId xmlns:p14="http://schemas.microsoft.com/office/powerpoint/2010/main" val="2585355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t>It contains a higher drug load and thus any loss of integrity of the release characteristics of the dosage form.</a:t>
            </a:r>
          </a:p>
          <a:p>
            <a:r>
              <a:rPr lang="en-IN" dirty="0" smtClean="0"/>
              <a:t>High cost of preparation.</a:t>
            </a:r>
          </a:p>
          <a:p>
            <a:r>
              <a:rPr lang="en-IN" dirty="0" smtClean="0"/>
              <a:t>The larger size of extended release products may cause difficulties in ingestion or transit through gut.</a:t>
            </a:r>
          </a:p>
          <a:p>
            <a:r>
              <a:rPr lang="en-IN" dirty="0" smtClean="0"/>
              <a:t>Sometimes the target tissue will expose to constant amount of drug over extended period results in drug tolerance.</a:t>
            </a:r>
          </a:p>
          <a:p>
            <a:r>
              <a:rPr lang="en-IN" dirty="0" smtClean="0"/>
              <a:t>The release rates are affected by various factors such as food and the rate of transit through the gut.</a:t>
            </a:r>
            <a:endParaRPr lang="en-IN" dirty="0"/>
          </a:p>
        </p:txBody>
      </p:sp>
      <p:sp>
        <p:nvSpPr>
          <p:cNvPr id="3" name="Title 2"/>
          <p:cNvSpPr>
            <a:spLocks noGrp="1"/>
          </p:cNvSpPr>
          <p:nvPr>
            <p:ph type="title"/>
          </p:nvPr>
        </p:nvSpPr>
        <p:spPr>
          <a:xfrm>
            <a:off x="467544" y="570156"/>
            <a:ext cx="8496944" cy="1054250"/>
          </a:xfrm>
        </p:spPr>
        <p:txBody>
          <a:bodyPr/>
          <a:lstStyle/>
          <a:p>
            <a:r>
              <a:rPr lang="en-IN" dirty="0" smtClean="0"/>
              <a:t>Disadvantages of Extended-Release Tablets</a:t>
            </a:r>
            <a:endParaRPr lang="en-IN" dirty="0"/>
          </a:p>
        </p:txBody>
      </p:sp>
    </p:spTree>
    <p:extLst>
      <p:ext uri="{BB962C8B-B14F-4D97-AF65-F5344CB8AC3E}">
        <p14:creationId xmlns:p14="http://schemas.microsoft.com/office/powerpoint/2010/main" val="409370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IN" dirty="0" smtClean="0"/>
              <a:t>They are unit dosage form and offer the greatest capabilities of all oral dosage form for the greatest dose precision and the least content variability. </a:t>
            </a:r>
          </a:p>
          <a:p>
            <a:r>
              <a:rPr lang="en-IN" dirty="0" smtClean="0"/>
              <a:t>Cost is lowest of all oral dosage form. </a:t>
            </a:r>
          </a:p>
          <a:p>
            <a:r>
              <a:rPr lang="en-IN" dirty="0" smtClean="0"/>
              <a:t>Lighter and compact. </a:t>
            </a:r>
          </a:p>
          <a:p>
            <a:r>
              <a:rPr lang="en-IN" dirty="0" smtClean="0"/>
              <a:t>Easiest and cheapest to package and strip. </a:t>
            </a:r>
          </a:p>
          <a:p>
            <a:r>
              <a:rPr lang="en-IN" dirty="0" smtClean="0"/>
              <a:t>Easy to swallowing with least tendency for hang‐up. </a:t>
            </a:r>
          </a:p>
          <a:p>
            <a:r>
              <a:rPr lang="en-IN" dirty="0" smtClean="0"/>
              <a:t>Sustained release product is possible by enteric coating. </a:t>
            </a:r>
          </a:p>
          <a:p>
            <a:r>
              <a:rPr lang="en-IN" dirty="0" smtClean="0"/>
              <a:t>Objectionable odour and bitter taste can be masked by coating technique. </a:t>
            </a:r>
          </a:p>
          <a:p>
            <a:r>
              <a:rPr lang="en-IN" dirty="0" smtClean="0"/>
              <a:t>Suitable for large scale production. </a:t>
            </a:r>
          </a:p>
          <a:p>
            <a:r>
              <a:rPr lang="en-IN" dirty="0" smtClean="0"/>
              <a:t>Greatest chemical and microbial stability over all oral dosage form. </a:t>
            </a:r>
          </a:p>
          <a:p>
            <a:r>
              <a:rPr lang="en-IN" dirty="0" smtClean="0"/>
              <a:t> Product identification is easy and rapid requiring no additional steps when employing an embossed and/or monogrammed punch face.</a:t>
            </a:r>
            <a:endParaRPr lang="en-IN" dirty="0"/>
          </a:p>
        </p:txBody>
      </p:sp>
      <p:sp>
        <p:nvSpPr>
          <p:cNvPr id="2" name="Title 1"/>
          <p:cNvSpPr>
            <a:spLocks noGrp="1"/>
          </p:cNvSpPr>
          <p:nvPr>
            <p:ph type="title"/>
          </p:nvPr>
        </p:nvSpPr>
        <p:spPr/>
        <p:txBody>
          <a:bodyPr/>
          <a:lstStyle/>
          <a:p>
            <a:r>
              <a:rPr lang="en-IN" dirty="0" smtClean="0"/>
              <a:t>ADVANTAGES</a:t>
            </a:r>
            <a:endParaRPr lang="en-IN" dirty="0"/>
          </a:p>
        </p:txBody>
      </p:sp>
    </p:spTree>
    <p:extLst>
      <p:ext uri="{BB962C8B-B14F-4D97-AF65-F5344CB8AC3E}">
        <p14:creationId xmlns:p14="http://schemas.microsoft.com/office/powerpoint/2010/main" val="41818216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a:t>Sustained release tablets are in a form of dosage where a drug is administered to a patient at a given or calculated rate with the aim of maintaining a certain concentration of the administered drug over a specific period of time into the patient's system while reducing possible side effects. </a:t>
            </a:r>
            <a:endParaRPr lang="en-IN" dirty="0" smtClean="0"/>
          </a:p>
          <a:p>
            <a:r>
              <a:rPr lang="en-IN" dirty="0"/>
              <a:t>Sustained release tablets are often time-release drugs, they can either be released immediately or in small amounts after administration. They include pills and capsules. Time and rate of administration of the formulations are predetermined so as to reduce the effect on blood levels or reduce effects on the intestinal tract and even extend the drugs half life.</a:t>
            </a:r>
          </a:p>
        </p:txBody>
      </p:sp>
      <p:sp>
        <p:nvSpPr>
          <p:cNvPr id="3" name="Title 2"/>
          <p:cNvSpPr>
            <a:spLocks noGrp="1"/>
          </p:cNvSpPr>
          <p:nvPr>
            <p:ph type="title"/>
          </p:nvPr>
        </p:nvSpPr>
        <p:spPr/>
        <p:txBody>
          <a:bodyPr/>
          <a:lstStyle/>
          <a:p>
            <a:r>
              <a:rPr lang="en-IN" dirty="0" smtClean="0"/>
              <a:t>Sustain Release Tablet</a:t>
            </a:r>
            <a:endParaRPr lang="en-IN" dirty="0"/>
          </a:p>
        </p:txBody>
      </p:sp>
    </p:spTree>
    <p:extLst>
      <p:ext uri="{BB962C8B-B14F-4D97-AF65-F5344CB8AC3E}">
        <p14:creationId xmlns:p14="http://schemas.microsoft.com/office/powerpoint/2010/main" val="2678872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As the rate of recurrence of drug administered is reduced, patient compliance can be enhanced.</a:t>
            </a:r>
          </a:p>
          <a:p>
            <a:r>
              <a:rPr lang="en-IN" dirty="0" smtClean="0"/>
              <a:t>Better drug absorption can be achieved.</a:t>
            </a:r>
          </a:p>
          <a:p>
            <a:r>
              <a:rPr lang="en-IN" dirty="0" smtClean="0"/>
              <a:t>Occurrence of side effects can be reduced.</a:t>
            </a:r>
          </a:p>
          <a:p>
            <a:r>
              <a:rPr lang="en-IN" dirty="0" smtClean="0"/>
              <a:t>It allow to improved consistency of treatment.</a:t>
            </a:r>
          </a:p>
        </p:txBody>
      </p:sp>
      <p:sp>
        <p:nvSpPr>
          <p:cNvPr id="3" name="Title 2"/>
          <p:cNvSpPr>
            <a:spLocks noGrp="1"/>
          </p:cNvSpPr>
          <p:nvPr>
            <p:ph type="title"/>
          </p:nvPr>
        </p:nvSpPr>
        <p:spPr/>
        <p:txBody>
          <a:bodyPr/>
          <a:lstStyle/>
          <a:p>
            <a:r>
              <a:rPr lang="en-IN" dirty="0" smtClean="0"/>
              <a:t>Advantages of Sustain Release Tablets</a:t>
            </a:r>
            <a:endParaRPr lang="en-IN" dirty="0"/>
          </a:p>
        </p:txBody>
      </p:sp>
    </p:spTree>
    <p:extLst>
      <p:ext uri="{BB962C8B-B14F-4D97-AF65-F5344CB8AC3E}">
        <p14:creationId xmlns:p14="http://schemas.microsoft.com/office/powerpoint/2010/main" val="1076822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Expensive</a:t>
            </a:r>
          </a:p>
          <a:p>
            <a:r>
              <a:rPr lang="en-IN" dirty="0" smtClean="0"/>
              <a:t>Toxicity due to dose dumping</a:t>
            </a:r>
          </a:p>
          <a:p>
            <a:r>
              <a:rPr lang="en-IN" dirty="0" smtClean="0"/>
              <a:t>Bigger possible for first-pass clearance.</a:t>
            </a:r>
          </a:p>
          <a:p>
            <a:r>
              <a:rPr lang="en-IN" dirty="0" smtClean="0"/>
              <a:t>Require for extra patient learning and counselling.</a:t>
            </a:r>
            <a:endParaRPr lang="en-IN" dirty="0"/>
          </a:p>
        </p:txBody>
      </p:sp>
      <p:sp>
        <p:nvSpPr>
          <p:cNvPr id="3" name="Title 2"/>
          <p:cNvSpPr>
            <a:spLocks noGrp="1"/>
          </p:cNvSpPr>
          <p:nvPr>
            <p:ph type="title"/>
          </p:nvPr>
        </p:nvSpPr>
        <p:spPr/>
        <p:txBody>
          <a:bodyPr/>
          <a:lstStyle/>
          <a:p>
            <a:r>
              <a:rPr lang="en-IN" dirty="0" smtClean="0"/>
              <a:t>Disadvantages of Sustain Release Tablets</a:t>
            </a:r>
            <a:endParaRPr lang="en-IN" dirty="0"/>
          </a:p>
        </p:txBody>
      </p:sp>
    </p:spTree>
    <p:extLst>
      <p:ext uri="{BB962C8B-B14F-4D97-AF65-F5344CB8AC3E}">
        <p14:creationId xmlns:p14="http://schemas.microsoft.com/office/powerpoint/2010/main" val="205330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t>Fast dissolving tablets are uncoated tablets intended to be placed in the mouth where they disperse rapidly before being swallowed</a:t>
            </a:r>
          </a:p>
          <a:p>
            <a:r>
              <a:rPr lang="en-IN" dirty="0" smtClean="0"/>
              <a:t>These tablets are designed for the patients who have difficulty in swallowing tablets.</a:t>
            </a:r>
          </a:p>
          <a:p>
            <a:r>
              <a:rPr lang="en-IN" dirty="0" smtClean="0"/>
              <a:t>These are also known as </a:t>
            </a:r>
            <a:r>
              <a:rPr lang="en-IN" dirty="0" err="1" smtClean="0"/>
              <a:t>orodispersible</a:t>
            </a:r>
            <a:r>
              <a:rPr lang="en-IN" dirty="0" smtClean="0"/>
              <a:t> tablets, fast disintegrating tablets, mouth dissolving tablets and rapid dissolving tablets.</a:t>
            </a:r>
          </a:p>
          <a:p>
            <a:r>
              <a:rPr lang="en-IN" dirty="0" smtClean="0"/>
              <a:t>These tablets disintegrate rapidly, usually within a matter of seconds, when placed upon the tongue. These tablets liquefy on the tongue, and the patient swallows the liquid. </a:t>
            </a:r>
            <a:endParaRPr lang="en-IN" dirty="0"/>
          </a:p>
        </p:txBody>
      </p:sp>
      <p:sp>
        <p:nvSpPr>
          <p:cNvPr id="3" name="Title 2"/>
          <p:cNvSpPr>
            <a:spLocks noGrp="1"/>
          </p:cNvSpPr>
          <p:nvPr>
            <p:ph type="title"/>
          </p:nvPr>
        </p:nvSpPr>
        <p:spPr/>
        <p:txBody>
          <a:bodyPr/>
          <a:lstStyle/>
          <a:p>
            <a:r>
              <a:rPr lang="en-IN" dirty="0" smtClean="0"/>
              <a:t>Fast Dissolving Tablet</a:t>
            </a:r>
            <a:endParaRPr lang="en-IN" dirty="0"/>
          </a:p>
        </p:txBody>
      </p:sp>
    </p:spTree>
    <p:extLst>
      <p:ext uri="{BB962C8B-B14F-4D97-AF65-F5344CB8AC3E}">
        <p14:creationId xmlns:p14="http://schemas.microsoft.com/office/powerpoint/2010/main" val="3480795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It facilitate drug administration to the patients who have difficulties in swallowing.</a:t>
            </a:r>
          </a:p>
          <a:p>
            <a:r>
              <a:rPr lang="en-IN" dirty="0" smtClean="0"/>
              <a:t>It achieves increased bioavailability/rapid absorption of a drug.</a:t>
            </a:r>
          </a:p>
          <a:p>
            <a:r>
              <a:rPr lang="en-IN" dirty="0" smtClean="0"/>
              <a:t>It increases patient compliance and convenience.</a:t>
            </a:r>
          </a:p>
          <a:p>
            <a:r>
              <a:rPr lang="en-IN" dirty="0" smtClean="0"/>
              <a:t>No need of water to swallow.</a:t>
            </a:r>
          </a:p>
          <a:p>
            <a:r>
              <a:rPr lang="en-IN" dirty="0" smtClean="0"/>
              <a:t>It provide good mouth feel property.</a:t>
            </a:r>
          </a:p>
          <a:p>
            <a:r>
              <a:rPr lang="en-IN" dirty="0" smtClean="0"/>
              <a:t>The risk of chocking or suffocation during oral administration is avoided.</a:t>
            </a:r>
          </a:p>
          <a:p>
            <a:r>
              <a:rPr lang="en-IN" dirty="0" smtClean="0"/>
              <a:t>It leaves negligible or no residue in the mouth after ingestion.</a:t>
            </a:r>
          </a:p>
          <a:p>
            <a:pPr marL="0" indent="0">
              <a:buNone/>
            </a:pPr>
            <a:endParaRPr lang="en-IN" dirty="0"/>
          </a:p>
        </p:txBody>
      </p:sp>
      <p:sp>
        <p:nvSpPr>
          <p:cNvPr id="3" name="Title 2"/>
          <p:cNvSpPr>
            <a:spLocks noGrp="1"/>
          </p:cNvSpPr>
          <p:nvPr>
            <p:ph type="title"/>
          </p:nvPr>
        </p:nvSpPr>
        <p:spPr/>
        <p:txBody>
          <a:bodyPr/>
          <a:lstStyle/>
          <a:p>
            <a:r>
              <a:rPr lang="en-IN" dirty="0" smtClean="0"/>
              <a:t>Advantages of Fast Dissolving Tablets</a:t>
            </a:r>
            <a:endParaRPr lang="en-IN" dirty="0"/>
          </a:p>
        </p:txBody>
      </p:sp>
    </p:spTree>
    <p:extLst>
      <p:ext uri="{BB962C8B-B14F-4D97-AF65-F5344CB8AC3E}">
        <p14:creationId xmlns:p14="http://schemas.microsoft.com/office/powerpoint/2010/main" val="3744391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t>Mechanical strength is less as compared to other tablets.</a:t>
            </a:r>
          </a:p>
          <a:p>
            <a:r>
              <a:rPr lang="en-IN" dirty="0" smtClean="0"/>
              <a:t>Drug with higher dose can not be formulated as fast dissolving tablet.</a:t>
            </a:r>
          </a:p>
          <a:p>
            <a:r>
              <a:rPr lang="en-IN" dirty="0" smtClean="0"/>
              <a:t>Sweeteners are required in sufficient quantity otherwise the tablet will possess a bitter taste.</a:t>
            </a:r>
          </a:p>
          <a:p>
            <a:r>
              <a:rPr lang="en-IN" dirty="0" smtClean="0"/>
              <a:t>Tablet show grittiness if not formulated properly.</a:t>
            </a:r>
          </a:p>
          <a:p>
            <a:r>
              <a:rPr lang="en-IN" dirty="0" smtClean="0"/>
              <a:t>More fragile and porous.</a:t>
            </a:r>
          </a:p>
          <a:p>
            <a:r>
              <a:rPr lang="en-IN" dirty="0" smtClean="0"/>
              <a:t>These are hygroscopic in nature and have to be stored in cool dry place.</a:t>
            </a:r>
          </a:p>
          <a:p>
            <a:r>
              <a:rPr lang="en-IN" dirty="0" smtClean="0"/>
              <a:t>It has physical stability issue.</a:t>
            </a:r>
          </a:p>
          <a:p>
            <a:r>
              <a:rPr lang="en-IN" dirty="0" smtClean="0"/>
              <a:t>Special packaging is required to maintain stability of these tablets.</a:t>
            </a:r>
            <a:endParaRPr lang="en-IN" dirty="0"/>
          </a:p>
        </p:txBody>
      </p:sp>
      <p:sp>
        <p:nvSpPr>
          <p:cNvPr id="3" name="Title 2"/>
          <p:cNvSpPr>
            <a:spLocks noGrp="1"/>
          </p:cNvSpPr>
          <p:nvPr>
            <p:ph type="title"/>
          </p:nvPr>
        </p:nvSpPr>
        <p:spPr/>
        <p:txBody>
          <a:bodyPr/>
          <a:lstStyle/>
          <a:p>
            <a:r>
              <a:rPr lang="en-IN" dirty="0" smtClean="0"/>
              <a:t>Disadvantages of Fast Dissolving Tablets</a:t>
            </a:r>
            <a:endParaRPr lang="en-IN" dirty="0"/>
          </a:p>
        </p:txBody>
      </p:sp>
    </p:spTree>
    <p:extLst>
      <p:ext uri="{BB962C8B-B14F-4D97-AF65-F5344CB8AC3E}">
        <p14:creationId xmlns:p14="http://schemas.microsoft.com/office/powerpoint/2010/main" val="137509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dirty="0" smtClean="0"/>
              <a:t>These tablets are used as a means of administering one or more than one  drug in one tablet to achieve immediate and prolonged drug delivery.</a:t>
            </a:r>
          </a:p>
          <a:p>
            <a:r>
              <a:rPr lang="en-IN" dirty="0" smtClean="0"/>
              <a:t>When these tablets are prepared by subjecting the fill material to more than a single compression, they are known as multiple compressed tablets. Multiple compressed tablets are tablet within a tablet and layered tablets.</a:t>
            </a:r>
          </a:p>
          <a:p>
            <a:r>
              <a:rPr lang="en-IN" dirty="0" smtClean="0"/>
              <a:t>When the coating material, in the form of a granulation or powder, is compressed onto a preformed tablet core of drug, the tablet is known as compression coated tablet. </a:t>
            </a:r>
          </a:p>
          <a:p>
            <a:r>
              <a:rPr lang="en-IN" dirty="0" smtClean="0"/>
              <a:t>Immediate release layered tablets are made to separate incompatible drugs from each other in a single tablet.</a:t>
            </a:r>
          </a:p>
          <a:p>
            <a:r>
              <a:rPr lang="en-IN" dirty="0" smtClean="0"/>
              <a:t>A modified release bi-layer tablet may contain immediate and sustained release layers. The immediate release layer delivers the initial dose </a:t>
            </a:r>
            <a:r>
              <a:rPr lang="en-IN" dirty="0" err="1" smtClean="0"/>
              <a:t>af</a:t>
            </a:r>
            <a:r>
              <a:rPr lang="en-IN" dirty="0" smtClean="0"/>
              <a:t> a drug upon reaching the gastrointestinal fluids. The sustained release layer releases the drug in a sustained manner for a prolonged period of time.</a:t>
            </a:r>
          </a:p>
          <a:p>
            <a:r>
              <a:rPr lang="en-IN" dirty="0" smtClean="0"/>
              <a:t>The drugs in the two layers may be same or different. If the drug in both the layers of the tablet is same, the tablet may also be called as Repeat Action tablet.</a:t>
            </a:r>
            <a:endParaRPr lang="en-IN" dirty="0"/>
          </a:p>
        </p:txBody>
      </p:sp>
      <p:sp>
        <p:nvSpPr>
          <p:cNvPr id="3" name="Title 2"/>
          <p:cNvSpPr>
            <a:spLocks noGrp="1"/>
          </p:cNvSpPr>
          <p:nvPr>
            <p:ph type="title"/>
          </p:nvPr>
        </p:nvSpPr>
        <p:spPr/>
        <p:txBody>
          <a:bodyPr/>
          <a:lstStyle/>
          <a:p>
            <a:r>
              <a:rPr lang="en-IN" dirty="0" smtClean="0"/>
              <a:t>Multi Layered Tablets</a:t>
            </a:r>
            <a:endParaRPr lang="en-IN" dirty="0"/>
          </a:p>
        </p:txBody>
      </p:sp>
    </p:spTree>
    <p:extLst>
      <p:ext uri="{BB962C8B-B14F-4D97-AF65-F5344CB8AC3E}">
        <p14:creationId xmlns:p14="http://schemas.microsoft.com/office/powerpoint/2010/main" val="3835691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N" dirty="0" smtClean="0"/>
              <a:t>Increased patient compliance.</a:t>
            </a:r>
          </a:p>
          <a:p>
            <a:r>
              <a:rPr lang="en-IN" dirty="0" smtClean="0"/>
              <a:t>They can be used to deliver two incompatible drugs having different release profiles.</a:t>
            </a:r>
          </a:p>
          <a:p>
            <a:r>
              <a:rPr lang="en-IN" dirty="0"/>
              <a:t>They can be used </a:t>
            </a:r>
            <a:r>
              <a:rPr lang="en-IN" dirty="0" smtClean="0"/>
              <a:t>to formulate gastro-retentive tablets.</a:t>
            </a:r>
          </a:p>
          <a:p>
            <a:r>
              <a:rPr lang="en-IN" dirty="0"/>
              <a:t>They can be used </a:t>
            </a:r>
            <a:r>
              <a:rPr lang="en-IN" dirty="0" smtClean="0"/>
              <a:t>with two or more delivery mechanism.</a:t>
            </a:r>
          </a:p>
          <a:p>
            <a:r>
              <a:rPr lang="en-IN" dirty="0" smtClean="0"/>
              <a:t>Reduction in cost of medication.</a:t>
            </a:r>
          </a:p>
          <a:p>
            <a:r>
              <a:rPr lang="en-IN" dirty="0" smtClean="0"/>
              <a:t>They are elegant products and provide brand recognition.</a:t>
            </a:r>
          </a:p>
          <a:p>
            <a:r>
              <a:rPr lang="en-IN" dirty="0" smtClean="0"/>
              <a:t>Unpleasant </a:t>
            </a:r>
            <a:r>
              <a:rPr lang="en-IN" dirty="0" err="1" smtClean="0"/>
              <a:t>odor</a:t>
            </a:r>
            <a:r>
              <a:rPr lang="en-IN" dirty="0" smtClean="0"/>
              <a:t> and bitter taste can be masked by coating technique.</a:t>
            </a:r>
          </a:p>
          <a:p>
            <a:r>
              <a:rPr lang="en-IN" dirty="0" smtClean="0"/>
              <a:t>The tablet can be easily used for combination therapy.</a:t>
            </a:r>
            <a:endParaRPr lang="en-IN" dirty="0"/>
          </a:p>
        </p:txBody>
      </p:sp>
      <p:sp>
        <p:nvSpPr>
          <p:cNvPr id="3" name="Title 2"/>
          <p:cNvSpPr>
            <a:spLocks noGrp="1"/>
          </p:cNvSpPr>
          <p:nvPr>
            <p:ph type="title"/>
          </p:nvPr>
        </p:nvSpPr>
        <p:spPr/>
        <p:txBody>
          <a:bodyPr/>
          <a:lstStyle/>
          <a:p>
            <a:r>
              <a:rPr lang="en-IN" dirty="0" smtClean="0"/>
              <a:t>Advantages of Multi Layered Tablet</a:t>
            </a:r>
            <a:endParaRPr lang="en-IN" dirty="0"/>
          </a:p>
        </p:txBody>
      </p:sp>
    </p:spTree>
    <p:extLst>
      <p:ext uri="{BB962C8B-B14F-4D97-AF65-F5344CB8AC3E}">
        <p14:creationId xmlns:p14="http://schemas.microsoft.com/office/powerpoint/2010/main" val="32998056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t>Higher chances of lamination and capping.</a:t>
            </a:r>
          </a:p>
          <a:p>
            <a:r>
              <a:rPr lang="en-IN" dirty="0" smtClean="0"/>
              <a:t>Lack of sufficient bonding and adhesion at the interface between the adjacent compacted layers </a:t>
            </a:r>
            <a:r>
              <a:rPr lang="en-IN" dirty="0"/>
              <a:t>w</a:t>
            </a:r>
            <a:r>
              <a:rPr lang="en-IN" dirty="0" smtClean="0"/>
              <a:t>hich is often the result of an interfacial crack and layer separation.</a:t>
            </a:r>
          </a:p>
          <a:p>
            <a:r>
              <a:rPr lang="en-IN" dirty="0" smtClean="0"/>
              <a:t>They are complicated to manufacture.</a:t>
            </a:r>
          </a:p>
          <a:p>
            <a:r>
              <a:rPr lang="en-IN" dirty="0" smtClean="0"/>
              <a:t>There are chances of cross contamination between the layers.</a:t>
            </a:r>
          </a:p>
        </p:txBody>
      </p:sp>
      <p:sp>
        <p:nvSpPr>
          <p:cNvPr id="3" name="Title 2"/>
          <p:cNvSpPr>
            <a:spLocks noGrp="1"/>
          </p:cNvSpPr>
          <p:nvPr>
            <p:ph type="title"/>
          </p:nvPr>
        </p:nvSpPr>
        <p:spPr/>
        <p:txBody>
          <a:bodyPr/>
          <a:lstStyle/>
          <a:p>
            <a:r>
              <a:rPr lang="en-IN" dirty="0" smtClean="0"/>
              <a:t>Disadvantages of Multi Layered Tablet</a:t>
            </a:r>
            <a:endParaRPr lang="en-IN" dirty="0"/>
          </a:p>
        </p:txBody>
      </p:sp>
    </p:spTree>
    <p:extLst>
      <p:ext uri="{BB962C8B-B14F-4D97-AF65-F5344CB8AC3E}">
        <p14:creationId xmlns:p14="http://schemas.microsoft.com/office/powerpoint/2010/main" val="102212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Difficult to swallow in case of children and unconscious patients. </a:t>
            </a:r>
          </a:p>
          <a:p>
            <a:r>
              <a:rPr lang="en-IN" dirty="0" smtClean="0"/>
              <a:t>Some drugs resist compression into dense compacts, owing to amorphous nature, low density character. </a:t>
            </a:r>
          </a:p>
          <a:p>
            <a:r>
              <a:rPr lang="en-IN" dirty="0" smtClean="0"/>
              <a:t>Drugs with poor wetting, slow dissolution properties, optimum absorption high in GIT may be difficult to formulate or manufacture as a tablet that will still provide adequate or full drug bioavailability. </a:t>
            </a:r>
          </a:p>
          <a:p>
            <a:r>
              <a:rPr lang="en-IN" dirty="0" smtClean="0"/>
              <a:t>Bitter testing drugs, drugs with an objectionable </a:t>
            </a:r>
            <a:r>
              <a:rPr lang="en-IN" dirty="0" err="1" smtClean="0"/>
              <a:t>odor</a:t>
            </a:r>
            <a:r>
              <a:rPr lang="en-IN" dirty="0" smtClean="0"/>
              <a:t> or drugs that are sensitive to oxygen may require encapsulation or coating. In such cases, capsule may offer the best and lowest cost.</a:t>
            </a:r>
            <a:endParaRPr lang="en-IN" dirty="0"/>
          </a:p>
        </p:txBody>
      </p:sp>
      <p:sp>
        <p:nvSpPr>
          <p:cNvPr id="2" name="Title 1"/>
          <p:cNvSpPr>
            <a:spLocks noGrp="1"/>
          </p:cNvSpPr>
          <p:nvPr>
            <p:ph type="title"/>
          </p:nvPr>
        </p:nvSpPr>
        <p:spPr/>
        <p:txBody>
          <a:bodyPr/>
          <a:lstStyle/>
          <a:p>
            <a:r>
              <a:rPr lang="en-IN" dirty="0" smtClean="0"/>
              <a:t>DISADVANTAGES</a:t>
            </a:r>
            <a:endParaRPr lang="en-IN" dirty="0"/>
          </a:p>
        </p:txBody>
      </p:sp>
    </p:spTree>
    <p:extLst>
      <p:ext uri="{BB962C8B-B14F-4D97-AF65-F5344CB8AC3E}">
        <p14:creationId xmlns:p14="http://schemas.microsoft.com/office/powerpoint/2010/main" val="11398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IN" dirty="0" smtClean="0"/>
              <a:t>A tablet should have elegant product identity while free of defects like chips, cracks, discoloration, and contamination. </a:t>
            </a:r>
          </a:p>
          <a:p>
            <a:r>
              <a:rPr lang="en-IN" dirty="0" smtClean="0"/>
              <a:t>Should have sufficient strength to withstand mechanical shock during its production packaging, shipping and dispensing. </a:t>
            </a:r>
          </a:p>
          <a:p>
            <a:r>
              <a:rPr lang="en-IN" dirty="0" smtClean="0"/>
              <a:t>Should have the chemical and physical stability to maintain its physical attributes over time </a:t>
            </a:r>
          </a:p>
          <a:p>
            <a:r>
              <a:rPr lang="en-IN" dirty="0" smtClean="0"/>
              <a:t>The tablet must be able to release the medicinal agents in a predictable and reproducible manner. </a:t>
            </a:r>
          </a:p>
          <a:p>
            <a:r>
              <a:rPr lang="en-IN" dirty="0" smtClean="0"/>
              <a:t>Must have a chemical stability over time so as not to follow alteration of the medicinal agents</a:t>
            </a:r>
            <a:endParaRPr lang="en-IN" dirty="0"/>
          </a:p>
        </p:txBody>
      </p:sp>
      <p:sp>
        <p:nvSpPr>
          <p:cNvPr id="2" name="Title 1"/>
          <p:cNvSpPr>
            <a:spLocks noGrp="1"/>
          </p:cNvSpPr>
          <p:nvPr>
            <p:ph type="title"/>
          </p:nvPr>
        </p:nvSpPr>
        <p:spPr/>
        <p:txBody>
          <a:bodyPr/>
          <a:lstStyle/>
          <a:p>
            <a:r>
              <a:rPr lang="en-IN" dirty="0" smtClean="0"/>
              <a:t>General properties of Tablet</a:t>
            </a:r>
            <a:endParaRPr lang="en-IN" dirty="0"/>
          </a:p>
        </p:txBody>
      </p:sp>
    </p:spTree>
    <p:extLst>
      <p:ext uri="{BB962C8B-B14F-4D97-AF65-F5344CB8AC3E}">
        <p14:creationId xmlns:p14="http://schemas.microsoft.com/office/powerpoint/2010/main" val="1883147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IN" dirty="0" smtClean="0"/>
              <a:t>(A) Tablets ingested orally: </a:t>
            </a:r>
          </a:p>
          <a:p>
            <a:pPr marL="0" indent="0">
              <a:buNone/>
            </a:pPr>
            <a:r>
              <a:rPr lang="en-IN" dirty="0"/>
              <a:t> </a:t>
            </a:r>
            <a:r>
              <a:rPr lang="en-IN" dirty="0" smtClean="0"/>
              <a:t>1. Compressed tablet, e.g. Paracetamol tablet </a:t>
            </a:r>
          </a:p>
          <a:p>
            <a:pPr marL="0" indent="0">
              <a:buNone/>
            </a:pPr>
            <a:r>
              <a:rPr lang="en-IN" dirty="0"/>
              <a:t> </a:t>
            </a:r>
            <a:r>
              <a:rPr lang="en-IN" dirty="0" smtClean="0"/>
              <a:t>2. Multiple compressed tablet </a:t>
            </a:r>
          </a:p>
          <a:p>
            <a:pPr marL="0" indent="0">
              <a:buNone/>
            </a:pPr>
            <a:r>
              <a:rPr lang="en-IN" dirty="0"/>
              <a:t> </a:t>
            </a:r>
            <a:r>
              <a:rPr lang="en-IN" dirty="0" smtClean="0"/>
              <a:t>3. Repeat action tablet </a:t>
            </a:r>
          </a:p>
          <a:p>
            <a:pPr marL="0" indent="0">
              <a:buNone/>
            </a:pPr>
            <a:r>
              <a:rPr lang="en-IN" dirty="0"/>
              <a:t> </a:t>
            </a:r>
            <a:r>
              <a:rPr lang="en-IN" dirty="0" smtClean="0"/>
              <a:t>4. Delayed release tablet, e.g. Enteric coated </a:t>
            </a:r>
            <a:r>
              <a:rPr lang="en-IN" dirty="0" err="1" smtClean="0"/>
              <a:t>Bisacodyl</a:t>
            </a:r>
            <a:r>
              <a:rPr lang="en-IN" dirty="0" smtClean="0"/>
              <a:t> tablet </a:t>
            </a:r>
          </a:p>
          <a:p>
            <a:pPr marL="0" indent="0">
              <a:buNone/>
            </a:pPr>
            <a:r>
              <a:rPr lang="en-IN" dirty="0"/>
              <a:t> </a:t>
            </a:r>
            <a:r>
              <a:rPr lang="en-IN" dirty="0" smtClean="0"/>
              <a:t>5. Sugar coated tablet, e.g. Multivitamin tablet </a:t>
            </a:r>
          </a:p>
          <a:p>
            <a:pPr marL="0" indent="0">
              <a:buNone/>
            </a:pPr>
            <a:r>
              <a:rPr lang="en-IN" dirty="0"/>
              <a:t> </a:t>
            </a:r>
            <a:r>
              <a:rPr lang="en-IN" dirty="0" smtClean="0"/>
              <a:t>6. Film coated tablet, e.g. Metronidazole tablet </a:t>
            </a:r>
          </a:p>
          <a:p>
            <a:pPr marL="0" indent="0">
              <a:buNone/>
            </a:pPr>
            <a:r>
              <a:rPr lang="en-IN" dirty="0"/>
              <a:t> </a:t>
            </a:r>
            <a:r>
              <a:rPr lang="en-IN" dirty="0" smtClean="0"/>
              <a:t>7. Chewable tablet, e.g. Antacid tablet </a:t>
            </a:r>
          </a:p>
          <a:p>
            <a:pPr marL="0" indent="0">
              <a:buNone/>
            </a:pPr>
            <a:r>
              <a:rPr lang="en-IN" dirty="0" smtClean="0"/>
              <a:t>(B) Tablets used in oral cavity: </a:t>
            </a:r>
          </a:p>
          <a:p>
            <a:pPr marL="0" indent="0">
              <a:buNone/>
            </a:pPr>
            <a:r>
              <a:rPr lang="en-IN" dirty="0"/>
              <a:t> </a:t>
            </a:r>
            <a:r>
              <a:rPr lang="en-IN" dirty="0" smtClean="0"/>
              <a:t>1. Buccal tablet, e.g. Vitamin‐c tablet  </a:t>
            </a:r>
          </a:p>
          <a:p>
            <a:pPr marL="0" indent="0">
              <a:buNone/>
            </a:pPr>
            <a:r>
              <a:rPr lang="en-IN" dirty="0"/>
              <a:t> </a:t>
            </a:r>
            <a:r>
              <a:rPr lang="en-IN" dirty="0" smtClean="0"/>
              <a:t>2. Sublingual tablet, e.g. Vicks Menthol tablet </a:t>
            </a:r>
          </a:p>
          <a:p>
            <a:pPr marL="0" indent="0">
              <a:buNone/>
            </a:pPr>
            <a:r>
              <a:rPr lang="en-IN" dirty="0"/>
              <a:t> </a:t>
            </a:r>
            <a:r>
              <a:rPr lang="en-IN" dirty="0" smtClean="0"/>
              <a:t>3. Troches or lozenges  </a:t>
            </a:r>
          </a:p>
          <a:p>
            <a:pPr marL="0" indent="0">
              <a:buNone/>
            </a:pPr>
            <a:r>
              <a:rPr lang="en-IN" dirty="0"/>
              <a:t> </a:t>
            </a:r>
            <a:r>
              <a:rPr lang="en-IN" dirty="0" smtClean="0"/>
              <a:t>4. Dental cone</a:t>
            </a:r>
            <a:endParaRPr lang="en-IN" dirty="0"/>
          </a:p>
        </p:txBody>
      </p:sp>
      <p:sp>
        <p:nvSpPr>
          <p:cNvPr id="2" name="Title 1"/>
          <p:cNvSpPr>
            <a:spLocks noGrp="1"/>
          </p:cNvSpPr>
          <p:nvPr>
            <p:ph type="title"/>
          </p:nvPr>
        </p:nvSpPr>
        <p:spPr/>
        <p:txBody>
          <a:bodyPr/>
          <a:lstStyle/>
          <a:p>
            <a:r>
              <a:rPr lang="en-IN" dirty="0" smtClean="0"/>
              <a:t>Different types of Tablets</a:t>
            </a:r>
            <a:endParaRPr lang="en-IN" dirty="0"/>
          </a:p>
        </p:txBody>
      </p:sp>
    </p:spTree>
    <p:extLst>
      <p:ext uri="{BB962C8B-B14F-4D97-AF65-F5344CB8AC3E}">
        <p14:creationId xmlns:p14="http://schemas.microsoft.com/office/powerpoint/2010/main" val="1371080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IN" dirty="0" smtClean="0"/>
              <a:t>(c) Tablets administered by other route: </a:t>
            </a:r>
          </a:p>
          <a:p>
            <a:pPr marL="0" indent="0">
              <a:buNone/>
            </a:pPr>
            <a:r>
              <a:rPr lang="en-IN" dirty="0"/>
              <a:t> </a:t>
            </a:r>
            <a:r>
              <a:rPr lang="en-IN" dirty="0" smtClean="0"/>
              <a:t>1. Implantation tablet </a:t>
            </a:r>
          </a:p>
          <a:p>
            <a:pPr marL="0" indent="0">
              <a:buNone/>
            </a:pPr>
            <a:r>
              <a:rPr lang="en-IN" dirty="0"/>
              <a:t> </a:t>
            </a:r>
            <a:r>
              <a:rPr lang="en-IN" dirty="0" smtClean="0"/>
              <a:t>2. Vaginal tablet, e.g. </a:t>
            </a:r>
            <a:r>
              <a:rPr lang="en-IN" dirty="0" err="1" smtClean="0"/>
              <a:t>Clotrimazole</a:t>
            </a:r>
            <a:r>
              <a:rPr lang="en-IN" dirty="0" smtClean="0"/>
              <a:t> tablet </a:t>
            </a:r>
          </a:p>
          <a:p>
            <a:pPr marL="0" indent="0">
              <a:buNone/>
            </a:pPr>
            <a:r>
              <a:rPr lang="en-IN" dirty="0" smtClean="0"/>
              <a:t>(D) Tablets used to prepare solution: </a:t>
            </a:r>
          </a:p>
          <a:p>
            <a:pPr marL="0" indent="0">
              <a:buNone/>
            </a:pPr>
            <a:r>
              <a:rPr lang="en-IN" dirty="0"/>
              <a:t> </a:t>
            </a:r>
            <a:r>
              <a:rPr lang="en-IN" dirty="0" smtClean="0"/>
              <a:t>1. Effervescent tablet, e.g. </a:t>
            </a:r>
            <a:r>
              <a:rPr lang="en-IN" dirty="0" err="1" smtClean="0"/>
              <a:t>Dispirin</a:t>
            </a:r>
            <a:r>
              <a:rPr lang="en-IN" dirty="0" smtClean="0"/>
              <a:t> tablet (Aspirin) </a:t>
            </a:r>
          </a:p>
          <a:p>
            <a:pPr marL="0" indent="0">
              <a:buNone/>
            </a:pPr>
            <a:r>
              <a:rPr lang="en-IN" dirty="0"/>
              <a:t> </a:t>
            </a:r>
            <a:r>
              <a:rPr lang="en-IN" dirty="0" smtClean="0"/>
              <a:t>2. Dispensing tablet, e.g. Enzyme tablet (</a:t>
            </a:r>
            <a:r>
              <a:rPr lang="en-IN" dirty="0" err="1" smtClean="0"/>
              <a:t>Digiplex</a:t>
            </a:r>
            <a:r>
              <a:rPr lang="en-IN" dirty="0" smtClean="0"/>
              <a:t>)    </a:t>
            </a:r>
          </a:p>
          <a:p>
            <a:pPr marL="0" indent="0">
              <a:buNone/>
            </a:pPr>
            <a:r>
              <a:rPr lang="en-IN" dirty="0"/>
              <a:t> </a:t>
            </a:r>
            <a:r>
              <a:rPr lang="en-IN" dirty="0" smtClean="0"/>
              <a:t>3. Hypodermic tablet </a:t>
            </a:r>
          </a:p>
          <a:p>
            <a:pPr marL="0" indent="0">
              <a:buNone/>
            </a:pPr>
            <a:r>
              <a:rPr lang="en-IN" dirty="0"/>
              <a:t> </a:t>
            </a:r>
            <a:r>
              <a:rPr lang="en-IN" dirty="0" smtClean="0"/>
              <a:t>4. Tablet triturates e.g. Enzyme tablet (</a:t>
            </a:r>
            <a:r>
              <a:rPr lang="en-IN" dirty="0" err="1" smtClean="0"/>
              <a:t>Digiplex</a:t>
            </a:r>
            <a:r>
              <a:rPr lang="en-IN" dirty="0" smtClean="0"/>
              <a:t>)</a:t>
            </a:r>
            <a:endParaRPr lang="en-IN" dirty="0"/>
          </a:p>
        </p:txBody>
      </p:sp>
      <p:sp>
        <p:nvSpPr>
          <p:cNvPr id="2" name="Title 1"/>
          <p:cNvSpPr>
            <a:spLocks noGrp="1"/>
          </p:cNvSpPr>
          <p:nvPr>
            <p:ph type="title"/>
          </p:nvPr>
        </p:nvSpPr>
        <p:spPr/>
        <p:txBody>
          <a:bodyPr/>
          <a:lstStyle/>
          <a:p>
            <a:r>
              <a:rPr lang="en-IN" dirty="0" smtClean="0"/>
              <a:t>CONT.</a:t>
            </a:r>
            <a:endParaRPr lang="en-IN" dirty="0"/>
          </a:p>
        </p:txBody>
      </p:sp>
    </p:spTree>
    <p:extLst>
      <p:ext uri="{BB962C8B-B14F-4D97-AF65-F5344CB8AC3E}">
        <p14:creationId xmlns:p14="http://schemas.microsoft.com/office/powerpoint/2010/main" val="106652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IN" dirty="0" smtClean="0"/>
              <a:t>In addition to active ingredients, tablet contains a number of inert materials known as additives or excipients. </a:t>
            </a:r>
          </a:p>
          <a:p>
            <a:pPr marL="0" indent="0">
              <a:buNone/>
            </a:pPr>
            <a:r>
              <a:rPr lang="en-IN" dirty="0" smtClean="0"/>
              <a:t>Different excipients are: </a:t>
            </a:r>
          </a:p>
          <a:p>
            <a:pPr marL="514350" indent="-514350">
              <a:buAutoNum type="arabicPeriod"/>
            </a:pPr>
            <a:r>
              <a:rPr lang="en-IN" dirty="0" smtClean="0"/>
              <a:t>Diluent </a:t>
            </a:r>
          </a:p>
          <a:p>
            <a:pPr marL="514350" indent="-514350">
              <a:buAutoNum type="arabicPeriod"/>
            </a:pPr>
            <a:r>
              <a:rPr lang="en-IN" dirty="0" smtClean="0"/>
              <a:t> Binder and adhesive </a:t>
            </a:r>
          </a:p>
          <a:p>
            <a:pPr marL="514350" indent="-514350">
              <a:buAutoNum type="arabicPeriod"/>
            </a:pPr>
            <a:r>
              <a:rPr lang="en-IN" dirty="0" err="1" smtClean="0"/>
              <a:t>Disintegrents</a:t>
            </a:r>
            <a:r>
              <a:rPr lang="en-IN" dirty="0" smtClean="0"/>
              <a:t> </a:t>
            </a:r>
          </a:p>
          <a:p>
            <a:pPr marL="514350" indent="-514350">
              <a:buAutoNum type="arabicPeriod"/>
            </a:pPr>
            <a:r>
              <a:rPr lang="en-IN" dirty="0" smtClean="0"/>
              <a:t>Lubricants and </a:t>
            </a:r>
            <a:r>
              <a:rPr lang="en-IN" dirty="0" err="1" smtClean="0"/>
              <a:t>glidants</a:t>
            </a:r>
            <a:r>
              <a:rPr lang="en-IN" dirty="0" smtClean="0"/>
              <a:t> </a:t>
            </a:r>
          </a:p>
          <a:p>
            <a:pPr marL="514350" indent="-514350">
              <a:buAutoNum type="arabicPeriod"/>
            </a:pPr>
            <a:r>
              <a:rPr lang="en-IN" dirty="0" smtClean="0"/>
              <a:t>Colouring agents </a:t>
            </a:r>
          </a:p>
          <a:p>
            <a:pPr marL="514350" indent="-514350">
              <a:buAutoNum type="arabicPeriod"/>
            </a:pPr>
            <a:r>
              <a:rPr lang="en-IN" dirty="0" err="1" smtClean="0"/>
              <a:t>Flavoring</a:t>
            </a:r>
            <a:r>
              <a:rPr lang="en-IN" dirty="0" smtClean="0"/>
              <a:t> agents </a:t>
            </a:r>
          </a:p>
          <a:p>
            <a:pPr marL="514350" indent="-514350">
              <a:buAutoNum type="arabicPeriod"/>
            </a:pPr>
            <a:r>
              <a:rPr lang="en-IN" dirty="0" smtClean="0"/>
              <a:t>Sweetening agents</a:t>
            </a:r>
            <a:endParaRPr lang="en-IN" dirty="0"/>
          </a:p>
        </p:txBody>
      </p:sp>
      <p:sp>
        <p:nvSpPr>
          <p:cNvPr id="2" name="Title 1"/>
          <p:cNvSpPr>
            <a:spLocks noGrp="1"/>
          </p:cNvSpPr>
          <p:nvPr>
            <p:ph type="title"/>
          </p:nvPr>
        </p:nvSpPr>
        <p:spPr/>
        <p:txBody>
          <a:bodyPr/>
          <a:lstStyle/>
          <a:p>
            <a:r>
              <a:rPr lang="en-IN" dirty="0" smtClean="0"/>
              <a:t>Tablet Ingredients</a:t>
            </a:r>
            <a:endParaRPr lang="en-IN" dirty="0"/>
          </a:p>
        </p:txBody>
      </p:sp>
    </p:spTree>
    <p:extLst>
      <p:ext uri="{BB962C8B-B14F-4D97-AF65-F5344CB8AC3E}">
        <p14:creationId xmlns:p14="http://schemas.microsoft.com/office/powerpoint/2010/main" val="65929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115888"/>
            <a:ext cx="8229600" cy="6010275"/>
          </a:xfrm>
        </p:spPr>
        <p:txBody>
          <a:bodyPr>
            <a:normAutofit fontScale="92500" lnSpcReduction="10000"/>
          </a:bodyPr>
          <a:lstStyle/>
          <a:p>
            <a:pPr marL="514350" indent="-514350">
              <a:buAutoNum type="arabicPeriod"/>
            </a:pPr>
            <a:r>
              <a:rPr lang="en-IN" dirty="0" smtClean="0"/>
              <a:t>Diluent: Diluents are fillers used to make required bulk of the tablet when the drug dosage itself is inadequate to produce the bulk. </a:t>
            </a:r>
          </a:p>
          <a:p>
            <a:pPr marL="0" indent="0">
              <a:buNone/>
            </a:pPr>
            <a:r>
              <a:rPr lang="en-IN" dirty="0" smtClean="0"/>
              <a:t>Secondary reason is to provide better tablet properties such as improve cohesion, to permit use of direct compression manufacturing or to promote flow. </a:t>
            </a:r>
          </a:p>
          <a:p>
            <a:pPr marL="0" indent="0">
              <a:buNone/>
            </a:pPr>
            <a:r>
              <a:rPr lang="en-IN" dirty="0" smtClean="0"/>
              <a:t>A diluent should have following properties: </a:t>
            </a:r>
          </a:p>
          <a:p>
            <a:pPr marL="514350" indent="-514350">
              <a:buAutoNum type="arabicPeriod"/>
            </a:pPr>
            <a:r>
              <a:rPr lang="en-IN" dirty="0" smtClean="0"/>
              <a:t>They must be non toxic </a:t>
            </a:r>
          </a:p>
          <a:p>
            <a:pPr marL="514350" indent="-514350">
              <a:buAutoNum type="arabicPeriod"/>
            </a:pPr>
            <a:r>
              <a:rPr lang="en-IN" dirty="0" smtClean="0"/>
              <a:t>They must be commercially available in acceptable grade </a:t>
            </a:r>
          </a:p>
          <a:p>
            <a:pPr marL="514350" indent="-514350">
              <a:buAutoNum type="arabicPeriod"/>
            </a:pPr>
            <a:r>
              <a:rPr lang="en-IN" dirty="0" smtClean="0"/>
              <a:t>There cost must be low </a:t>
            </a:r>
          </a:p>
          <a:p>
            <a:pPr marL="514350" indent="-514350">
              <a:buAutoNum type="arabicPeriod"/>
            </a:pPr>
            <a:r>
              <a:rPr lang="en-IN" dirty="0" smtClean="0"/>
              <a:t>They must be physiologically inert </a:t>
            </a:r>
          </a:p>
          <a:p>
            <a:pPr marL="514350" indent="-514350">
              <a:buAutoNum type="arabicPeriod"/>
            </a:pPr>
            <a:r>
              <a:rPr lang="en-IN" dirty="0" smtClean="0"/>
              <a:t>They must be physically &amp; chemically stable by themselves &amp; in combination with the drugs. </a:t>
            </a:r>
          </a:p>
          <a:p>
            <a:pPr marL="514350" indent="-514350">
              <a:buAutoNum type="arabicPeriod"/>
            </a:pPr>
            <a:r>
              <a:rPr lang="en-IN" dirty="0" smtClean="0"/>
              <a:t>They must be free from all microbial contamination. </a:t>
            </a:r>
          </a:p>
          <a:p>
            <a:pPr marL="514350" indent="-514350">
              <a:buAutoNum type="arabicPeriod"/>
            </a:pPr>
            <a:r>
              <a:rPr lang="en-IN" dirty="0" smtClean="0"/>
              <a:t>They do not alter the bioavailability of drug. </a:t>
            </a:r>
          </a:p>
          <a:p>
            <a:pPr marL="514350" indent="-514350">
              <a:buAutoNum type="arabicPeriod"/>
            </a:pPr>
            <a:r>
              <a:rPr lang="en-IN" dirty="0" smtClean="0"/>
              <a:t>They must be </a:t>
            </a:r>
            <a:r>
              <a:rPr lang="en-IN" dirty="0" err="1" smtClean="0"/>
              <a:t>color</a:t>
            </a:r>
            <a:r>
              <a:rPr lang="en-IN" dirty="0" smtClean="0"/>
              <a:t> compatible.</a:t>
            </a:r>
            <a:endParaRPr lang="en-IN" dirty="0"/>
          </a:p>
        </p:txBody>
      </p:sp>
    </p:spTree>
    <p:extLst>
      <p:ext uri="{BB962C8B-B14F-4D97-AF65-F5344CB8AC3E}">
        <p14:creationId xmlns:p14="http://schemas.microsoft.com/office/powerpoint/2010/main" val="359821144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657</TotalTime>
  <Words>3306</Words>
  <Application>Microsoft Office PowerPoint</Application>
  <PresentationFormat>On-screen Show (4:3)</PresentationFormat>
  <Paragraphs>241</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Hardcover</vt:lpstr>
      <vt:lpstr>TABLETS</vt:lpstr>
      <vt:lpstr>TABLETS</vt:lpstr>
      <vt:lpstr>ADVANTAGES</vt:lpstr>
      <vt:lpstr>DISADVANTAGES</vt:lpstr>
      <vt:lpstr>General properties of Tablet</vt:lpstr>
      <vt:lpstr>Different types of Tablets</vt:lpstr>
      <vt:lpstr>CONT.</vt:lpstr>
      <vt:lpstr>Tablet Ingredients</vt:lpstr>
      <vt:lpstr>PowerPoint Presentation</vt:lpstr>
      <vt:lpstr>PowerPoint Presentation</vt:lpstr>
      <vt:lpstr>PowerPoint Presentation</vt:lpstr>
      <vt:lpstr>PowerPoint Presentation</vt:lpstr>
      <vt:lpstr>PowerPoint Presentation</vt:lpstr>
      <vt:lpstr>PowerPoint Presentation</vt:lpstr>
      <vt:lpstr>Tablet Manufacturing</vt:lpstr>
      <vt:lpstr>UNCOATED TABLETS</vt:lpstr>
      <vt:lpstr>COATED TABLETS</vt:lpstr>
      <vt:lpstr> Film-Coated Tablets</vt:lpstr>
      <vt:lpstr>Sugar-coated Tablets</vt:lpstr>
      <vt:lpstr>Enteric-coated Tablets</vt:lpstr>
      <vt:lpstr>Effervescent Tablets</vt:lpstr>
      <vt:lpstr>Chewable Tablets</vt:lpstr>
      <vt:lpstr> Buccal and Sublingual Tablets</vt:lpstr>
      <vt:lpstr>Lozenges or Troches</vt:lpstr>
      <vt:lpstr>Hypodermic Tablets</vt:lpstr>
      <vt:lpstr>Gelatin-Coated Tablets</vt:lpstr>
      <vt:lpstr>Extended-Release Tablets</vt:lpstr>
      <vt:lpstr>Advantages of Extended-Release tablets</vt:lpstr>
      <vt:lpstr>Disadvantages of Extended-Release Tablets</vt:lpstr>
      <vt:lpstr>Sustain Release Tablet</vt:lpstr>
      <vt:lpstr>Advantages of Sustain Release Tablets</vt:lpstr>
      <vt:lpstr>Disadvantages of Sustain Release Tablets</vt:lpstr>
      <vt:lpstr>Fast Dissolving Tablet</vt:lpstr>
      <vt:lpstr>Advantages of Fast Dissolving Tablets</vt:lpstr>
      <vt:lpstr>Disadvantages of Fast Dissolving Tablets</vt:lpstr>
      <vt:lpstr>Multi Layered Tablets</vt:lpstr>
      <vt:lpstr>Advantages of Multi Layered Tablet</vt:lpstr>
      <vt:lpstr>Disadvantages of Multi Layered Tablet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TABLETS</dc:title>
  <dc:creator>R C TRIPATHI</dc:creator>
  <cp:lastModifiedBy>R C TRIPATHI</cp:lastModifiedBy>
  <cp:revision>23</cp:revision>
  <dcterms:created xsi:type="dcterms:W3CDTF">2022-02-01T06:22:46Z</dcterms:created>
  <dcterms:modified xsi:type="dcterms:W3CDTF">2022-02-07T09:50:16Z</dcterms:modified>
</cp:coreProperties>
</file>