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1169931"/>
            <a:ext cx="6419780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533401"/>
            <a:ext cx="8206284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7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62659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73459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178196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3429000"/>
            <a:ext cx="8536623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301070"/>
            <a:ext cx="8509815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53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3429000"/>
            <a:ext cx="8509815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5132981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1326773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533400"/>
            <a:ext cx="9146381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886200"/>
            <a:ext cx="8509815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602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1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928534"/>
            <a:ext cx="850981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766736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2686585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1231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533400"/>
            <a:ext cx="2725592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182039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533400"/>
            <a:ext cx="8739823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10080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8536624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487334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241974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533401"/>
            <a:ext cx="5266623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533400"/>
            <a:ext cx="5264317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39500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1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1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143000"/>
            <a:ext cx="5275607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78537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152531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9430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533400"/>
            <a:ext cx="42672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533400"/>
            <a:ext cx="5918340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2209803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268571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1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914400"/>
            <a:ext cx="4374632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2743200"/>
            <a:ext cx="475229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6172201"/>
            <a:ext cx="774896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143868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3894668"/>
            <a:ext cx="3293941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533401"/>
            <a:ext cx="8739823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6172204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172201"/>
            <a:ext cx="77489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5578479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IN" spc="-5" smtClean="0"/>
              <a:pPr marL="38100">
                <a:lnSpc>
                  <a:spcPts val="1425"/>
                </a:lnSpc>
              </a:pPr>
              <a:t>‹#›</a:t>
            </a:fld>
            <a:endParaRPr lang="en-IN" spc="-5" dirty="0"/>
          </a:p>
        </p:txBody>
      </p:sp>
    </p:spTree>
    <p:extLst>
      <p:ext uri="{BB962C8B-B14F-4D97-AF65-F5344CB8AC3E}">
        <p14:creationId xmlns:p14="http://schemas.microsoft.com/office/powerpoint/2010/main" val="3075951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1743" y="2007362"/>
            <a:ext cx="6698233" cy="115544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18124" y="1025144"/>
            <a:ext cx="119316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13413902" y="6034116"/>
            <a:ext cx="1142543" cy="2142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38100" defTabSz="457200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marL="38100" defTabSz="457200">
                <a:lnSpc>
                  <a:spcPts val="1425"/>
                </a:lnSpc>
              </a:pPr>
              <a:t>1</a:t>
            </a:fld>
            <a:endParaRPr spc="-5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4635" y="4038601"/>
            <a:ext cx="7467600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667635" defTabSz="457200">
              <a:spcBef>
                <a:spcPts val="95"/>
              </a:spcBef>
            </a:pPr>
            <a:r>
              <a:rPr lang="en-US" sz="2000" b="1" spc="-195">
                <a:solidFill>
                  <a:srgbClr val="EBE3C2"/>
                </a:solidFill>
                <a:latin typeface="Arial"/>
                <a:cs typeface="Arial"/>
              </a:rPr>
              <a:t>(</a:t>
            </a:r>
            <a:r>
              <a:rPr lang="en-US" sz="2000" b="1" spc="-195" dirty="0">
                <a:solidFill>
                  <a:srgbClr val="EBE3C2"/>
                </a:solidFill>
                <a:latin typeface="Arial"/>
                <a:cs typeface="Arial"/>
              </a:rPr>
              <a:t>Dr.) Pranati Srivastava</a:t>
            </a:r>
          </a:p>
          <a:p>
            <a:pPr marL="12700" marR="2667635" defTabSz="457200">
              <a:spcBef>
                <a:spcPts val="95"/>
              </a:spcBef>
            </a:pPr>
            <a:r>
              <a:rPr lang="en-US" sz="2000" b="1" spc="-195" dirty="0">
                <a:solidFill>
                  <a:srgbClr val="EBE3C2"/>
                </a:solidFill>
                <a:latin typeface="Arial"/>
                <a:cs typeface="Arial"/>
              </a:rPr>
              <a:t>Asst. Professor</a:t>
            </a:r>
          </a:p>
          <a:p>
            <a:pPr marL="12700" marR="2667635" defTabSz="457200">
              <a:spcBef>
                <a:spcPts val="95"/>
              </a:spcBef>
            </a:pPr>
            <a:r>
              <a:rPr lang="en-US" sz="2000" b="1" spc="-195" dirty="0">
                <a:solidFill>
                  <a:srgbClr val="EBE3C2"/>
                </a:solidFill>
                <a:latin typeface="Arial"/>
                <a:cs typeface="Arial"/>
              </a:rPr>
              <a:t>School of  Pharmaceutical Sciences, CSJMU, Kanpur</a:t>
            </a:r>
            <a:endParaRPr sz="20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281230"/>
            <a:ext cx="8065132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z="2300" spc="35" dirty="0">
                <a:solidFill>
                  <a:srgbClr val="F9F9F9"/>
                </a:solidFill>
                <a:latin typeface="Wingdings 2"/>
                <a:cs typeface="Wingdings 2"/>
              </a:rPr>
              <a:t></a:t>
            </a:r>
            <a:r>
              <a:rPr sz="2300" spc="30" dirty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Potential</a:t>
            </a:r>
            <a:r>
              <a:rPr sz="3600" spc="-30" dirty="0">
                <a:solidFill>
                  <a:srgbClr val="6500CC"/>
                </a:solidFill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advantages</a:t>
            </a:r>
            <a:r>
              <a:rPr sz="3600" spc="-30" dirty="0">
                <a:solidFill>
                  <a:srgbClr val="6500CC"/>
                </a:solidFill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of</a:t>
            </a:r>
            <a:r>
              <a:rPr sz="3600" spc="-30" dirty="0">
                <a:solidFill>
                  <a:srgbClr val="6500CC"/>
                </a:solidFill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TDDS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13413902" y="6034116"/>
            <a:ext cx="1142543" cy="2142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38100" defTabSz="457200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marL="38100" defTabSz="457200">
                <a:lnSpc>
                  <a:spcPts val="1425"/>
                </a:lnSpc>
              </a:pPr>
              <a:t>2</a:t>
            </a:fld>
            <a:endParaRPr spc="-5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7139" y="893695"/>
            <a:ext cx="7607934" cy="5037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545" marR="193675" indent="-284480" defTabSz="457200">
              <a:lnSpc>
                <a:spcPct val="140000"/>
              </a:lnSpc>
              <a:spcBef>
                <a:spcPts val="100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Avoids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chemically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hostile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GI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(drug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degradation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acidic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environments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prevented).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296545" marR="54610" indent="-284480" defTabSz="457200">
              <a:lnSpc>
                <a:spcPct val="140000"/>
              </a:lnSpc>
              <a:spcBef>
                <a:spcPts val="505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GI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distress and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factors like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Gastric emptying, intestinal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motility,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transit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time,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donot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effect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route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oral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route.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296545" marR="208279" indent="-284480" defTabSz="457200">
              <a:lnSpc>
                <a:spcPct val="140000"/>
              </a:lnSpc>
              <a:spcBef>
                <a:spcPts val="495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Avoidance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significant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presystemic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metabolism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(degradation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GIT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by the liver)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therefore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lower doses.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296545" indent="-284480" defTabSz="457200">
              <a:spcBef>
                <a:spcPts val="1460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Allows effective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of drugs with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short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biological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half-life.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296545" marR="5080" indent="-284480" algn="just" defTabSz="457200">
              <a:lnSpc>
                <a:spcPct val="140000"/>
              </a:lnSpc>
              <a:spcBef>
                <a:spcPts val="500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Allow administration of drugs with narrow therapeutic window because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 levels are maintained within the therapeutic window for prolonged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periods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296545" indent="-284480" algn="just" defTabSz="457200">
              <a:spcBef>
                <a:spcPts val="1460"/>
              </a:spcBef>
              <a:buSzPct val="80000"/>
              <a:buFont typeface="Wingdings"/>
              <a:buChar char=""/>
              <a:tabLst>
                <a:tab pos="29718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Reduced inter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intra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patient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variability.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1" y="274219"/>
            <a:ext cx="7935595" cy="543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347980" indent="-341630" defTabSz="457200">
              <a:lnSpc>
                <a:spcPct val="150000"/>
              </a:lnSpc>
              <a:spcBef>
                <a:spcPts val="1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Enhance therapeutic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efficacy,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reduced fluctuations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(rapid blood level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spikes-low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high)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optimization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concentration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profile.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69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Reduction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dosing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frequency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enhancement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patient compliance.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70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controlled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plasma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levels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drugs.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7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adequate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absorption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drugs.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5080" indent="-341630" defTabSz="457200">
              <a:lnSpc>
                <a:spcPct val="150000"/>
              </a:lnSpc>
              <a:spcBef>
                <a:spcPts val="49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Avoids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 and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inconveniences of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parenteral therapy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(Painless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administration).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291465" indent="-341630" defTabSz="457200">
              <a:lnSpc>
                <a:spcPct val="150000"/>
              </a:lnSpc>
              <a:spcBef>
                <a:spcPts val="50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promptly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interrupted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removal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patch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toxicity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occurs.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7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suitability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self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medication.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13413902" y="6034116"/>
            <a:ext cx="1142543" cy="2142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38100" defTabSz="457200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marL="38100" defTabSz="457200">
                <a:lnSpc>
                  <a:spcPts val="1425"/>
                </a:lnSpc>
              </a:pPr>
              <a:t>3</a:t>
            </a:fld>
            <a:endParaRPr spc="-5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115483"/>
            <a:ext cx="4372610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sz="2300" spc="35" dirty="0">
                <a:solidFill>
                  <a:srgbClr val="F9F9F9"/>
                </a:solidFill>
                <a:latin typeface="Wingdings 2"/>
                <a:cs typeface="Wingdings 2"/>
              </a:rPr>
              <a:t></a:t>
            </a:r>
            <a:r>
              <a:rPr sz="2300" spc="15" dirty="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Disadvantages</a:t>
            </a:r>
            <a:r>
              <a:rPr sz="3600" spc="-40" dirty="0">
                <a:solidFill>
                  <a:srgbClr val="6500CC"/>
                </a:solidFill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of</a:t>
            </a:r>
            <a:r>
              <a:rPr sz="3600" spc="-35" dirty="0">
                <a:solidFill>
                  <a:srgbClr val="6500CC"/>
                </a:solidFill>
              </a:rPr>
              <a:t> </a:t>
            </a:r>
            <a:r>
              <a:rPr sz="3600" spc="-5" dirty="0">
                <a:solidFill>
                  <a:srgbClr val="6500CC"/>
                </a:solidFill>
              </a:rPr>
              <a:t>TDDS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xfrm>
            <a:off x="13413902" y="6034116"/>
            <a:ext cx="1142543" cy="2142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38100" defTabSz="457200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marL="38100" defTabSz="457200">
                <a:lnSpc>
                  <a:spcPts val="1425"/>
                </a:lnSpc>
              </a:pPr>
              <a:t>4</a:t>
            </a:fld>
            <a:endParaRPr spc="-5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1" y="1172210"/>
            <a:ext cx="7999095" cy="4460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3745" indent="-284480" defTabSz="457200">
              <a:spcBef>
                <a:spcPts val="95"/>
              </a:spcBef>
              <a:buSzPct val="80000"/>
              <a:buFont typeface="Wingdings"/>
              <a:buChar char=""/>
              <a:tabLst>
                <a:tab pos="75438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Drugs that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 high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blood levels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 be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administered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limited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753745" defTabSz="457200">
              <a:spcBef>
                <a:spcPts val="1440"/>
              </a:spcBef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molecules,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those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requiring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daily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dose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10mg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5080" indent="-341630" defTabSz="457200">
              <a:lnSpc>
                <a:spcPct val="160000"/>
              </a:lnSpc>
              <a:spcBef>
                <a:spcPts val="6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Transdermal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administration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not a</a:t>
            </a:r>
            <a:r>
              <a:rPr sz="2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means to achieve rapid bolus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 drug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input,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 it is usually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designed to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offer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slow,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sustained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 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delivery.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539750" indent="-341630" defTabSz="457200">
              <a:lnSpc>
                <a:spcPct val="160000"/>
              </a:lnSpc>
              <a:spcBef>
                <a:spcPts val="6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Adequate solubility of the drug in both lipophilic and aqueous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environments, to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reach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dermal microcirculation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gain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access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systemic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circulation.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652780" indent="-341630" defTabSz="457200">
              <a:lnSpc>
                <a:spcPct val="160000"/>
              </a:lnSpc>
              <a:spcBef>
                <a:spcPts val="6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molecular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drug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reasonable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it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absorbed</a:t>
            </a:r>
            <a:r>
              <a:rPr sz="2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percutaneously.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1" y="517998"/>
            <a:ext cx="7884159" cy="4987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30480" indent="-341630" algn="just" defTabSz="457200">
              <a:lnSpc>
                <a:spcPct val="130000"/>
              </a:lnSpc>
              <a:spcBef>
                <a:spcPts val="1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4330" algn="l"/>
              </a:tabLst>
            </a:pP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Tolerance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inducing compounds are not an intelligent choice for this mode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administration unless an appropriate wash out period is programmed in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dosing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regimen.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5080" indent="-341630" algn="just" defTabSz="457200">
              <a:lnSpc>
                <a:spcPct val="130000"/>
              </a:lnSpc>
              <a:spcBef>
                <a:spcPts val="49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4330" algn="l"/>
              </a:tabLst>
            </a:pP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Difficulty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permeation of the drug through human skin –barrier function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skin.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marR="340360" indent="-341630" defTabSz="457200">
              <a:lnSpc>
                <a:spcPct val="130000"/>
              </a:lnSpc>
              <a:spcBef>
                <a:spcPts val="50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Skin irritation or dermatitis due to excipients and enhancers of drug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delivery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increasing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percutaneous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absorption is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</a:t>
            </a:r>
            <a:r>
              <a:rPr sz="2000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major</a:t>
            </a:r>
            <a:r>
              <a:rPr sz="2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limitation.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575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Adhesive may not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adhere well to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 types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skin.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70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Uncomfortable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wear.</a:t>
            </a:r>
            <a:endParaRPr sz="20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3695" indent="-341630" defTabSz="457200">
              <a:spcBef>
                <a:spcPts val="1190"/>
              </a:spcBef>
              <a:buClr>
                <a:srgbClr val="F9F9F9"/>
              </a:buClr>
              <a:buSzPct val="65000"/>
              <a:buFont typeface="Wingdings"/>
              <a:buChar char=""/>
              <a:tabLst>
                <a:tab pos="353695" algn="l"/>
                <a:tab pos="354330" algn="l"/>
              </a:tabLst>
            </a:pP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economical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13413902" y="6034116"/>
            <a:ext cx="1142543" cy="21428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38100" defTabSz="457200">
              <a:lnSpc>
                <a:spcPts val="1425"/>
              </a:lnSpc>
            </a:pPr>
            <a:fld id="{81D60167-4931-47E6-BA6A-407CBD079E47}" type="slidenum">
              <a:rPr spc="-5" dirty="0">
                <a:solidFill>
                  <a:srgbClr val="146194">
                    <a:lumMod val="50000"/>
                  </a:srgbClr>
                </a:solidFill>
                <a:latin typeface="Century Gothic" panose="020B0502020202020204"/>
              </a:rPr>
              <a:pPr marL="38100" defTabSz="457200">
                <a:lnSpc>
                  <a:spcPts val="1425"/>
                </a:lnSpc>
              </a:pPr>
              <a:t>5</a:t>
            </a:fld>
            <a:endParaRPr spc="-5" dirty="0">
              <a:solidFill>
                <a:srgbClr val="146194">
                  <a:lumMod val="50000"/>
                </a:srgbClr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Times New Roman</vt:lpstr>
      <vt:lpstr>Wingdings</vt:lpstr>
      <vt:lpstr>Wingdings 2</vt:lpstr>
      <vt:lpstr>Wingdings 3</vt:lpstr>
      <vt:lpstr>Slice</vt:lpstr>
      <vt:lpstr>PowerPoint Presentation</vt:lpstr>
      <vt:lpstr> Potential advantages of TDDS</vt:lpstr>
      <vt:lpstr>PowerPoint Presentation</vt:lpstr>
      <vt:lpstr> Disadvantages of TDDS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Pranati Srivastava</dc:creator>
  <cp:lastModifiedBy>Pranati Srivastava</cp:lastModifiedBy>
  <cp:revision>1</cp:revision>
  <dcterms:created xsi:type="dcterms:W3CDTF">2021-11-18T06:25:03Z</dcterms:created>
  <dcterms:modified xsi:type="dcterms:W3CDTF">2021-11-18T06:25:32Z</dcterms:modified>
</cp:coreProperties>
</file>