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8" r:id="rId26"/>
    <p:sldId id="281" r:id="rId27"/>
    <p:sldId id="282" r:id="rId28"/>
    <p:sldId id="283" r:id="rId29"/>
    <p:sldId id="284" r:id="rId30"/>
    <p:sldId id="285" r:id="rId31"/>
    <p:sldId id="286" r:id="rId32"/>
    <p:sldId id="287" r:id="rId33"/>
    <p:sldId id="290" r:id="rId34"/>
    <p:sldId id="28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E78B2-48D0-4CB7-9B74-646FD7973F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848C8B1B-6C36-4146-9C6B-8B93BBA981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6E073AE-451E-4F62-9AE5-E440B097BFCF}"/>
              </a:ext>
            </a:extLst>
          </p:cNvPr>
          <p:cNvSpPr>
            <a:spLocks noGrp="1"/>
          </p:cNvSpPr>
          <p:nvPr>
            <p:ph type="dt" sz="half" idx="10"/>
          </p:nvPr>
        </p:nvSpPr>
        <p:spPr/>
        <p:txBody>
          <a:bodyPr/>
          <a:lstStyle/>
          <a:p>
            <a:fld id="{69648285-7CEB-46A1-8609-DFD40B086FA3}" type="datetimeFigureOut">
              <a:rPr lang="en-IN" smtClean="0"/>
              <a:t>27-10-2021</a:t>
            </a:fld>
            <a:endParaRPr lang="en-IN"/>
          </a:p>
        </p:txBody>
      </p:sp>
      <p:sp>
        <p:nvSpPr>
          <p:cNvPr id="5" name="Footer Placeholder 4">
            <a:extLst>
              <a:ext uri="{FF2B5EF4-FFF2-40B4-BE49-F238E27FC236}">
                <a16:creationId xmlns:a16="http://schemas.microsoft.com/office/drawing/2014/main" id="{2CF05AA5-248D-477A-948F-C93D7BB96E0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DA8F33B-8FAE-4891-A018-A7EAA52573CA}"/>
              </a:ext>
            </a:extLst>
          </p:cNvPr>
          <p:cNvSpPr>
            <a:spLocks noGrp="1"/>
          </p:cNvSpPr>
          <p:nvPr>
            <p:ph type="sldNum" sz="quarter" idx="12"/>
          </p:nvPr>
        </p:nvSpPr>
        <p:spPr/>
        <p:txBody>
          <a:bodyPr/>
          <a:lstStyle/>
          <a:p>
            <a:fld id="{08FFF711-EDD3-4091-9BA7-4E873A50999B}" type="slidenum">
              <a:rPr lang="en-IN" smtClean="0"/>
              <a:t>‹#›</a:t>
            </a:fld>
            <a:endParaRPr lang="en-IN"/>
          </a:p>
        </p:txBody>
      </p:sp>
    </p:spTree>
    <p:extLst>
      <p:ext uri="{BB962C8B-B14F-4D97-AF65-F5344CB8AC3E}">
        <p14:creationId xmlns:p14="http://schemas.microsoft.com/office/powerpoint/2010/main" val="362741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0A459-EFAD-45FA-92B8-825CE49B714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2A42565-5B8F-4CE1-A79B-0BDDF99FF63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B3CC218-022E-40EB-B2ED-2872A2FBC770}"/>
              </a:ext>
            </a:extLst>
          </p:cNvPr>
          <p:cNvSpPr>
            <a:spLocks noGrp="1"/>
          </p:cNvSpPr>
          <p:nvPr>
            <p:ph type="dt" sz="half" idx="10"/>
          </p:nvPr>
        </p:nvSpPr>
        <p:spPr/>
        <p:txBody>
          <a:bodyPr/>
          <a:lstStyle/>
          <a:p>
            <a:fld id="{69648285-7CEB-46A1-8609-DFD40B086FA3}" type="datetimeFigureOut">
              <a:rPr lang="en-IN" smtClean="0"/>
              <a:t>27-10-2021</a:t>
            </a:fld>
            <a:endParaRPr lang="en-IN"/>
          </a:p>
        </p:txBody>
      </p:sp>
      <p:sp>
        <p:nvSpPr>
          <p:cNvPr id="5" name="Footer Placeholder 4">
            <a:extLst>
              <a:ext uri="{FF2B5EF4-FFF2-40B4-BE49-F238E27FC236}">
                <a16:creationId xmlns:a16="http://schemas.microsoft.com/office/drawing/2014/main" id="{5DE5CDC3-6E74-4D2F-9E3E-0BBB6BAEBF5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33E49EA-7603-460A-BD7A-4F2BD92C0D52}"/>
              </a:ext>
            </a:extLst>
          </p:cNvPr>
          <p:cNvSpPr>
            <a:spLocks noGrp="1"/>
          </p:cNvSpPr>
          <p:nvPr>
            <p:ph type="sldNum" sz="quarter" idx="12"/>
          </p:nvPr>
        </p:nvSpPr>
        <p:spPr/>
        <p:txBody>
          <a:bodyPr/>
          <a:lstStyle/>
          <a:p>
            <a:fld id="{08FFF711-EDD3-4091-9BA7-4E873A50999B}" type="slidenum">
              <a:rPr lang="en-IN" smtClean="0"/>
              <a:t>‹#›</a:t>
            </a:fld>
            <a:endParaRPr lang="en-IN"/>
          </a:p>
        </p:txBody>
      </p:sp>
    </p:spTree>
    <p:extLst>
      <p:ext uri="{BB962C8B-B14F-4D97-AF65-F5344CB8AC3E}">
        <p14:creationId xmlns:p14="http://schemas.microsoft.com/office/powerpoint/2010/main" val="2784095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1F3205-0F5A-4E00-8E37-E51C9E4D03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5B969F6-28CE-4AAB-A754-1291784B150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9AA288F-6634-44E0-A3DD-7D063BF553B9}"/>
              </a:ext>
            </a:extLst>
          </p:cNvPr>
          <p:cNvSpPr>
            <a:spLocks noGrp="1"/>
          </p:cNvSpPr>
          <p:nvPr>
            <p:ph type="dt" sz="half" idx="10"/>
          </p:nvPr>
        </p:nvSpPr>
        <p:spPr/>
        <p:txBody>
          <a:bodyPr/>
          <a:lstStyle/>
          <a:p>
            <a:fld id="{69648285-7CEB-46A1-8609-DFD40B086FA3}" type="datetimeFigureOut">
              <a:rPr lang="en-IN" smtClean="0"/>
              <a:t>27-10-2021</a:t>
            </a:fld>
            <a:endParaRPr lang="en-IN"/>
          </a:p>
        </p:txBody>
      </p:sp>
      <p:sp>
        <p:nvSpPr>
          <p:cNvPr id="5" name="Footer Placeholder 4">
            <a:extLst>
              <a:ext uri="{FF2B5EF4-FFF2-40B4-BE49-F238E27FC236}">
                <a16:creationId xmlns:a16="http://schemas.microsoft.com/office/drawing/2014/main" id="{90ED6110-A44B-4009-A4CC-7A4A06CE241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5BA75EF-FC74-4E16-BD5D-B4A15603793F}"/>
              </a:ext>
            </a:extLst>
          </p:cNvPr>
          <p:cNvSpPr>
            <a:spLocks noGrp="1"/>
          </p:cNvSpPr>
          <p:nvPr>
            <p:ph type="sldNum" sz="quarter" idx="12"/>
          </p:nvPr>
        </p:nvSpPr>
        <p:spPr/>
        <p:txBody>
          <a:bodyPr/>
          <a:lstStyle/>
          <a:p>
            <a:fld id="{08FFF711-EDD3-4091-9BA7-4E873A50999B}" type="slidenum">
              <a:rPr lang="en-IN" smtClean="0"/>
              <a:t>‹#›</a:t>
            </a:fld>
            <a:endParaRPr lang="en-IN"/>
          </a:p>
        </p:txBody>
      </p:sp>
    </p:spTree>
    <p:extLst>
      <p:ext uri="{BB962C8B-B14F-4D97-AF65-F5344CB8AC3E}">
        <p14:creationId xmlns:p14="http://schemas.microsoft.com/office/powerpoint/2010/main" val="1270368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76099-0FCF-4FA9-B794-2DBDE662AC8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567053F-1D49-4DC7-B4F8-0229B73348A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7A6FC5B-78C2-4BD3-BEDB-74023D4AC803}"/>
              </a:ext>
            </a:extLst>
          </p:cNvPr>
          <p:cNvSpPr>
            <a:spLocks noGrp="1"/>
          </p:cNvSpPr>
          <p:nvPr>
            <p:ph type="dt" sz="half" idx="10"/>
          </p:nvPr>
        </p:nvSpPr>
        <p:spPr/>
        <p:txBody>
          <a:bodyPr/>
          <a:lstStyle/>
          <a:p>
            <a:fld id="{69648285-7CEB-46A1-8609-DFD40B086FA3}" type="datetimeFigureOut">
              <a:rPr lang="en-IN" smtClean="0"/>
              <a:t>27-10-2021</a:t>
            </a:fld>
            <a:endParaRPr lang="en-IN"/>
          </a:p>
        </p:txBody>
      </p:sp>
      <p:sp>
        <p:nvSpPr>
          <p:cNvPr id="5" name="Footer Placeholder 4">
            <a:extLst>
              <a:ext uri="{FF2B5EF4-FFF2-40B4-BE49-F238E27FC236}">
                <a16:creationId xmlns:a16="http://schemas.microsoft.com/office/drawing/2014/main" id="{CE35E597-7FE7-4E4E-A3EA-8C472CE5EE9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8A3905D-9FA5-40D0-9AE1-3522B633BF1E}"/>
              </a:ext>
            </a:extLst>
          </p:cNvPr>
          <p:cNvSpPr>
            <a:spLocks noGrp="1"/>
          </p:cNvSpPr>
          <p:nvPr>
            <p:ph type="sldNum" sz="quarter" idx="12"/>
          </p:nvPr>
        </p:nvSpPr>
        <p:spPr/>
        <p:txBody>
          <a:bodyPr/>
          <a:lstStyle/>
          <a:p>
            <a:fld id="{08FFF711-EDD3-4091-9BA7-4E873A50999B}" type="slidenum">
              <a:rPr lang="en-IN" smtClean="0"/>
              <a:t>‹#›</a:t>
            </a:fld>
            <a:endParaRPr lang="en-IN"/>
          </a:p>
        </p:txBody>
      </p:sp>
    </p:spTree>
    <p:extLst>
      <p:ext uri="{BB962C8B-B14F-4D97-AF65-F5344CB8AC3E}">
        <p14:creationId xmlns:p14="http://schemas.microsoft.com/office/powerpoint/2010/main" val="359548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A8F1C-42D2-4FD4-9CD3-CBE9A3CE05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AEC5516-EC2F-42B6-B54C-E4B64C5286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F1E9B29-0BF4-4638-937D-0B1913B05F1A}"/>
              </a:ext>
            </a:extLst>
          </p:cNvPr>
          <p:cNvSpPr>
            <a:spLocks noGrp="1"/>
          </p:cNvSpPr>
          <p:nvPr>
            <p:ph type="dt" sz="half" idx="10"/>
          </p:nvPr>
        </p:nvSpPr>
        <p:spPr/>
        <p:txBody>
          <a:bodyPr/>
          <a:lstStyle/>
          <a:p>
            <a:fld id="{69648285-7CEB-46A1-8609-DFD40B086FA3}" type="datetimeFigureOut">
              <a:rPr lang="en-IN" smtClean="0"/>
              <a:t>27-10-2021</a:t>
            </a:fld>
            <a:endParaRPr lang="en-IN"/>
          </a:p>
        </p:txBody>
      </p:sp>
      <p:sp>
        <p:nvSpPr>
          <p:cNvPr id="5" name="Footer Placeholder 4">
            <a:extLst>
              <a:ext uri="{FF2B5EF4-FFF2-40B4-BE49-F238E27FC236}">
                <a16:creationId xmlns:a16="http://schemas.microsoft.com/office/drawing/2014/main" id="{B379E17B-A5B7-482B-8609-C6B9AB710D5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EFCE3B9-24F6-498C-979A-D1552DB99EA5}"/>
              </a:ext>
            </a:extLst>
          </p:cNvPr>
          <p:cNvSpPr>
            <a:spLocks noGrp="1"/>
          </p:cNvSpPr>
          <p:nvPr>
            <p:ph type="sldNum" sz="quarter" idx="12"/>
          </p:nvPr>
        </p:nvSpPr>
        <p:spPr/>
        <p:txBody>
          <a:bodyPr/>
          <a:lstStyle/>
          <a:p>
            <a:fld id="{08FFF711-EDD3-4091-9BA7-4E873A50999B}" type="slidenum">
              <a:rPr lang="en-IN" smtClean="0"/>
              <a:t>‹#›</a:t>
            </a:fld>
            <a:endParaRPr lang="en-IN"/>
          </a:p>
        </p:txBody>
      </p:sp>
    </p:spTree>
    <p:extLst>
      <p:ext uri="{BB962C8B-B14F-4D97-AF65-F5344CB8AC3E}">
        <p14:creationId xmlns:p14="http://schemas.microsoft.com/office/powerpoint/2010/main" val="351615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6A7BA-CBFE-460C-96E2-CE4ECA4DA12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84E087A-3064-4883-984C-7EFF9DC5E56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CB93591-A0D1-4361-8153-CD4895DDD49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3BA71D3-E172-4C1B-A716-5557FDAC78CD}"/>
              </a:ext>
            </a:extLst>
          </p:cNvPr>
          <p:cNvSpPr>
            <a:spLocks noGrp="1"/>
          </p:cNvSpPr>
          <p:nvPr>
            <p:ph type="dt" sz="half" idx="10"/>
          </p:nvPr>
        </p:nvSpPr>
        <p:spPr/>
        <p:txBody>
          <a:bodyPr/>
          <a:lstStyle/>
          <a:p>
            <a:fld id="{69648285-7CEB-46A1-8609-DFD40B086FA3}" type="datetimeFigureOut">
              <a:rPr lang="en-IN" smtClean="0"/>
              <a:t>27-10-2021</a:t>
            </a:fld>
            <a:endParaRPr lang="en-IN"/>
          </a:p>
        </p:txBody>
      </p:sp>
      <p:sp>
        <p:nvSpPr>
          <p:cNvPr id="6" name="Footer Placeholder 5">
            <a:extLst>
              <a:ext uri="{FF2B5EF4-FFF2-40B4-BE49-F238E27FC236}">
                <a16:creationId xmlns:a16="http://schemas.microsoft.com/office/drawing/2014/main" id="{B6DF6B3B-A50F-4F6D-A455-FA8D7F141B3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F47FB56-D67D-4C3F-AF92-00CA78ACDC9C}"/>
              </a:ext>
            </a:extLst>
          </p:cNvPr>
          <p:cNvSpPr>
            <a:spLocks noGrp="1"/>
          </p:cNvSpPr>
          <p:nvPr>
            <p:ph type="sldNum" sz="quarter" idx="12"/>
          </p:nvPr>
        </p:nvSpPr>
        <p:spPr/>
        <p:txBody>
          <a:bodyPr/>
          <a:lstStyle/>
          <a:p>
            <a:fld id="{08FFF711-EDD3-4091-9BA7-4E873A50999B}" type="slidenum">
              <a:rPr lang="en-IN" smtClean="0"/>
              <a:t>‹#›</a:t>
            </a:fld>
            <a:endParaRPr lang="en-IN"/>
          </a:p>
        </p:txBody>
      </p:sp>
    </p:spTree>
    <p:extLst>
      <p:ext uri="{BB962C8B-B14F-4D97-AF65-F5344CB8AC3E}">
        <p14:creationId xmlns:p14="http://schemas.microsoft.com/office/powerpoint/2010/main" val="2921006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10C88-CE88-497B-B4FE-FE7367094BD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46DFBD3-F2F5-4E1B-8EDA-E45B28BDD1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6C8B3C8-A3D9-431F-8BD8-DB308A45F07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8F7893FF-4ED1-41EA-A49D-D2E22F69FA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618E7B8-30DE-45E9-A4D0-D9C01844CD5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5DB9FDF-729D-4814-A231-6049A738FCD8}"/>
              </a:ext>
            </a:extLst>
          </p:cNvPr>
          <p:cNvSpPr>
            <a:spLocks noGrp="1"/>
          </p:cNvSpPr>
          <p:nvPr>
            <p:ph type="dt" sz="half" idx="10"/>
          </p:nvPr>
        </p:nvSpPr>
        <p:spPr/>
        <p:txBody>
          <a:bodyPr/>
          <a:lstStyle/>
          <a:p>
            <a:fld id="{69648285-7CEB-46A1-8609-DFD40B086FA3}" type="datetimeFigureOut">
              <a:rPr lang="en-IN" smtClean="0"/>
              <a:t>27-10-2021</a:t>
            </a:fld>
            <a:endParaRPr lang="en-IN"/>
          </a:p>
        </p:txBody>
      </p:sp>
      <p:sp>
        <p:nvSpPr>
          <p:cNvPr id="8" name="Footer Placeholder 7">
            <a:extLst>
              <a:ext uri="{FF2B5EF4-FFF2-40B4-BE49-F238E27FC236}">
                <a16:creationId xmlns:a16="http://schemas.microsoft.com/office/drawing/2014/main" id="{119375D8-D0E0-4B26-A024-83D3E6E9D7BC}"/>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DA113449-13D6-41F7-8570-26EB8FD01172}"/>
              </a:ext>
            </a:extLst>
          </p:cNvPr>
          <p:cNvSpPr>
            <a:spLocks noGrp="1"/>
          </p:cNvSpPr>
          <p:nvPr>
            <p:ph type="sldNum" sz="quarter" idx="12"/>
          </p:nvPr>
        </p:nvSpPr>
        <p:spPr/>
        <p:txBody>
          <a:bodyPr/>
          <a:lstStyle/>
          <a:p>
            <a:fld id="{08FFF711-EDD3-4091-9BA7-4E873A50999B}" type="slidenum">
              <a:rPr lang="en-IN" smtClean="0"/>
              <a:t>‹#›</a:t>
            </a:fld>
            <a:endParaRPr lang="en-IN"/>
          </a:p>
        </p:txBody>
      </p:sp>
    </p:spTree>
    <p:extLst>
      <p:ext uri="{BB962C8B-B14F-4D97-AF65-F5344CB8AC3E}">
        <p14:creationId xmlns:p14="http://schemas.microsoft.com/office/powerpoint/2010/main" val="2117497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3BF0D-1D22-4C46-AB77-A63209F1A8F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E05C1F78-34F0-4D03-A9B8-ADBECA8619F7}"/>
              </a:ext>
            </a:extLst>
          </p:cNvPr>
          <p:cNvSpPr>
            <a:spLocks noGrp="1"/>
          </p:cNvSpPr>
          <p:nvPr>
            <p:ph type="dt" sz="half" idx="10"/>
          </p:nvPr>
        </p:nvSpPr>
        <p:spPr/>
        <p:txBody>
          <a:bodyPr/>
          <a:lstStyle/>
          <a:p>
            <a:fld id="{69648285-7CEB-46A1-8609-DFD40B086FA3}" type="datetimeFigureOut">
              <a:rPr lang="en-IN" smtClean="0"/>
              <a:t>27-10-2021</a:t>
            </a:fld>
            <a:endParaRPr lang="en-IN"/>
          </a:p>
        </p:txBody>
      </p:sp>
      <p:sp>
        <p:nvSpPr>
          <p:cNvPr id="4" name="Footer Placeholder 3">
            <a:extLst>
              <a:ext uri="{FF2B5EF4-FFF2-40B4-BE49-F238E27FC236}">
                <a16:creationId xmlns:a16="http://schemas.microsoft.com/office/drawing/2014/main" id="{60955802-C550-47A5-B51B-74950717773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90CDDB9-5C23-410F-A2EC-3889E61FFC79}"/>
              </a:ext>
            </a:extLst>
          </p:cNvPr>
          <p:cNvSpPr>
            <a:spLocks noGrp="1"/>
          </p:cNvSpPr>
          <p:nvPr>
            <p:ph type="sldNum" sz="quarter" idx="12"/>
          </p:nvPr>
        </p:nvSpPr>
        <p:spPr/>
        <p:txBody>
          <a:bodyPr/>
          <a:lstStyle/>
          <a:p>
            <a:fld id="{08FFF711-EDD3-4091-9BA7-4E873A50999B}" type="slidenum">
              <a:rPr lang="en-IN" smtClean="0"/>
              <a:t>‹#›</a:t>
            </a:fld>
            <a:endParaRPr lang="en-IN"/>
          </a:p>
        </p:txBody>
      </p:sp>
    </p:spTree>
    <p:extLst>
      <p:ext uri="{BB962C8B-B14F-4D97-AF65-F5344CB8AC3E}">
        <p14:creationId xmlns:p14="http://schemas.microsoft.com/office/powerpoint/2010/main" val="1121238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E6151B-0FC5-4EED-A424-8E074B95CB54}"/>
              </a:ext>
            </a:extLst>
          </p:cNvPr>
          <p:cNvSpPr>
            <a:spLocks noGrp="1"/>
          </p:cNvSpPr>
          <p:nvPr>
            <p:ph type="dt" sz="half" idx="10"/>
          </p:nvPr>
        </p:nvSpPr>
        <p:spPr/>
        <p:txBody>
          <a:bodyPr/>
          <a:lstStyle/>
          <a:p>
            <a:fld id="{69648285-7CEB-46A1-8609-DFD40B086FA3}" type="datetimeFigureOut">
              <a:rPr lang="en-IN" smtClean="0"/>
              <a:t>27-10-2021</a:t>
            </a:fld>
            <a:endParaRPr lang="en-IN"/>
          </a:p>
        </p:txBody>
      </p:sp>
      <p:sp>
        <p:nvSpPr>
          <p:cNvPr id="3" name="Footer Placeholder 2">
            <a:extLst>
              <a:ext uri="{FF2B5EF4-FFF2-40B4-BE49-F238E27FC236}">
                <a16:creationId xmlns:a16="http://schemas.microsoft.com/office/drawing/2014/main" id="{6DB521FE-252B-41F0-BBEA-46AA8882238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1C6DBAF2-23B6-4540-9425-C2616307604D}"/>
              </a:ext>
            </a:extLst>
          </p:cNvPr>
          <p:cNvSpPr>
            <a:spLocks noGrp="1"/>
          </p:cNvSpPr>
          <p:nvPr>
            <p:ph type="sldNum" sz="quarter" idx="12"/>
          </p:nvPr>
        </p:nvSpPr>
        <p:spPr/>
        <p:txBody>
          <a:bodyPr/>
          <a:lstStyle/>
          <a:p>
            <a:fld id="{08FFF711-EDD3-4091-9BA7-4E873A50999B}" type="slidenum">
              <a:rPr lang="en-IN" smtClean="0"/>
              <a:t>‹#›</a:t>
            </a:fld>
            <a:endParaRPr lang="en-IN"/>
          </a:p>
        </p:txBody>
      </p:sp>
    </p:spTree>
    <p:extLst>
      <p:ext uri="{BB962C8B-B14F-4D97-AF65-F5344CB8AC3E}">
        <p14:creationId xmlns:p14="http://schemas.microsoft.com/office/powerpoint/2010/main" val="1729861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1F695-6CD1-4D5C-A2B4-329200F4A6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16A2F7B-7000-4726-8F53-9F7F34B11E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7CD0478F-AF35-4F8E-9584-FA025F5C6A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67D52A2-C76E-4969-9232-666E8CF3C7DF}"/>
              </a:ext>
            </a:extLst>
          </p:cNvPr>
          <p:cNvSpPr>
            <a:spLocks noGrp="1"/>
          </p:cNvSpPr>
          <p:nvPr>
            <p:ph type="dt" sz="half" idx="10"/>
          </p:nvPr>
        </p:nvSpPr>
        <p:spPr/>
        <p:txBody>
          <a:bodyPr/>
          <a:lstStyle/>
          <a:p>
            <a:fld id="{69648285-7CEB-46A1-8609-DFD40B086FA3}" type="datetimeFigureOut">
              <a:rPr lang="en-IN" smtClean="0"/>
              <a:t>27-10-2021</a:t>
            </a:fld>
            <a:endParaRPr lang="en-IN"/>
          </a:p>
        </p:txBody>
      </p:sp>
      <p:sp>
        <p:nvSpPr>
          <p:cNvPr id="6" name="Footer Placeholder 5">
            <a:extLst>
              <a:ext uri="{FF2B5EF4-FFF2-40B4-BE49-F238E27FC236}">
                <a16:creationId xmlns:a16="http://schemas.microsoft.com/office/drawing/2014/main" id="{8FAB1D19-60FF-4E5E-82D5-A78A6DC347D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6E7A2D2-8F4F-4482-8332-71127AF2A44F}"/>
              </a:ext>
            </a:extLst>
          </p:cNvPr>
          <p:cNvSpPr>
            <a:spLocks noGrp="1"/>
          </p:cNvSpPr>
          <p:nvPr>
            <p:ph type="sldNum" sz="quarter" idx="12"/>
          </p:nvPr>
        </p:nvSpPr>
        <p:spPr/>
        <p:txBody>
          <a:bodyPr/>
          <a:lstStyle/>
          <a:p>
            <a:fld id="{08FFF711-EDD3-4091-9BA7-4E873A50999B}" type="slidenum">
              <a:rPr lang="en-IN" smtClean="0"/>
              <a:t>‹#›</a:t>
            </a:fld>
            <a:endParaRPr lang="en-IN"/>
          </a:p>
        </p:txBody>
      </p:sp>
    </p:spTree>
    <p:extLst>
      <p:ext uri="{BB962C8B-B14F-4D97-AF65-F5344CB8AC3E}">
        <p14:creationId xmlns:p14="http://schemas.microsoft.com/office/powerpoint/2010/main" val="198796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34991-2209-452F-94E2-E13527563E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2B816590-3AE4-4BEC-9AB9-3F6F186FB5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392FEE3-EC84-401C-B53F-37966288D8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4CB14A7-929E-4860-A3B0-5C6078ECC16E}"/>
              </a:ext>
            </a:extLst>
          </p:cNvPr>
          <p:cNvSpPr>
            <a:spLocks noGrp="1"/>
          </p:cNvSpPr>
          <p:nvPr>
            <p:ph type="dt" sz="half" idx="10"/>
          </p:nvPr>
        </p:nvSpPr>
        <p:spPr/>
        <p:txBody>
          <a:bodyPr/>
          <a:lstStyle/>
          <a:p>
            <a:fld id="{69648285-7CEB-46A1-8609-DFD40B086FA3}" type="datetimeFigureOut">
              <a:rPr lang="en-IN" smtClean="0"/>
              <a:t>27-10-2021</a:t>
            </a:fld>
            <a:endParaRPr lang="en-IN"/>
          </a:p>
        </p:txBody>
      </p:sp>
      <p:sp>
        <p:nvSpPr>
          <p:cNvPr id="6" name="Footer Placeholder 5">
            <a:extLst>
              <a:ext uri="{FF2B5EF4-FFF2-40B4-BE49-F238E27FC236}">
                <a16:creationId xmlns:a16="http://schemas.microsoft.com/office/drawing/2014/main" id="{FB7642D1-2F4F-48D0-8AB2-BADF94F07A8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C4122A0-7B9D-44F7-81D3-3CE9D2DDB927}"/>
              </a:ext>
            </a:extLst>
          </p:cNvPr>
          <p:cNvSpPr>
            <a:spLocks noGrp="1"/>
          </p:cNvSpPr>
          <p:nvPr>
            <p:ph type="sldNum" sz="quarter" idx="12"/>
          </p:nvPr>
        </p:nvSpPr>
        <p:spPr/>
        <p:txBody>
          <a:bodyPr/>
          <a:lstStyle/>
          <a:p>
            <a:fld id="{08FFF711-EDD3-4091-9BA7-4E873A50999B}" type="slidenum">
              <a:rPr lang="en-IN" smtClean="0"/>
              <a:t>‹#›</a:t>
            </a:fld>
            <a:endParaRPr lang="en-IN"/>
          </a:p>
        </p:txBody>
      </p:sp>
    </p:spTree>
    <p:extLst>
      <p:ext uri="{BB962C8B-B14F-4D97-AF65-F5344CB8AC3E}">
        <p14:creationId xmlns:p14="http://schemas.microsoft.com/office/powerpoint/2010/main" val="3551751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41A184-4384-4E20-BAD5-DE9B6AA3BE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8AFF4D8-5ACE-447C-9D15-030C32F936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7461C4A-61E2-4CE1-AE49-1CB6E164A8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648285-7CEB-46A1-8609-DFD40B086FA3}" type="datetimeFigureOut">
              <a:rPr lang="en-IN" smtClean="0"/>
              <a:t>27-10-2021</a:t>
            </a:fld>
            <a:endParaRPr lang="en-IN"/>
          </a:p>
        </p:txBody>
      </p:sp>
      <p:sp>
        <p:nvSpPr>
          <p:cNvPr id="5" name="Footer Placeholder 4">
            <a:extLst>
              <a:ext uri="{FF2B5EF4-FFF2-40B4-BE49-F238E27FC236}">
                <a16:creationId xmlns:a16="http://schemas.microsoft.com/office/drawing/2014/main" id="{9538C04F-90C2-425F-A86B-CA048FB530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5120CD3-9AAE-425A-8B1A-16F0D11338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FFF711-EDD3-4091-9BA7-4E873A50999B}" type="slidenum">
              <a:rPr lang="en-IN" smtClean="0"/>
              <a:t>‹#›</a:t>
            </a:fld>
            <a:endParaRPr lang="en-IN"/>
          </a:p>
        </p:txBody>
      </p:sp>
    </p:spTree>
    <p:extLst>
      <p:ext uri="{BB962C8B-B14F-4D97-AF65-F5344CB8AC3E}">
        <p14:creationId xmlns:p14="http://schemas.microsoft.com/office/powerpoint/2010/main" val="4109466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dairymilkold.mp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Amityuniversity.mp4"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hyperlink" Target="making%20of%20amul%20ad.mp4"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02128-C0D3-4D1F-B51F-EB54E8F56D20}"/>
              </a:ext>
            </a:extLst>
          </p:cNvPr>
          <p:cNvSpPr>
            <a:spLocks noGrp="1"/>
          </p:cNvSpPr>
          <p:nvPr>
            <p:ph type="ctrTitle"/>
          </p:nvPr>
        </p:nvSpPr>
        <p:spPr>
          <a:xfrm>
            <a:off x="1524000" y="1122363"/>
            <a:ext cx="9144000" cy="2893046"/>
          </a:xfrm>
        </p:spPr>
        <p:txBody>
          <a:bodyPr>
            <a:normAutofit fontScale="90000"/>
          </a:bodyPr>
          <a:lstStyle/>
          <a:p>
            <a:r>
              <a:rPr lang="en-IN" sz="7200" b="1" dirty="0">
                <a:solidFill>
                  <a:srgbClr val="C00000"/>
                </a:solidFill>
              </a:rPr>
              <a:t>TELEVISION COMMERCIAL PRODUCTION</a:t>
            </a:r>
            <a:br>
              <a:rPr lang="en-IN" sz="7200" b="1" dirty="0">
                <a:solidFill>
                  <a:srgbClr val="C00000"/>
                </a:solidFill>
              </a:rPr>
            </a:br>
            <a:r>
              <a:rPr lang="en-IN" sz="3200" b="1" dirty="0">
                <a:solidFill>
                  <a:srgbClr val="C00000"/>
                </a:solidFill>
              </a:rPr>
              <a:t>Advertising Management</a:t>
            </a:r>
            <a:endParaRPr lang="en-IN" sz="7200" b="1" dirty="0">
              <a:solidFill>
                <a:srgbClr val="C00000"/>
              </a:solidFill>
            </a:endParaRPr>
          </a:p>
        </p:txBody>
      </p:sp>
      <p:sp>
        <p:nvSpPr>
          <p:cNvPr id="3" name="Subtitle 2">
            <a:extLst>
              <a:ext uri="{FF2B5EF4-FFF2-40B4-BE49-F238E27FC236}">
                <a16:creationId xmlns:a16="http://schemas.microsoft.com/office/drawing/2014/main" id="{064DBBB7-B98F-4F8B-B4B7-A7217ADC5DC2}"/>
              </a:ext>
            </a:extLst>
          </p:cNvPr>
          <p:cNvSpPr>
            <a:spLocks noGrp="1"/>
          </p:cNvSpPr>
          <p:nvPr>
            <p:ph type="subTitle" idx="1"/>
          </p:nvPr>
        </p:nvSpPr>
        <p:spPr>
          <a:xfrm>
            <a:off x="1524000" y="4412974"/>
            <a:ext cx="9144000" cy="2445026"/>
          </a:xfrm>
        </p:spPr>
        <p:txBody>
          <a:bodyPr>
            <a:normAutofit/>
          </a:bodyPr>
          <a:lstStyle/>
          <a:p>
            <a:pPr algn="r"/>
            <a:endParaRPr lang="en-IN" b="1" dirty="0"/>
          </a:p>
          <a:p>
            <a:pPr algn="r"/>
            <a:r>
              <a:rPr lang="en-IN" sz="3000" b="1" i="1" dirty="0" err="1">
                <a:solidFill>
                  <a:srgbClr val="002060"/>
                </a:solidFill>
              </a:rPr>
              <a:t>Dr.</a:t>
            </a:r>
            <a:r>
              <a:rPr lang="en-IN" sz="3000" b="1" i="1" dirty="0">
                <a:solidFill>
                  <a:srgbClr val="002060"/>
                </a:solidFill>
              </a:rPr>
              <a:t> Sudesh Srivastava</a:t>
            </a:r>
          </a:p>
          <a:p>
            <a:pPr algn="r"/>
            <a:r>
              <a:rPr lang="en-IN" b="1" dirty="0">
                <a:solidFill>
                  <a:srgbClr val="002060"/>
                </a:solidFill>
              </a:rPr>
              <a:t>Associate Professor - Marketing Area</a:t>
            </a:r>
          </a:p>
          <a:p>
            <a:pPr algn="r"/>
            <a:r>
              <a:rPr lang="en-IN" b="1" dirty="0">
                <a:solidFill>
                  <a:srgbClr val="002060"/>
                </a:solidFill>
              </a:rPr>
              <a:t>Institute of Business Management</a:t>
            </a:r>
          </a:p>
          <a:p>
            <a:pPr algn="r"/>
            <a:r>
              <a:rPr lang="en-IN" b="1" dirty="0">
                <a:solidFill>
                  <a:srgbClr val="002060"/>
                </a:solidFill>
              </a:rPr>
              <a:t>CSJM University, Kanpur</a:t>
            </a:r>
          </a:p>
          <a:p>
            <a:endParaRPr lang="en-IN" dirty="0"/>
          </a:p>
        </p:txBody>
      </p:sp>
    </p:spTree>
    <p:extLst>
      <p:ext uri="{BB962C8B-B14F-4D97-AF65-F5344CB8AC3E}">
        <p14:creationId xmlns:p14="http://schemas.microsoft.com/office/powerpoint/2010/main" val="3939251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9CD27-A6D5-4343-A6C3-E898E381DFEB}"/>
              </a:ext>
            </a:extLst>
          </p:cNvPr>
          <p:cNvSpPr>
            <a:spLocks noGrp="1"/>
          </p:cNvSpPr>
          <p:nvPr>
            <p:ph type="title"/>
          </p:nvPr>
        </p:nvSpPr>
        <p:spPr/>
        <p:txBody>
          <a:bodyPr/>
          <a:lstStyle/>
          <a:p>
            <a:r>
              <a:rPr lang="en-IN" b="1" dirty="0">
                <a:solidFill>
                  <a:srgbClr val="C00000"/>
                </a:solidFill>
              </a:rPr>
              <a:t>Post-Production			</a:t>
            </a:r>
            <a:r>
              <a:rPr lang="en-IN" sz="2800" b="1" dirty="0">
                <a:solidFill>
                  <a:srgbClr val="C00000"/>
                </a:solidFill>
              </a:rPr>
              <a:t>…… contd.</a:t>
            </a:r>
            <a:endParaRPr lang="en-IN" b="1" dirty="0">
              <a:solidFill>
                <a:srgbClr val="C00000"/>
              </a:solidFill>
            </a:endParaRPr>
          </a:p>
        </p:txBody>
      </p:sp>
      <p:sp>
        <p:nvSpPr>
          <p:cNvPr id="3" name="Content Placeholder 2">
            <a:extLst>
              <a:ext uri="{FF2B5EF4-FFF2-40B4-BE49-F238E27FC236}">
                <a16:creationId xmlns:a16="http://schemas.microsoft.com/office/drawing/2014/main" id="{17058591-5FA2-4BDC-9AF2-B752988EAEC4}"/>
              </a:ext>
            </a:extLst>
          </p:cNvPr>
          <p:cNvSpPr>
            <a:spLocks noGrp="1"/>
          </p:cNvSpPr>
          <p:nvPr>
            <p:ph idx="1"/>
          </p:nvPr>
        </p:nvSpPr>
        <p:spPr/>
        <p:txBody>
          <a:bodyPr/>
          <a:lstStyle/>
          <a:p>
            <a:r>
              <a:rPr lang="en-IN" b="1" dirty="0">
                <a:solidFill>
                  <a:srgbClr val="002060"/>
                </a:solidFill>
              </a:rPr>
              <a:t>Sometimes, the post-production is comparatively simple, consisting of just selecting and arranging footage in the desired sequence. In most cases, however, post-production involves time-consuming tasks, often taking longer than the actual production phase.</a:t>
            </a:r>
          </a:p>
        </p:txBody>
      </p:sp>
    </p:spTree>
    <p:extLst>
      <p:ext uri="{BB962C8B-B14F-4D97-AF65-F5344CB8AC3E}">
        <p14:creationId xmlns:p14="http://schemas.microsoft.com/office/powerpoint/2010/main" val="4042852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34F93-F00B-49E6-8866-3384DF3FA5ED}"/>
              </a:ext>
            </a:extLst>
          </p:cNvPr>
          <p:cNvSpPr>
            <a:spLocks noGrp="1"/>
          </p:cNvSpPr>
          <p:nvPr>
            <p:ph type="title"/>
          </p:nvPr>
        </p:nvSpPr>
        <p:spPr/>
        <p:txBody>
          <a:bodyPr>
            <a:normAutofit fontScale="90000"/>
          </a:bodyPr>
          <a:lstStyle/>
          <a:p>
            <a:pPr algn="ctr"/>
            <a:r>
              <a:rPr lang="en-IN" sz="5400" b="1" dirty="0">
                <a:solidFill>
                  <a:srgbClr val="C00000"/>
                </a:solidFill>
              </a:rPr>
              <a:t>Some Tips for Creating Effective TV Commercials</a:t>
            </a:r>
          </a:p>
        </p:txBody>
      </p:sp>
      <p:sp>
        <p:nvSpPr>
          <p:cNvPr id="3" name="Content Placeholder 2">
            <a:extLst>
              <a:ext uri="{FF2B5EF4-FFF2-40B4-BE49-F238E27FC236}">
                <a16:creationId xmlns:a16="http://schemas.microsoft.com/office/drawing/2014/main" id="{F3A61AD8-4D2A-4A1F-AC1B-B8651F476E9D}"/>
              </a:ext>
            </a:extLst>
          </p:cNvPr>
          <p:cNvSpPr>
            <a:spLocks noGrp="1"/>
          </p:cNvSpPr>
          <p:nvPr>
            <p:ph idx="1"/>
          </p:nvPr>
        </p:nvSpPr>
        <p:spPr>
          <a:xfrm>
            <a:off x="838200" y="1825625"/>
            <a:ext cx="10863470" cy="4351338"/>
          </a:xfrm>
        </p:spPr>
        <p:txBody>
          <a:bodyPr>
            <a:normAutofit/>
          </a:bodyPr>
          <a:lstStyle/>
          <a:p>
            <a:r>
              <a:rPr lang="en-IN" b="1" dirty="0">
                <a:solidFill>
                  <a:srgbClr val="002060"/>
                </a:solidFill>
              </a:rPr>
              <a:t>Begin at the finish</a:t>
            </a:r>
            <a:r>
              <a:rPr lang="en-IN" dirty="0">
                <a:solidFill>
                  <a:srgbClr val="002060"/>
                </a:solidFill>
              </a:rPr>
              <a:t>.</a:t>
            </a:r>
          </a:p>
          <a:p>
            <a:pPr marL="0" indent="0">
              <a:buNone/>
            </a:pPr>
            <a:r>
              <a:rPr lang="en-IN" dirty="0">
                <a:solidFill>
                  <a:srgbClr val="002060"/>
                </a:solidFill>
              </a:rPr>
              <a:t>	 – one should focus on the final impression the commercial will.</a:t>
            </a:r>
          </a:p>
          <a:p>
            <a:r>
              <a:rPr lang="en-IN" b="1" dirty="0">
                <a:solidFill>
                  <a:srgbClr val="002060"/>
                </a:solidFill>
              </a:rPr>
              <a:t>The opening should grasp the attention of the audience </a:t>
            </a:r>
          </a:p>
          <a:p>
            <a:pPr marL="0" indent="0">
              <a:buNone/>
            </a:pPr>
            <a:r>
              <a:rPr lang="en-IN" dirty="0">
                <a:solidFill>
                  <a:srgbClr val="002060"/>
                </a:solidFill>
              </a:rPr>
              <a:t>	– An opening that is visually surprising or full of action, drama, 	   	</a:t>
            </a:r>
            <a:r>
              <a:rPr lang="en-IN" dirty="0" err="1">
                <a:solidFill>
                  <a:srgbClr val="002060"/>
                </a:solidFill>
              </a:rPr>
              <a:t>humor</a:t>
            </a:r>
            <a:r>
              <a:rPr lang="en-IN" dirty="0">
                <a:solidFill>
                  <a:srgbClr val="002060"/>
                </a:solidFill>
              </a:rPr>
              <a:t> or human interest sets the context and allows a smooth 	transition to the rest of the commercial. </a:t>
            </a:r>
          </a:p>
          <a:p>
            <a:pPr marL="0" indent="0">
              <a:buNone/>
            </a:pPr>
            <a:r>
              <a:rPr lang="en-IN" dirty="0">
                <a:solidFill>
                  <a:srgbClr val="002060"/>
                </a:solidFill>
              </a:rPr>
              <a:t>• </a:t>
            </a:r>
            <a:r>
              <a:rPr lang="en-IN" b="1" dirty="0">
                <a:solidFill>
                  <a:srgbClr val="002060"/>
                </a:solidFill>
              </a:rPr>
              <a:t>One should use a situation that grows naturally out of the sales story</a:t>
            </a:r>
            <a:r>
              <a:rPr lang="en-IN" dirty="0">
                <a:solidFill>
                  <a:srgbClr val="002060"/>
                </a:solidFill>
              </a:rPr>
              <a:t>. </a:t>
            </a:r>
          </a:p>
          <a:p>
            <a:pPr marL="0" indent="0">
              <a:buNone/>
            </a:pPr>
            <a:r>
              <a:rPr lang="en-IN" dirty="0">
                <a:solidFill>
                  <a:srgbClr val="002060"/>
                </a:solidFill>
              </a:rPr>
              <a:t>	– Avoid distracting gimmicks. Make it easy for viewers to identify 	with the characters.</a:t>
            </a:r>
          </a:p>
        </p:txBody>
      </p:sp>
    </p:spTree>
    <p:extLst>
      <p:ext uri="{BB962C8B-B14F-4D97-AF65-F5344CB8AC3E}">
        <p14:creationId xmlns:p14="http://schemas.microsoft.com/office/powerpoint/2010/main" val="1708395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464DA-E38F-4323-8C99-EB7662B7254D}"/>
              </a:ext>
            </a:extLst>
          </p:cNvPr>
          <p:cNvSpPr>
            <a:spLocks noGrp="1"/>
          </p:cNvSpPr>
          <p:nvPr>
            <p:ph type="title"/>
          </p:nvPr>
        </p:nvSpPr>
        <p:spPr/>
        <p:txBody>
          <a:bodyPr>
            <a:normAutofit fontScale="90000"/>
          </a:bodyPr>
          <a:lstStyle/>
          <a:p>
            <a:pPr algn="ctr"/>
            <a:r>
              <a:rPr lang="en-IN" sz="5400" b="1" dirty="0">
                <a:solidFill>
                  <a:srgbClr val="C00000"/>
                </a:solidFill>
              </a:rPr>
              <a:t>Some Tips for Creating Effective TV Commercials            </a:t>
            </a:r>
            <a:r>
              <a:rPr lang="en-IN" sz="2000" b="1" dirty="0">
                <a:solidFill>
                  <a:srgbClr val="C00000"/>
                </a:solidFill>
              </a:rPr>
              <a:t>contd.</a:t>
            </a:r>
            <a:endParaRPr lang="en-IN" sz="5400" b="1" dirty="0">
              <a:solidFill>
                <a:srgbClr val="C00000"/>
              </a:solidFill>
            </a:endParaRPr>
          </a:p>
        </p:txBody>
      </p:sp>
      <p:sp>
        <p:nvSpPr>
          <p:cNvPr id="3" name="Content Placeholder 2">
            <a:extLst>
              <a:ext uri="{FF2B5EF4-FFF2-40B4-BE49-F238E27FC236}">
                <a16:creationId xmlns:a16="http://schemas.microsoft.com/office/drawing/2014/main" id="{E340A847-0AB6-403A-8A98-114014826388}"/>
              </a:ext>
            </a:extLst>
          </p:cNvPr>
          <p:cNvSpPr>
            <a:spLocks noGrp="1"/>
          </p:cNvSpPr>
          <p:nvPr>
            <p:ph idx="1"/>
          </p:nvPr>
        </p:nvSpPr>
        <p:spPr>
          <a:xfrm>
            <a:off x="702365" y="1825625"/>
            <a:ext cx="11237843" cy="4351338"/>
          </a:xfrm>
        </p:spPr>
        <p:txBody>
          <a:bodyPr>
            <a:normAutofit/>
          </a:bodyPr>
          <a:lstStyle/>
          <a:p>
            <a:r>
              <a:rPr lang="en-IN" b="1" dirty="0">
                <a:solidFill>
                  <a:srgbClr val="002060"/>
                </a:solidFill>
              </a:rPr>
              <a:t>Characters personify the product. </a:t>
            </a:r>
          </a:p>
          <a:p>
            <a:pPr marL="0" indent="0">
              <a:buNone/>
            </a:pPr>
            <a:r>
              <a:rPr lang="en-IN" dirty="0">
                <a:solidFill>
                  <a:srgbClr val="002060"/>
                </a:solidFill>
              </a:rPr>
              <a:t>	– They should be appealing, believable, non-distracting and relevant. </a:t>
            </a:r>
          </a:p>
          <a:p>
            <a:pPr marL="0" indent="0">
              <a:buNone/>
            </a:pPr>
            <a:r>
              <a:rPr lang="en-IN" dirty="0">
                <a:solidFill>
                  <a:srgbClr val="002060"/>
                </a:solidFill>
              </a:rPr>
              <a:t>• </a:t>
            </a:r>
            <a:r>
              <a:rPr lang="en-IN" b="1" dirty="0">
                <a:solidFill>
                  <a:srgbClr val="002060"/>
                </a:solidFill>
              </a:rPr>
              <a:t>One should try to keep it simple</a:t>
            </a:r>
            <a:r>
              <a:rPr lang="en-IN" dirty="0">
                <a:solidFill>
                  <a:srgbClr val="002060"/>
                </a:solidFill>
              </a:rPr>
              <a:t>.</a:t>
            </a:r>
          </a:p>
          <a:p>
            <a:pPr marL="0" indent="0">
              <a:buNone/>
            </a:pPr>
            <a:r>
              <a:rPr lang="en-IN" dirty="0">
                <a:solidFill>
                  <a:srgbClr val="002060"/>
                </a:solidFill>
              </a:rPr>
              <a:t>	 – The sequence of ideas should be easy to follow. Keep the 	number of elements in the commercial to a minimum. </a:t>
            </a:r>
          </a:p>
          <a:p>
            <a:pPr marL="0" indent="0">
              <a:buNone/>
            </a:pPr>
            <a:r>
              <a:rPr lang="en-IN" dirty="0">
                <a:solidFill>
                  <a:srgbClr val="002060"/>
                </a:solidFill>
              </a:rPr>
              <a:t>• </a:t>
            </a:r>
            <a:r>
              <a:rPr lang="en-IN" b="1" dirty="0">
                <a:solidFill>
                  <a:srgbClr val="002060"/>
                </a:solidFill>
              </a:rPr>
              <a:t>Write concise audio copy</a:t>
            </a:r>
            <a:r>
              <a:rPr lang="en-IN" dirty="0">
                <a:solidFill>
                  <a:srgbClr val="002060"/>
                </a:solidFill>
              </a:rPr>
              <a:t>. </a:t>
            </a:r>
          </a:p>
          <a:p>
            <a:pPr marL="0" indent="0">
              <a:buNone/>
            </a:pPr>
            <a:r>
              <a:rPr lang="en-IN" dirty="0">
                <a:solidFill>
                  <a:srgbClr val="002060"/>
                </a:solidFill>
              </a:rPr>
              <a:t>	– The video should carry most of the weight. Fewer than 2 WPS 	is effective for demonstrations. For TVCs, 101-110 words is most 	effective. More than 170 words is too talky.</a:t>
            </a:r>
          </a:p>
        </p:txBody>
      </p:sp>
    </p:spTree>
    <p:extLst>
      <p:ext uri="{BB962C8B-B14F-4D97-AF65-F5344CB8AC3E}">
        <p14:creationId xmlns:p14="http://schemas.microsoft.com/office/powerpoint/2010/main" val="3377844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81566-BA00-4E21-B280-DA88A8DBF0D0}"/>
              </a:ext>
            </a:extLst>
          </p:cNvPr>
          <p:cNvSpPr>
            <a:spLocks noGrp="1"/>
          </p:cNvSpPr>
          <p:nvPr>
            <p:ph type="title"/>
          </p:nvPr>
        </p:nvSpPr>
        <p:spPr/>
        <p:txBody>
          <a:bodyPr>
            <a:normAutofit fontScale="90000"/>
          </a:bodyPr>
          <a:lstStyle/>
          <a:p>
            <a:pPr algn="ctr"/>
            <a:r>
              <a:rPr lang="en-IN" sz="5400" b="1" dirty="0">
                <a:solidFill>
                  <a:srgbClr val="C00000"/>
                </a:solidFill>
              </a:rPr>
              <a:t>Some Tips for Creating Effective TV </a:t>
            </a:r>
            <a:r>
              <a:rPr lang="en-IN" sz="5400" b="1">
                <a:solidFill>
                  <a:srgbClr val="C00000"/>
                </a:solidFill>
              </a:rPr>
              <a:t>Commercials   </a:t>
            </a:r>
            <a:r>
              <a:rPr lang="en-IN" sz="2000" b="1">
                <a:solidFill>
                  <a:srgbClr val="C00000"/>
                </a:solidFill>
              </a:rPr>
              <a:t>   contd.</a:t>
            </a:r>
            <a:endParaRPr lang="en-IN" sz="5400" b="1" dirty="0">
              <a:solidFill>
                <a:srgbClr val="C00000"/>
              </a:solidFill>
            </a:endParaRPr>
          </a:p>
        </p:txBody>
      </p:sp>
      <p:sp>
        <p:nvSpPr>
          <p:cNvPr id="3" name="Content Placeholder 2">
            <a:extLst>
              <a:ext uri="{FF2B5EF4-FFF2-40B4-BE49-F238E27FC236}">
                <a16:creationId xmlns:a16="http://schemas.microsoft.com/office/drawing/2014/main" id="{184EAC04-A83D-46EB-A7D4-243FFB5C2377}"/>
              </a:ext>
            </a:extLst>
          </p:cNvPr>
          <p:cNvSpPr>
            <a:spLocks noGrp="1"/>
          </p:cNvSpPr>
          <p:nvPr>
            <p:ph idx="1"/>
          </p:nvPr>
        </p:nvSpPr>
        <p:spPr>
          <a:xfrm>
            <a:off x="838200" y="1690687"/>
            <a:ext cx="10515600" cy="4935399"/>
          </a:xfrm>
        </p:spPr>
        <p:txBody>
          <a:bodyPr>
            <a:normAutofit lnSpcReduction="10000"/>
          </a:bodyPr>
          <a:lstStyle/>
          <a:p>
            <a:pPr marL="0" indent="0">
              <a:buNone/>
            </a:pPr>
            <a:r>
              <a:rPr lang="en-IN" dirty="0">
                <a:solidFill>
                  <a:srgbClr val="002060"/>
                </a:solidFill>
              </a:rPr>
              <a:t>• 	</a:t>
            </a:r>
            <a:r>
              <a:rPr lang="en-IN" b="1" dirty="0">
                <a:solidFill>
                  <a:srgbClr val="002060"/>
                </a:solidFill>
              </a:rPr>
              <a:t>Demonstrations should be dramatic but believable</a:t>
            </a:r>
            <a:r>
              <a:rPr lang="en-IN" dirty="0">
                <a:solidFill>
                  <a:srgbClr val="002060"/>
                </a:solidFill>
              </a:rPr>
              <a:t>.</a:t>
            </a:r>
          </a:p>
          <a:p>
            <a:pPr marL="0" indent="0">
              <a:buNone/>
            </a:pPr>
            <a:r>
              <a:rPr lang="en-IN" dirty="0">
                <a:solidFill>
                  <a:srgbClr val="002060"/>
                </a:solidFill>
              </a:rPr>
              <a:t>	 – They should always be true to life and avoid the appearance of 	     camera tricks. </a:t>
            </a:r>
          </a:p>
          <a:p>
            <a:pPr marL="0" indent="0">
              <a:buNone/>
            </a:pPr>
            <a:r>
              <a:rPr lang="en-IN" dirty="0">
                <a:solidFill>
                  <a:srgbClr val="002060"/>
                </a:solidFill>
              </a:rPr>
              <a:t>•	 </a:t>
            </a:r>
            <a:r>
              <a:rPr lang="en-IN" b="1" dirty="0">
                <a:solidFill>
                  <a:srgbClr val="002060"/>
                </a:solidFill>
              </a:rPr>
              <a:t>Let the words interpret the picture and prepare viewers for the 	 next  	scene. </a:t>
            </a:r>
          </a:p>
          <a:p>
            <a:pPr marL="0" indent="0">
              <a:buNone/>
            </a:pPr>
            <a:r>
              <a:rPr lang="en-IN" dirty="0">
                <a:solidFill>
                  <a:srgbClr val="002060"/>
                </a:solidFill>
              </a:rPr>
              <a:t>	 – Use conversational language; avoid “ad” talk. </a:t>
            </a:r>
          </a:p>
          <a:p>
            <a:pPr marL="0" indent="0">
              <a:buNone/>
            </a:pPr>
            <a:r>
              <a:rPr lang="en-IN" dirty="0">
                <a:solidFill>
                  <a:srgbClr val="002060"/>
                </a:solidFill>
              </a:rPr>
              <a:t>• 	</a:t>
            </a:r>
            <a:r>
              <a:rPr lang="en-IN" b="1" dirty="0">
                <a:solidFill>
                  <a:srgbClr val="002060"/>
                </a:solidFill>
              </a:rPr>
              <a:t>Run scenes five or six seconds on average.</a:t>
            </a:r>
            <a:r>
              <a:rPr lang="en-IN" dirty="0">
                <a:solidFill>
                  <a:srgbClr val="002060"/>
                </a:solidFill>
              </a:rPr>
              <a:t> </a:t>
            </a:r>
          </a:p>
          <a:p>
            <a:pPr marL="0" indent="0">
              <a:buNone/>
            </a:pPr>
            <a:r>
              <a:rPr lang="en-IN" dirty="0">
                <a:solidFill>
                  <a:srgbClr val="002060"/>
                </a:solidFill>
              </a:rPr>
              <a:t>	– Rarely should a scene run less than 3 seconds. Offer a variety 	  	   of movement-filled scenes without “jumping”.</a:t>
            </a:r>
            <a:br>
              <a:rPr lang="en-IN" dirty="0">
                <a:solidFill>
                  <a:srgbClr val="002060"/>
                </a:solidFill>
              </a:rPr>
            </a:br>
            <a:br>
              <a:rPr lang="en-IN" dirty="0">
                <a:solidFill>
                  <a:srgbClr val="002060"/>
                </a:solidFill>
              </a:rPr>
            </a:br>
            <a:r>
              <a:rPr lang="en-IN" dirty="0">
                <a:solidFill>
                  <a:srgbClr val="002060"/>
                </a:solidFill>
                <a:hlinkClick r:id="rId2" action="ppaction://hlinkfile"/>
              </a:rPr>
              <a:t>dairymilkold.mp4</a:t>
            </a:r>
            <a:endParaRPr lang="en-IN" dirty="0">
              <a:solidFill>
                <a:srgbClr val="002060"/>
              </a:solidFill>
            </a:endParaRPr>
          </a:p>
          <a:p>
            <a:pPr marL="0" indent="0">
              <a:buNone/>
            </a:pPr>
            <a:endParaRPr lang="en-IN" dirty="0">
              <a:solidFill>
                <a:srgbClr val="002060"/>
              </a:solidFill>
            </a:endParaRPr>
          </a:p>
          <a:p>
            <a:pPr marL="0" indent="0">
              <a:buNone/>
            </a:pPr>
            <a:endParaRPr lang="en-IN" dirty="0">
              <a:solidFill>
                <a:srgbClr val="002060"/>
              </a:solidFill>
            </a:endParaRPr>
          </a:p>
        </p:txBody>
      </p:sp>
    </p:spTree>
    <p:extLst>
      <p:ext uri="{BB962C8B-B14F-4D97-AF65-F5344CB8AC3E}">
        <p14:creationId xmlns:p14="http://schemas.microsoft.com/office/powerpoint/2010/main" val="3090138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24D9C-D56D-48D4-8FB1-6EBD2778DA40}"/>
              </a:ext>
            </a:extLst>
          </p:cNvPr>
          <p:cNvSpPr>
            <a:spLocks noGrp="1"/>
          </p:cNvSpPr>
          <p:nvPr>
            <p:ph type="title"/>
          </p:nvPr>
        </p:nvSpPr>
        <p:spPr/>
        <p:txBody>
          <a:bodyPr/>
          <a:lstStyle/>
          <a:p>
            <a:pPr algn="ctr"/>
            <a:r>
              <a:rPr lang="en-IN" b="1" dirty="0">
                <a:solidFill>
                  <a:srgbClr val="C00000"/>
                </a:solidFill>
              </a:rPr>
              <a:t>Filming techniques</a:t>
            </a:r>
          </a:p>
        </p:txBody>
      </p:sp>
      <p:sp>
        <p:nvSpPr>
          <p:cNvPr id="3" name="Content Placeholder 2">
            <a:extLst>
              <a:ext uri="{FF2B5EF4-FFF2-40B4-BE49-F238E27FC236}">
                <a16:creationId xmlns:a16="http://schemas.microsoft.com/office/drawing/2014/main" id="{EFE2428F-9B1D-4D65-94C6-0D49AC95AF7F}"/>
              </a:ext>
            </a:extLst>
          </p:cNvPr>
          <p:cNvSpPr>
            <a:spLocks noGrp="1"/>
          </p:cNvSpPr>
          <p:nvPr>
            <p:ph idx="1"/>
          </p:nvPr>
        </p:nvSpPr>
        <p:spPr/>
        <p:txBody>
          <a:bodyPr/>
          <a:lstStyle/>
          <a:p>
            <a:pPr marL="0" indent="0">
              <a:buNone/>
            </a:pPr>
            <a:r>
              <a:rPr lang="en-IN" dirty="0">
                <a:solidFill>
                  <a:srgbClr val="002060"/>
                </a:solidFill>
              </a:rPr>
              <a:t>• </a:t>
            </a:r>
            <a:r>
              <a:rPr lang="en-IN" b="1" dirty="0">
                <a:solidFill>
                  <a:srgbClr val="002060"/>
                </a:solidFill>
              </a:rPr>
              <a:t>SHOT</a:t>
            </a:r>
          </a:p>
          <a:p>
            <a:pPr marL="0" indent="0">
              <a:buNone/>
            </a:pPr>
            <a:r>
              <a:rPr lang="en-IN" dirty="0">
                <a:solidFill>
                  <a:srgbClr val="002060"/>
                </a:solidFill>
              </a:rPr>
              <a:t>	 – Basic visual element in a film </a:t>
            </a:r>
          </a:p>
          <a:p>
            <a:pPr marL="0" indent="0">
              <a:buNone/>
            </a:pPr>
            <a:r>
              <a:rPr lang="en-IN" dirty="0">
                <a:solidFill>
                  <a:srgbClr val="002060"/>
                </a:solidFill>
              </a:rPr>
              <a:t>	– Continuous view made by one camera without interruption </a:t>
            </a:r>
          </a:p>
          <a:p>
            <a:pPr marL="0" indent="0">
              <a:buNone/>
            </a:pPr>
            <a:r>
              <a:rPr lang="en-IN" dirty="0">
                <a:solidFill>
                  <a:srgbClr val="002060"/>
                </a:solidFill>
              </a:rPr>
              <a:t>	– Each shot is a take. A number of takes may be required to make 	   one acceptable shot </a:t>
            </a:r>
          </a:p>
          <a:p>
            <a:pPr marL="0" indent="0">
              <a:buNone/>
            </a:pPr>
            <a:r>
              <a:rPr lang="en-IN" dirty="0">
                <a:solidFill>
                  <a:srgbClr val="002060"/>
                </a:solidFill>
              </a:rPr>
              <a:t>	– A scene may consist of one or more shots taken from different 	   angles and distances</a:t>
            </a:r>
          </a:p>
        </p:txBody>
      </p:sp>
    </p:spTree>
    <p:extLst>
      <p:ext uri="{BB962C8B-B14F-4D97-AF65-F5344CB8AC3E}">
        <p14:creationId xmlns:p14="http://schemas.microsoft.com/office/powerpoint/2010/main" val="4084123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F9787-79AD-4C12-B03A-63A4D139E992}"/>
              </a:ext>
            </a:extLst>
          </p:cNvPr>
          <p:cNvSpPr>
            <a:spLocks noGrp="1"/>
          </p:cNvSpPr>
          <p:nvPr>
            <p:ph type="title"/>
          </p:nvPr>
        </p:nvSpPr>
        <p:spPr/>
        <p:txBody>
          <a:bodyPr>
            <a:normAutofit/>
          </a:bodyPr>
          <a:lstStyle/>
          <a:p>
            <a:pPr algn="ctr"/>
            <a:r>
              <a:rPr lang="en-IN" sz="5400" b="1" dirty="0">
                <a:solidFill>
                  <a:srgbClr val="C00000"/>
                </a:solidFill>
              </a:rPr>
              <a:t>Three Important Considerations</a:t>
            </a:r>
          </a:p>
        </p:txBody>
      </p:sp>
      <p:sp>
        <p:nvSpPr>
          <p:cNvPr id="3" name="Content Placeholder 2">
            <a:extLst>
              <a:ext uri="{FF2B5EF4-FFF2-40B4-BE49-F238E27FC236}">
                <a16:creationId xmlns:a16="http://schemas.microsoft.com/office/drawing/2014/main" id="{DE39B3B6-CD46-4D59-8BF3-64201B060D93}"/>
              </a:ext>
            </a:extLst>
          </p:cNvPr>
          <p:cNvSpPr>
            <a:spLocks noGrp="1"/>
          </p:cNvSpPr>
          <p:nvPr>
            <p:ph idx="1"/>
          </p:nvPr>
        </p:nvSpPr>
        <p:spPr/>
        <p:txBody>
          <a:bodyPr/>
          <a:lstStyle/>
          <a:p>
            <a:pPr marL="0" indent="0">
              <a:buNone/>
            </a:pPr>
            <a:r>
              <a:rPr lang="en-IN" b="1" dirty="0">
                <a:solidFill>
                  <a:srgbClr val="002060"/>
                </a:solidFill>
              </a:rPr>
              <a:t>1. Area included in the shot </a:t>
            </a:r>
          </a:p>
          <a:p>
            <a:pPr marL="514350" indent="-514350">
              <a:buAutoNum type="arabicPeriod"/>
            </a:pPr>
            <a:endParaRPr lang="en-IN" b="1" dirty="0">
              <a:solidFill>
                <a:srgbClr val="002060"/>
              </a:solidFill>
            </a:endParaRPr>
          </a:p>
          <a:p>
            <a:pPr marL="0" indent="0">
              <a:buNone/>
            </a:pPr>
            <a:r>
              <a:rPr lang="en-IN" b="1" dirty="0">
                <a:solidFill>
                  <a:srgbClr val="002060"/>
                </a:solidFill>
              </a:rPr>
              <a:t>2. The viewpoint </a:t>
            </a:r>
          </a:p>
          <a:p>
            <a:pPr marL="0" indent="0">
              <a:buNone/>
            </a:pPr>
            <a:endParaRPr lang="en-IN" b="1" dirty="0">
              <a:solidFill>
                <a:srgbClr val="002060"/>
              </a:solidFill>
            </a:endParaRPr>
          </a:p>
          <a:p>
            <a:pPr marL="0" indent="0">
              <a:buNone/>
            </a:pPr>
            <a:r>
              <a:rPr lang="en-IN" b="1" dirty="0">
                <a:solidFill>
                  <a:srgbClr val="002060"/>
                </a:solidFill>
              </a:rPr>
              <a:t>3. Camera angle</a:t>
            </a:r>
          </a:p>
        </p:txBody>
      </p:sp>
    </p:spTree>
    <p:extLst>
      <p:ext uri="{BB962C8B-B14F-4D97-AF65-F5344CB8AC3E}">
        <p14:creationId xmlns:p14="http://schemas.microsoft.com/office/powerpoint/2010/main" val="1637587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F260C-F71C-42B3-95E0-A8779B6DC73D}"/>
              </a:ext>
            </a:extLst>
          </p:cNvPr>
          <p:cNvSpPr>
            <a:spLocks noGrp="1"/>
          </p:cNvSpPr>
          <p:nvPr>
            <p:ph type="title"/>
          </p:nvPr>
        </p:nvSpPr>
        <p:spPr/>
        <p:txBody>
          <a:bodyPr>
            <a:normAutofit/>
          </a:bodyPr>
          <a:lstStyle/>
          <a:p>
            <a:pPr algn="ctr"/>
            <a:r>
              <a:rPr lang="en-IN" sz="5400" b="1" dirty="0">
                <a:solidFill>
                  <a:srgbClr val="C00000"/>
                </a:solidFill>
              </a:rPr>
              <a:t>The area included in the shot</a:t>
            </a:r>
          </a:p>
        </p:txBody>
      </p:sp>
      <p:pic>
        <p:nvPicPr>
          <p:cNvPr id="6" name="Content Placeholder 5">
            <a:extLst>
              <a:ext uri="{FF2B5EF4-FFF2-40B4-BE49-F238E27FC236}">
                <a16:creationId xmlns:a16="http://schemas.microsoft.com/office/drawing/2014/main" id="{4D6A52C0-2003-4F0E-8E34-6A936261B5F7}"/>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2040834"/>
            <a:ext cx="5181600" cy="3591339"/>
          </a:xfrm>
        </p:spPr>
      </p:pic>
      <p:sp>
        <p:nvSpPr>
          <p:cNvPr id="4" name="Content Placeholder 3">
            <a:extLst>
              <a:ext uri="{FF2B5EF4-FFF2-40B4-BE49-F238E27FC236}">
                <a16:creationId xmlns:a16="http://schemas.microsoft.com/office/drawing/2014/main" id="{6CECB924-CA40-4066-8746-E24D42E9F96B}"/>
              </a:ext>
            </a:extLst>
          </p:cNvPr>
          <p:cNvSpPr>
            <a:spLocks noGrp="1"/>
          </p:cNvSpPr>
          <p:nvPr>
            <p:ph sz="half" idx="2"/>
          </p:nvPr>
        </p:nvSpPr>
        <p:spPr/>
        <p:txBody>
          <a:bodyPr/>
          <a:lstStyle/>
          <a:p>
            <a:r>
              <a:rPr lang="en-IN" dirty="0"/>
              <a:t>Extreme Long Shot (ELS)</a:t>
            </a:r>
          </a:p>
          <a:p>
            <a:pPr marL="0" indent="0">
              <a:buNone/>
            </a:pPr>
            <a:r>
              <a:rPr lang="en-IN" dirty="0"/>
              <a:t>Panoramic shot that shows a           great area seen from a distance</a:t>
            </a:r>
          </a:p>
          <a:p>
            <a:pPr marL="0" indent="0">
              <a:buNone/>
            </a:pPr>
            <a:endParaRPr lang="en-IN" dirty="0"/>
          </a:p>
          <a:p>
            <a:pPr marL="0" indent="0">
              <a:buNone/>
            </a:pPr>
            <a:r>
              <a:rPr lang="en-IN" dirty="0"/>
              <a:t>Establishes geographical setting or scenic beauty</a:t>
            </a:r>
          </a:p>
          <a:p>
            <a:endParaRPr lang="en-IN" dirty="0"/>
          </a:p>
        </p:txBody>
      </p:sp>
    </p:spTree>
    <p:extLst>
      <p:ext uri="{BB962C8B-B14F-4D97-AF65-F5344CB8AC3E}">
        <p14:creationId xmlns:p14="http://schemas.microsoft.com/office/powerpoint/2010/main" val="1741637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DD275-333D-4F89-AA14-B5C79875244E}"/>
              </a:ext>
            </a:extLst>
          </p:cNvPr>
          <p:cNvSpPr>
            <a:spLocks noGrp="1"/>
          </p:cNvSpPr>
          <p:nvPr>
            <p:ph type="title"/>
          </p:nvPr>
        </p:nvSpPr>
        <p:spPr/>
        <p:txBody>
          <a:bodyPr/>
          <a:lstStyle/>
          <a:p>
            <a:pPr algn="ctr"/>
            <a:r>
              <a:rPr lang="en-IN" b="1" dirty="0">
                <a:solidFill>
                  <a:srgbClr val="C00000"/>
                </a:solidFill>
              </a:rPr>
              <a:t>The area included in the shot</a:t>
            </a:r>
          </a:p>
        </p:txBody>
      </p:sp>
      <p:sp>
        <p:nvSpPr>
          <p:cNvPr id="3" name="Content Placeholder 2">
            <a:extLst>
              <a:ext uri="{FF2B5EF4-FFF2-40B4-BE49-F238E27FC236}">
                <a16:creationId xmlns:a16="http://schemas.microsoft.com/office/drawing/2014/main" id="{1DEF6F74-8EB4-4B3E-B768-ACD9522608AA}"/>
              </a:ext>
            </a:extLst>
          </p:cNvPr>
          <p:cNvSpPr>
            <a:spLocks noGrp="1"/>
          </p:cNvSpPr>
          <p:nvPr>
            <p:ph idx="1"/>
          </p:nvPr>
        </p:nvSpPr>
        <p:spPr/>
        <p:txBody>
          <a:bodyPr/>
          <a:lstStyle/>
          <a:p>
            <a:pPr marL="0" indent="0">
              <a:buNone/>
            </a:pPr>
            <a:r>
              <a:rPr lang="en-IN" b="1" dirty="0">
                <a:solidFill>
                  <a:srgbClr val="002060"/>
                </a:solidFill>
              </a:rPr>
              <a:t>Long Shot (LS) </a:t>
            </a:r>
          </a:p>
          <a:p>
            <a:pPr marL="0" indent="0">
              <a:buNone/>
            </a:pPr>
            <a:r>
              <a:rPr lang="en-IN" dirty="0">
                <a:solidFill>
                  <a:srgbClr val="002060"/>
                </a:solidFill>
              </a:rPr>
              <a:t>	– Less panoramic and a little more specific than the ELS. </a:t>
            </a:r>
          </a:p>
          <a:p>
            <a:pPr marL="0" indent="0">
              <a:buNone/>
            </a:pPr>
            <a:r>
              <a:rPr lang="en-IN" dirty="0">
                <a:solidFill>
                  <a:srgbClr val="002060"/>
                </a:solidFill>
              </a:rPr>
              <a:t>	– Setting could be established but the viewer will be better able 	   to pick out and relate to specific individuals within the shot </a:t>
            </a:r>
          </a:p>
          <a:p>
            <a:pPr marL="0" indent="0">
              <a:buNone/>
            </a:pPr>
            <a:r>
              <a:rPr lang="en-IN" dirty="0">
                <a:solidFill>
                  <a:srgbClr val="002060"/>
                </a:solidFill>
              </a:rPr>
              <a:t>	– Used to establish all elements in the scene, so that viewers will 	    know who is involved, their location, etc</a:t>
            </a:r>
          </a:p>
        </p:txBody>
      </p:sp>
    </p:spTree>
    <p:extLst>
      <p:ext uri="{BB962C8B-B14F-4D97-AF65-F5344CB8AC3E}">
        <p14:creationId xmlns:p14="http://schemas.microsoft.com/office/powerpoint/2010/main" val="705196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57B62-9F3B-4414-8338-C1C84E9940A9}"/>
              </a:ext>
            </a:extLst>
          </p:cNvPr>
          <p:cNvSpPr>
            <a:spLocks noGrp="1"/>
          </p:cNvSpPr>
          <p:nvPr>
            <p:ph type="title"/>
          </p:nvPr>
        </p:nvSpPr>
        <p:spPr/>
        <p:txBody>
          <a:bodyPr>
            <a:normAutofit/>
          </a:bodyPr>
          <a:lstStyle/>
          <a:p>
            <a:pPr algn="ctr"/>
            <a:r>
              <a:rPr lang="en-IN" sz="5400" b="1" dirty="0">
                <a:solidFill>
                  <a:srgbClr val="C00000"/>
                </a:solidFill>
              </a:rPr>
              <a:t>The area included in the shot</a:t>
            </a:r>
          </a:p>
        </p:txBody>
      </p:sp>
      <p:pic>
        <p:nvPicPr>
          <p:cNvPr id="5" name="Content Placeholder 4">
            <a:extLst>
              <a:ext uri="{FF2B5EF4-FFF2-40B4-BE49-F238E27FC236}">
                <a16:creationId xmlns:a16="http://schemas.microsoft.com/office/drawing/2014/main" id="{C6ECBA1C-32CF-4B0F-AB34-00DAF0B0E4B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79374" y="1825625"/>
            <a:ext cx="7315200" cy="435133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214161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44328-FB0F-45D2-AA17-3749A45A29DF}"/>
              </a:ext>
            </a:extLst>
          </p:cNvPr>
          <p:cNvSpPr>
            <a:spLocks noGrp="1"/>
          </p:cNvSpPr>
          <p:nvPr>
            <p:ph type="title"/>
          </p:nvPr>
        </p:nvSpPr>
        <p:spPr/>
        <p:txBody>
          <a:bodyPr>
            <a:normAutofit/>
          </a:bodyPr>
          <a:lstStyle/>
          <a:p>
            <a:pPr algn="ctr"/>
            <a:r>
              <a:rPr lang="en-IN" sz="5400" b="1" dirty="0">
                <a:solidFill>
                  <a:srgbClr val="C00000"/>
                </a:solidFill>
              </a:rPr>
              <a:t>The area included in the shot</a:t>
            </a:r>
          </a:p>
        </p:txBody>
      </p:sp>
      <p:sp>
        <p:nvSpPr>
          <p:cNvPr id="3" name="Content Placeholder 2">
            <a:extLst>
              <a:ext uri="{FF2B5EF4-FFF2-40B4-BE49-F238E27FC236}">
                <a16:creationId xmlns:a16="http://schemas.microsoft.com/office/drawing/2014/main" id="{D28A11CA-5748-4820-BD4B-C416C57102A9}"/>
              </a:ext>
            </a:extLst>
          </p:cNvPr>
          <p:cNvSpPr>
            <a:spLocks noGrp="1"/>
          </p:cNvSpPr>
          <p:nvPr>
            <p:ph idx="1"/>
          </p:nvPr>
        </p:nvSpPr>
        <p:spPr/>
        <p:txBody>
          <a:bodyPr/>
          <a:lstStyle/>
          <a:p>
            <a:r>
              <a:rPr lang="en-IN" b="1" dirty="0">
                <a:solidFill>
                  <a:srgbClr val="002060"/>
                </a:solidFill>
              </a:rPr>
              <a:t>Medium Shot (MS or MED) </a:t>
            </a:r>
          </a:p>
          <a:p>
            <a:pPr marL="0" indent="0">
              <a:buNone/>
            </a:pPr>
            <a:r>
              <a:rPr lang="en-IN" dirty="0">
                <a:solidFill>
                  <a:srgbClr val="002060"/>
                </a:solidFill>
              </a:rPr>
              <a:t>	– People are filmed about waist high. </a:t>
            </a:r>
          </a:p>
          <a:p>
            <a:pPr marL="0" indent="0">
              <a:buNone/>
            </a:pPr>
            <a:r>
              <a:rPr lang="en-IN" dirty="0">
                <a:solidFill>
                  <a:srgbClr val="002060"/>
                </a:solidFill>
              </a:rPr>
              <a:t>	– Camera is close enough to capture gestures, expressions and 	  	   movements </a:t>
            </a:r>
          </a:p>
          <a:p>
            <a:pPr marL="0" indent="0">
              <a:buNone/>
            </a:pPr>
            <a:r>
              <a:rPr lang="en-IN" dirty="0">
                <a:solidFill>
                  <a:srgbClr val="002060"/>
                </a:solidFill>
              </a:rPr>
              <a:t>	– Most common type of MS is two-shot, in which 2 characters 	  	   exchange dialogues </a:t>
            </a:r>
          </a:p>
          <a:p>
            <a:pPr marL="0" indent="0">
              <a:buNone/>
            </a:pPr>
            <a:r>
              <a:rPr lang="en-IN" dirty="0">
                <a:solidFill>
                  <a:srgbClr val="002060"/>
                </a:solidFill>
              </a:rPr>
              <a:t>	– MS are good re-establishing shots after series of close-ups to 	 	   help reorient viewer to the larger scene, action or setting</a:t>
            </a:r>
          </a:p>
        </p:txBody>
      </p:sp>
    </p:spTree>
    <p:extLst>
      <p:ext uri="{BB962C8B-B14F-4D97-AF65-F5344CB8AC3E}">
        <p14:creationId xmlns:p14="http://schemas.microsoft.com/office/powerpoint/2010/main" val="93477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1710B-E71A-4B11-A7D6-9C3923411957}"/>
              </a:ext>
            </a:extLst>
          </p:cNvPr>
          <p:cNvSpPr>
            <a:spLocks noGrp="1"/>
          </p:cNvSpPr>
          <p:nvPr>
            <p:ph type="title"/>
          </p:nvPr>
        </p:nvSpPr>
        <p:spPr/>
        <p:txBody>
          <a:bodyPr>
            <a:normAutofit/>
          </a:bodyPr>
          <a:lstStyle/>
          <a:p>
            <a:pPr algn="ctr"/>
            <a:r>
              <a:rPr lang="en-IN" sz="5400" b="1" dirty="0">
                <a:solidFill>
                  <a:srgbClr val="C00000"/>
                </a:solidFill>
              </a:rPr>
              <a:t>What is a TVC?</a:t>
            </a:r>
          </a:p>
        </p:txBody>
      </p:sp>
      <p:sp>
        <p:nvSpPr>
          <p:cNvPr id="3" name="Content Placeholder 2">
            <a:extLst>
              <a:ext uri="{FF2B5EF4-FFF2-40B4-BE49-F238E27FC236}">
                <a16:creationId xmlns:a16="http://schemas.microsoft.com/office/drawing/2014/main" id="{5D82D1E9-40E5-4474-A784-CF7F37AF23BC}"/>
              </a:ext>
            </a:extLst>
          </p:cNvPr>
          <p:cNvSpPr>
            <a:spLocks noGrp="1"/>
          </p:cNvSpPr>
          <p:nvPr>
            <p:ph idx="1"/>
          </p:nvPr>
        </p:nvSpPr>
        <p:spPr/>
        <p:txBody>
          <a:bodyPr>
            <a:normAutofit fontScale="92500" lnSpcReduction="10000"/>
          </a:bodyPr>
          <a:lstStyle/>
          <a:p>
            <a:r>
              <a:rPr lang="en-IN" b="1" dirty="0">
                <a:solidFill>
                  <a:srgbClr val="002060"/>
                </a:solidFill>
              </a:rPr>
              <a:t>A television commercial (TVC) is a form of advertising where goods, services, organizations, ideas, etc. are promoted through television broadcast.</a:t>
            </a:r>
          </a:p>
          <a:p>
            <a:pPr marL="0" indent="0">
              <a:buNone/>
            </a:pPr>
            <a:r>
              <a:rPr lang="en-IN" b="1" dirty="0">
                <a:solidFill>
                  <a:srgbClr val="002060"/>
                </a:solidFill>
              </a:rPr>
              <a:t>Usual duration of a TVC in India : </a:t>
            </a:r>
          </a:p>
          <a:p>
            <a:pPr>
              <a:buFont typeface="Wingdings" panose="05000000000000000000" pitchFamily="2" charset="2"/>
              <a:buChar char="Ø"/>
            </a:pPr>
            <a:r>
              <a:rPr lang="en-IN" b="1" dirty="0">
                <a:solidFill>
                  <a:srgbClr val="002060"/>
                </a:solidFill>
              </a:rPr>
              <a:t>3 minutes </a:t>
            </a:r>
          </a:p>
          <a:p>
            <a:pPr>
              <a:buFont typeface="Wingdings" panose="05000000000000000000" pitchFamily="2" charset="2"/>
              <a:buChar char="Ø"/>
            </a:pPr>
            <a:r>
              <a:rPr lang="en-IN" b="1" dirty="0">
                <a:solidFill>
                  <a:srgbClr val="002060"/>
                </a:solidFill>
              </a:rPr>
              <a:t>60 seconds</a:t>
            </a:r>
          </a:p>
          <a:p>
            <a:pPr>
              <a:buFont typeface="Wingdings" panose="05000000000000000000" pitchFamily="2" charset="2"/>
              <a:buChar char="Ø"/>
            </a:pPr>
            <a:r>
              <a:rPr lang="en-IN" b="1" dirty="0">
                <a:solidFill>
                  <a:srgbClr val="002060"/>
                </a:solidFill>
              </a:rPr>
              <a:t>45 seconds </a:t>
            </a:r>
          </a:p>
          <a:p>
            <a:pPr>
              <a:buFont typeface="Wingdings" panose="05000000000000000000" pitchFamily="2" charset="2"/>
              <a:buChar char="Ø"/>
            </a:pPr>
            <a:r>
              <a:rPr lang="en-IN" b="1" dirty="0">
                <a:solidFill>
                  <a:srgbClr val="002060"/>
                </a:solidFill>
              </a:rPr>
              <a:t>30 seconds </a:t>
            </a:r>
          </a:p>
          <a:p>
            <a:pPr>
              <a:buFont typeface="Wingdings" panose="05000000000000000000" pitchFamily="2" charset="2"/>
              <a:buChar char="Ø"/>
            </a:pPr>
            <a:r>
              <a:rPr lang="en-IN" b="1" dirty="0">
                <a:solidFill>
                  <a:srgbClr val="002060"/>
                </a:solidFill>
              </a:rPr>
              <a:t>15 seconds </a:t>
            </a:r>
          </a:p>
          <a:p>
            <a:pPr>
              <a:buFont typeface="Wingdings" panose="05000000000000000000" pitchFamily="2" charset="2"/>
              <a:buChar char="Ø"/>
            </a:pPr>
            <a:r>
              <a:rPr lang="en-IN" b="1" dirty="0">
                <a:solidFill>
                  <a:srgbClr val="002060"/>
                </a:solidFill>
              </a:rPr>
              <a:t>10 seconds</a:t>
            </a:r>
          </a:p>
        </p:txBody>
      </p:sp>
    </p:spTree>
    <p:extLst>
      <p:ext uri="{BB962C8B-B14F-4D97-AF65-F5344CB8AC3E}">
        <p14:creationId xmlns:p14="http://schemas.microsoft.com/office/powerpoint/2010/main" val="90616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ABF0D-89B2-405F-9047-7564FD9EEEFF}"/>
              </a:ext>
            </a:extLst>
          </p:cNvPr>
          <p:cNvSpPr>
            <a:spLocks noGrp="1"/>
          </p:cNvSpPr>
          <p:nvPr>
            <p:ph type="title"/>
          </p:nvPr>
        </p:nvSpPr>
        <p:spPr/>
        <p:txBody>
          <a:bodyPr>
            <a:normAutofit fontScale="90000"/>
          </a:bodyPr>
          <a:lstStyle/>
          <a:p>
            <a:pPr algn="ctr"/>
            <a:r>
              <a:rPr lang="en-IN" sz="5400" b="1" dirty="0">
                <a:solidFill>
                  <a:srgbClr val="C00000"/>
                </a:solidFill>
              </a:rPr>
              <a:t>The area included in the shot</a:t>
            </a:r>
            <a:br>
              <a:rPr lang="en-IN" sz="5400" b="1" dirty="0">
                <a:solidFill>
                  <a:srgbClr val="C00000"/>
                </a:solidFill>
              </a:rPr>
            </a:br>
            <a:r>
              <a:rPr lang="en-IN" sz="4000" b="1" dirty="0">
                <a:solidFill>
                  <a:srgbClr val="C00000"/>
                </a:solidFill>
              </a:rPr>
              <a:t>(Kendall Jenner Pepsi)</a:t>
            </a:r>
            <a:endParaRPr lang="en-IN" sz="5400" b="1" dirty="0">
              <a:solidFill>
                <a:srgbClr val="C00000"/>
              </a:solidFill>
            </a:endParaRPr>
          </a:p>
        </p:txBody>
      </p:sp>
      <p:pic>
        <p:nvPicPr>
          <p:cNvPr id="5" name="Content Placeholder 4">
            <a:extLst>
              <a:ext uri="{FF2B5EF4-FFF2-40B4-BE49-F238E27FC236}">
                <a16:creationId xmlns:a16="http://schemas.microsoft.com/office/drawing/2014/main" id="{03C08345-4E5E-4B63-8149-F87CA82F1A2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78157" y="1825625"/>
            <a:ext cx="7063407" cy="3846305"/>
          </a:xfrm>
        </p:spPr>
      </p:pic>
    </p:spTree>
    <p:extLst>
      <p:ext uri="{BB962C8B-B14F-4D97-AF65-F5344CB8AC3E}">
        <p14:creationId xmlns:p14="http://schemas.microsoft.com/office/powerpoint/2010/main" val="2285312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3ABE8-1915-4092-AA16-FABA8C77E19A}"/>
              </a:ext>
            </a:extLst>
          </p:cNvPr>
          <p:cNvSpPr>
            <a:spLocks noGrp="1"/>
          </p:cNvSpPr>
          <p:nvPr>
            <p:ph type="title"/>
          </p:nvPr>
        </p:nvSpPr>
        <p:spPr>
          <a:xfrm>
            <a:off x="838200" y="365126"/>
            <a:ext cx="10515600" cy="1092614"/>
          </a:xfrm>
        </p:spPr>
        <p:txBody>
          <a:bodyPr>
            <a:normAutofit/>
          </a:bodyPr>
          <a:lstStyle/>
          <a:p>
            <a:pPr algn="ctr"/>
            <a:r>
              <a:rPr lang="en-IN" sz="5400" b="1" dirty="0">
                <a:solidFill>
                  <a:srgbClr val="C00000"/>
                </a:solidFill>
              </a:rPr>
              <a:t>The area included in the shot</a:t>
            </a:r>
          </a:p>
        </p:txBody>
      </p:sp>
      <p:sp>
        <p:nvSpPr>
          <p:cNvPr id="3" name="Content Placeholder 2">
            <a:extLst>
              <a:ext uri="{FF2B5EF4-FFF2-40B4-BE49-F238E27FC236}">
                <a16:creationId xmlns:a16="http://schemas.microsoft.com/office/drawing/2014/main" id="{70B8265C-8106-4994-87F9-31B1AAD232C7}"/>
              </a:ext>
            </a:extLst>
          </p:cNvPr>
          <p:cNvSpPr>
            <a:spLocks noGrp="1"/>
          </p:cNvSpPr>
          <p:nvPr>
            <p:ph idx="1"/>
          </p:nvPr>
        </p:nvSpPr>
        <p:spPr>
          <a:xfrm>
            <a:off x="838200" y="1577009"/>
            <a:ext cx="10515600" cy="5035826"/>
          </a:xfrm>
        </p:spPr>
        <p:txBody>
          <a:bodyPr>
            <a:normAutofit lnSpcReduction="10000"/>
          </a:bodyPr>
          <a:lstStyle/>
          <a:p>
            <a:pPr marL="0" indent="0">
              <a:buNone/>
            </a:pPr>
            <a:r>
              <a:rPr lang="en-IN" b="1" dirty="0">
                <a:solidFill>
                  <a:srgbClr val="002060"/>
                </a:solidFill>
              </a:rPr>
              <a:t>Close Up (CU) </a:t>
            </a:r>
          </a:p>
          <a:p>
            <a:pPr marL="0" indent="0">
              <a:buNone/>
            </a:pPr>
            <a:r>
              <a:rPr lang="en-IN" dirty="0">
                <a:solidFill>
                  <a:srgbClr val="002060"/>
                </a:solidFill>
              </a:rPr>
              <a:t>	– CU of a person includes head and shoulders. Variations include: 	   medium CU (between waist and shoulders to above the head), 	   head CU (head only), and choker CU (below lips to above the 	  	   eyes) </a:t>
            </a:r>
          </a:p>
          <a:p>
            <a:pPr marL="0" indent="0">
              <a:buNone/>
            </a:pPr>
            <a:r>
              <a:rPr lang="en-IN" dirty="0">
                <a:solidFill>
                  <a:srgbClr val="002060"/>
                </a:solidFill>
              </a:rPr>
              <a:t>	– Basic use of CU is draw attention to a significant detail such as 	   unique product feature or the emotional reactions of an actor. 	– Backgrounds should be kept simple or simply out of focus </a:t>
            </a:r>
          </a:p>
          <a:p>
            <a:pPr marL="0" indent="0">
              <a:buNone/>
            </a:pPr>
            <a:r>
              <a:rPr lang="en-IN" dirty="0">
                <a:solidFill>
                  <a:srgbClr val="002060"/>
                </a:solidFill>
              </a:rPr>
              <a:t>	– 2 basic editing uses of CU: Cut-in CU is a CU of a preceding 	  	   larger shot to heighten dramatic dialogue, isolate significant 	 	   detail, magnify small-scale action, etc. Cut-away CU is a CU 	 	   related to but not part of the previous scene. It depicts action 	   simultaneously happening elsewhere.</a:t>
            </a:r>
          </a:p>
        </p:txBody>
      </p:sp>
    </p:spTree>
    <p:extLst>
      <p:ext uri="{BB962C8B-B14F-4D97-AF65-F5344CB8AC3E}">
        <p14:creationId xmlns:p14="http://schemas.microsoft.com/office/powerpoint/2010/main" val="3327580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B3F09-0696-42B7-A6F6-D3DD070282C0}"/>
              </a:ext>
            </a:extLst>
          </p:cNvPr>
          <p:cNvSpPr>
            <a:spLocks noGrp="1"/>
          </p:cNvSpPr>
          <p:nvPr>
            <p:ph type="title"/>
          </p:nvPr>
        </p:nvSpPr>
        <p:spPr/>
        <p:txBody>
          <a:bodyPr>
            <a:normAutofit/>
          </a:bodyPr>
          <a:lstStyle/>
          <a:p>
            <a:pPr algn="ctr"/>
            <a:r>
              <a:rPr lang="en-IN" sz="5400" b="1" dirty="0">
                <a:solidFill>
                  <a:srgbClr val="C00000"/>
                </a:solidFill>
              </a:rPr>
              <a:t>Close Up (CU) </a:t>
            </a:r>
          </a:p>
        </p:txBody>
      </p:sp>
      <p:pic>
        <p:nvPicPr>
          <p:cNvPr id="5" name="Content Placeholder 4">
            <a:extLst>
              <a:ext uri="{FF2B5EF4-FFF2-40B4-BE49-F238E27FC236}">
                <a16:creationId xmlns:a16="http://schemas.microsoft.com/office/drawing/2014/main" id="{A9D3AEF9-6F0D-4126-BB81-106F24869FF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34817" y="1908313"/>
            <a:ext cx="7407965" cy="4949687"/>
          </a:xfrm>
        </p:spPr>
      </p:pic>
    </p:spTree>
    <p:extLst>
      <p:ext uri="{BB962C8B-B14F-4D97-AF65-F5344CB8AC3E}">
        <p14:creationId xmlns:p14="http://schemas.microsoft.com/office/powerpoint/2010/main" val="3140827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ED313-AED6-405F-9E4D-1594A19C8DB0}"/>
              </a:ext>
            </a:extLst>
          </p:cNvPr>
          <p:cNvSpPr>
            <a:spLocks noGrp="1"/>
          </p:cNvSpPr>
          <p:nvPr>
            <p:ph type="title"/>
          </p:nvPr>
        </p:nvSpPr>
        <p:spPr/>
        <p:txBody>
          <a:bodyPr>
            <a:normAutofit/>
          </a:bodyPr>
          <a:lstStyle/>
          <a:p>
            <a:pPr algn="ctr"/>
            <a:r>
              <a:rPr lang="en-IN" sz="5400" b="1" dirty="0">
                <a:solidFill>
                  <a:srgbClr val="C00000"/>
                </a:solidFill>
              </a:rPr>
              <a:t>The area included in the shot</a:t>
            </a:r>
          </a:p>
        </p:txBody>
      </p:sp>
      <p:sp>
        <p:nvSpPr>
          <p:cNvPr id="3" name="Content Placeholder 2">
            <a:extLst>
              <a:ext uri="{FF2B5EF4-FFF2-40B4-BE49-F238E27FC236}">
                <a16:creationId xmlns:a16="http://schemas.microsoft.com/office/drawing/2014/main" id="{F5AAFDBB-EFE0-4411-BDED-41C9E89B3CEC}"/>
              </a:ext>
            </a:extLst>
          </p:cNvPr>
          <p:cNvSpPr>
            <a:spLocks noGrp="1"/>
          </p:cNvSpPr>
          <p:nvPr>
            <p:ph idx="1"/>
          </p:nvPr>
        </p:nvSpPr>
        <p:spPr/>
        <p:txBody>
          <a:bodyPr/>
          <a:lstStyle/>
          <a:p>
            <a:r>
              <a:rPr lang="en-IN" b="1" dirty="0">
                <a:solidFill>
                  <a:srgbClr val="002060"/>
                </a:solidFill>
              </a:rPr>
              <a:t>Extreme Close Up (ECU) </a:t>
            </a:r>
          </a:p>
          <a:p>
            <a:pPr marL="0" indent="0">
              <a:buNone/>
            </a:pPr>
            <a:endParaRPr lang="en-IN" b="1" dirty="0">
              <a:solidFill>
                <a:srgbClr val="002060"/>
              </a:solidFill>
            </a:endParaRPr>
          </a:p>
          <a:p>
            <a:pPr marL="0" indent="0">
              <a:buNone/>
            </a:pPr>
            <a:r>
              <a:rPr lang="en-IN" dirty="0">
                <a:solidFill>
                  <a:srgbClr val="002060"/>
                </a:solidFill>
              </a:rPr>
              <a:t>	– Focus attention on detail of a detail. Tiny objects or areas, 	 	   small portions can be magnified.</a:t>
            </a:r>
          </a:p>
          <a:p>
            <a:pPr marL="0" indent="0">
              <a:buNone/>
            </a:pPr>
            <a:endParaRPr lang="en-IN" dirty="0">
              <a:solidFill>
                <a:srgbClr val="002060"/>
              </a:solidFill>
            </a:endParaRPr>
          </a:p>
        </p:txBody>
      </p:sp>
    </p:spTree>
    <p:extLst>
      <p:ext uri="{BB962C8B-B14F-4D97-AF65-F5344CB8AC3E}">
        <p14:creationId xmlns:p14="http://schemas.microsoft.com/office/powerpoint/2010/main" val="21183533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DD6C5-6414-4660-A1FE-1CFE9CCFBB04}"/>
              </a:ext>
            </a:extLst>
          </p:cNvPr>
          <p:cNvSpPr>
            <a:spLocks noGrp="1"/>
          </p:cNvSpPr>
          <p:nvPr>
            <p:ph type="title"/>
          </p:nvPr>
        </p:nvSpPr>
        <p:spPr/>
        <p:txBody>
          <a:bodyPr>
            <a:normAutofit/>
          </a:bodyPr>
          <a:lstStyle/>
          <a:p>
            <a:pPr algn="ctr"/>
            <a:r>
              <a:rPr lang="en-IN" sz="5400" b="1" dirty="0">
                <a:solidFill>
                  <a:srgbClr val="C00000"/>
                </a:solidFill>
              </a:rPr>
              <a:t>Extreme Close Up (ECU)</a:t>
            </a:r>
          </a:p>
        </p:txBody>
      </p:sp>
      <p:pic>
        <p:nvPicPr>
          <p:cNvPr id="5" name="Content Placeholder 4">
            <a:extLst>
              <a:ext uri="{FF2B5EF4-FFF2-40B4-BE49-F238E27FC236}">
                <a16:creationId xmlns:a16="http://schemas.microsoft.com/office/drawing/2014/main" id="{92B30DAF-456A-45F7-98A1-5B96EB5EBD5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26365" y="1825624"/>
            <a:ext cx="7301947" cy="5032375"/>
          </a:xfrm>
        </p:spPr>
      </p:pic>
    </p:spTree>
    <p:extLst>
      <p:ext uri="{BB962C8B-B14F-4D97-AF65-F5344CB8AC3E}">
        <p14:creationId xmlns:p14="http://schemas.microsoft.com/office/powerpoint/2010/main" val="2182085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546E7-3194-4D4D-AFC9-2DEB664A5D9C}"/>
              </a:ext>
            </a:extLst>
          </p:cNvPr>
          <p:cNvSpPr>
            <a:spLocks noGrp="1"/>
          </p:cNvSpPr>
          <p:nvPr>
            <p:ph type="title"/>
          </p:nvPr>
        </p:nvSpPr>
        <p:spPr/>
        <p:txBody>
          <a:bodyPr/>
          <a:lstStyle/>
          <a:p>
            <a:r>
              <a:rPr lang="en-GB" dirty="0"/>
              <a:t>Different Shots.</a:t>
            </a:r>
            <a:endParaRPr lang="en-IN" dirty="0"/>
          </a:p>
        </p:txBody>
      </p:sp>
      <p:sp>
        <p:nvSpPr>
          <p:cNvPr id="3" name="Content Placeholder 2">
            <a:extLst>
              <a:ext uri="{FF2B5EF4-FFF2-40B4-BE49-F238E27FC236}">
                <a16:creationId xmlns:a16="http://schemas.microsoft.com/office/drawing/2014/main" id="{93A8FE70-42D5-45F9-82E0-425AF979D7F4}"/>
              </a:ext>
            </a:extLst>
          </p:cNvPr>
          <p:cNvSpPr>
            <a:spLocks noGrp="1"/>
          </p:cNvSpPr>
          <p:nvPr>
            <p:ph idx="1"/>
          </p:nvPr>
        </p:nvSpPr>
        <p:spPr/>
        <p:txBody>
          <a:bodyPr/>
          <a:lstStyle/>
          <a:p>
            <a:pPr marL="0" indent="0">
              <a:buNone/>
            </a:pPr>
            <a:r>
              <a:rPr lang="en-GB" dirty="0"/>
              <a:t>Amity Ad</a:t>
            </a:r>
            <a:br>
              <a:rPr lang="en-GB" dirty="0"/>
            </a:br>
            <a:br>
              <a:rPr lang="en-GB" dirty="0"/>
            </a:br>
            <a:r>
              <a:rPr lang="en-GB" dirty="0">
                <a:hlinkClick r:id="rId2" action="ppaction://hlinkfile"/>
              </a:rPr>
              <a:t>Amityuniversity.mp4</a:t>
            </a:r>
            <a:endParaRPr lang="en-GB" dirty="0"/>
          </a:p>
        </p:txBody>
      </p:sp>
    </p:spTree>
    <p:extLst>
      <p:ext uri="{BB962C8B-B14F-4D97-AF65-F5344CB8AC3E}">
        <p14:creationId xmlns:p14="http://schemas.microsoft.com/office/powerpoint/2010/main" val="22352307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58AE5-8066-46EE-9D6D-7FAAD57DEB4D}"/>
              </a:ext>
            </a:extLst>
          </p:cNvPr>
          <p:cNvSpPr>
            <a:spLocks noGrp="1"/>
          </p:cNvSpPr>
          <p:nvPr>
            <p:ph type="title"/>
          </p:nvPr>
        </p:nvSpPr>
        <p:spPr/>
        <p:txBody>
          <a:bodyPr/>
          <a:lstStyle/>
          <a:p>
            <a:pPr algn="ctr"/>
            <a:r>
              <a:rPr lang="en-IN" b="1" dirty="0">
                <a:solidFill>
                  <a:srgbClr val="C00000"/>
                </a:solidFill>
              </a:rPr>
              <a:t>The Viewpoint</a:t>
            </a:r>
          </a:p>
        </p:txBody>
      </p:sp>
      <p:sp>
        <p:nvSpPr>
          <p:cNvPr id="3" name="Content Placeholder 2">
            <a:extLst>
              <a:ext uri="{FF2B5EF4-FFF2-40B4-BE49-F238E27FC236}">
                <a16:creationId xmlns:a16="http://schemas.microsoft.com/office/drawing/2014/main" id="{B768C117-8BE7-41BE-904F-599DBDAF7086}"/>
              </a:ext>
            </a:extLst>
          </p:cNvPr>
          <p:cNvSpPr>
            <a:spLocks noGrp="1"/>
          </p:cNvSpPr>
          <p:nvPr>
            <p:ph idx="1"/>
          </p:nvPr>
        </p:nvSpPr>
        <p:spPr>
          <a:xfrm>
            <a:off x="1563756" y="1825625"/>
            <a:ext cx="9790043" cy="4351338"/>
          </a:xfrm>
        </p:spPr>
        <p:txBody>
          <a:bodyPr/>
          <a:lstStyle/>
          <a:p>
            <a:r>
              <a:rPr lang="en-IN" b="1" dirty="0">
                <a:solidFill>
                  <a:srgbClr val="002060"/>
                </a:solidFill>
              </a:rPr>
              <a:t>Objective-impersonal.</a:t>
            </a:r>
            <a:r>
              <a:rPr lang="en-IN" dirty="0">
                <a:solidFill>
                  <a:srgbClr val="002060"/>
                </a:solidFill>
              </a:rPr>
              <a:t> </a:t>
            </a:r>
          </a:p>
          <a:p>
            <a:pPr marL="0" indent="0">
              <a:buNone/>
            </a:pPr>
            <a:r>
              <a:rPr lang="en-IN" dirty="0">
                <a:solidFill>
                  <a:srgbClr val="002060"/>
                </a:solidFill>
              </a:rPr>
              <a:t>	Viewpoint of a </a:t>
            </a:r>
            <a:r>
              <a:rPr lang="en-IN" dirty="0" err="1">
                <a:solidFill>
                  <a:srgbClr val="002060"/>
                </a:solidFill>
              </a:rPr>
              <a:t>sideline</a:t>
            </a:r>
            <a:r>
              <a:rPr lang="en-IN" dirty="0">
                <a:solidFill>
                  <a:srgbClr val="002060"/>
                </a:solidFill>
              </a:rPr>
              <a:t> observer. Characters do not look at 	the camera.</a:t>
            </a:r>
          </a:p>
        </p:txBody>
      </p:sp>
    </p:spTree>
    <p:extLst>
      <p:ext uri="{BB962C8B-B14F-4D97-AF65-F5344CB8AC3E}">
        <p14:creationId xmlns:p14="http://schemas.microsoft.com/office/powerpoint/2010/main" val="920250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3CBF9-30D5-41A2-AE7F-05B7EEB3745E}"/>
              </a:ext>
            </a:extLst>
          </p:cNvPr>
          <p:cNvSpPr>
            <a:spLocks noGrp="1"/>
          </p:cNvSpPr>
          <p:nvPr>
            <p:ph type="title"/>
          </p:nvPr>
        </p:nvSpPr>
        <p:spPr/>
        <p:txBody>
          <a:bodyPr>
            <a:normAutofit/>
          </a:bodyPr>
          <a:lstStyle/>
          <a:p>
            <a:pPr algn="ctr"/>
            <a:r>
              <a:rPr lang="en-IN" sz="5400" b="1" dirty="0">
                <a:solidFill>
                  <a:srgbClr val="C00000"/>
                </a:solidFill>
              </a:rPr>
              <a:t>Objective Viewpoint</a:t>
            </a:r>
          </a:p>
        </p:txBody>
      </p:sp>
      <p:pic>
        <p:nvPicPr>
          <p:cNvPr id="5" name="Content Placeholder 4">
            <a:extLst>
              <a:ext uri="{FF2B5EF4-FFF2-40B4-BE49-F238E27FC236}">
                <a16:creationId xmlns:a16="http://schemas.microsoft.com/office/drawing/2014/main" id="{726E7B60-D776-49E8-9C91-11C82E4B5FA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7426" y="1690688"/>
            <a:ext cx="6404789" cy="4638748"/>
          </a:xfrm>
        </p:spPr>
      </p:pic>
    </p:spTree>
    <p:extLst>
      <p:ext uri="{BB962C8B-B14F-4D97-AF65-F5344CB8AC3E}">
        <p14:creationId xmlns:p14="http://schemas.microsoft.com/office/powerpoint/2010/main" val="981879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9A2CB-F58A-4EC1-80FA-F9E151F1ECA2}"/>
              </a:ext>
            </a:extLst>
          </p:cNvPr>
          <p:cNvSpPr>
            <a:spLocks noGrp="1"/>
          </p:cNvSpPr>
          <p:nvPr>
            <p:ph type="title"/>
          </p:nvPr>
        </p:nvSpPr>
        <p:spPr/>
        <p:txBody>
          <a:bodyPr/>
          <a:lstStyle/>
          <a:p>
            <a:r>
              <a:rPr lang="en-IN" dirty="0">
                <a:solidFill>
                  <a:srgbClr val="C00000"/>
                </a:solidFill>
              </a:rPr>
              <a:t>The Viewpoint</a:t>
            </a:r>
          </a:p>
        </p:txBody>
      </p:sp>
      <p:sp>
        <p:nvSpPr>
          <p:cNvPr id="3" name="Content Placeholder 2">
            <a:extLst>
              <a:ext uri="{FF2B5EF4-FFF2-40B4-BE49-F238E27FC236}">
                <a16:creationId xmlns:a16="http://schemas.microsoft.com/office/drawing/2014/main" id="{AEDE7D69-97F1-4870-9506-7D9A1AA21DA9}"/>
              </a:ext>
            </a:extLst>
          </p:cNvPr>
          <p:cNvSpPr>
            <a:spLocks noGrp="1"/>
          </p:cNvSpPr>
          <p:nvPr>
            <p:ph idx="1"/>
          </p:nvPr>
        </p:nvSpPr>
        <p:spPr>
          <a:xfrm>
            <a:off x="1961322" y="1825625"/>
            <a:ext cx="9392478" cy="4351338"/>
          </a:xfrm>
        </p:spPr>
        <p:txBody>
          <a:bodyPr/>
          <a:lstStyle/>
          <a:p>
            <a:r>
              <a:rPr lang="en-IN" b="1" dirty="0">
                <a:solidFill>
                  <a:srgbClr val="002060"/>
                </a:solidFill>
              </a:rPr>
              <a:t>Subjective-Personal</a:t>
            </a:r>
          </a:p>
          <a:p>
            <a:pPr marL="0" indent="0">
              <a:buNone/>
            </a:pPr>
            <a:r>
              <a:rPr lang="en-IN" dirty="0">
                <a:solidFill>
                  <a:srgbClr val="002060"/>
                </a:solidFill>
              </a:rPr>
              <a:t>	 Involved viewpoint (audience or one of the characters). 	 	 Characters look directly at camera.</a:t>
            </a:r>
          </a:p>
        </p:txBody>
      </p:sp>
    </p:spTree>
    <p:extLst>
      <p:ext uri="{BB962C8B-B14F-4D97-AF65-F5344CB8AC3E}">
        <p14:creationId xmlns:p14="http://schemas.microsoft.com/office/powerpoint/2010/main" val="26308286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167A6-C247-438D-A3F9-7746B72B0854}"/>
              </a:ext>
            </a:extLst>
          </p:cNvPr>
          <p:cNvSpPr>
            <a:spLocks noGrp="1"/>
          </p:cNvSpPr>
          <p:nvPr>
            <p:ph type="title"/>
          </p:nvPr>
        </p:nvSpPr>
        <p:spPr/>
        <p:txBody>
          <a:bodyPr>
            <a:normAutofit/>
          </a:bodyPr>
          <a:lstStyle/>
          <a:p>
            <a:pPr algn="ctr"/>
            <a:r>
              <a:rPr lang="en-IN" sz="5400" b="1" dirty="0">
                <a:solidFill>
                  <a:srgbClr val="C00000"/>
                </a:solidFill>
              </a:rPr>
              <a:t>Subjective Viewpoint</a:t>
            </a:r>
          </a:p>
        </p:txBody>
      </p:sp>
      <p:pic>
        <p:nvPicPr>
          <p:cNvPr id="6" name="Content Placeholder 5">
            <a:extLst>
              <a:ext uri="{FF2B5EF4-FFF2-40B4-BE49-F238E27FC236}">
                <a16:creationId xmlns:a16="http://schemas.microsoft.com/office/drawing/2014/main" id="{3DBAFDBE-D8B0-4939-9254-7FACB52734DF}"/>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66192" y="2464904"/>
            <a:ext cx="4904320" cy="2955235"/>
          </a:xfrm>
        </p:spPr>
      </p:pic>
      <p:pic>
        <p:nvPicPr>
          <p:cNvPr id="8" name="Content Placeholder 7">
            <a:extLst>
              <a:ext uri="{FF2B5EF4-FFF2-40B4-BE49-F238E27FC236}">
                <a16:creationId xmlns:a16="http://schemas.microsoft.com/office/drawing/2014/main" id="{F10A0D56-E731-4ABE-B8DF-DD9111A2B751}"/>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398258" y="2464904"/>
            <a:ext cx="4667307" cy="2955235"/>
          </a:xfrm>
        </p:spPr>
      </p:pic>
    </p:spTree>
    <p:extLst>
      <p:ext uri="{BB962C8B-B14F-4D97-AF65-F5344CB8AC3E}">
        <p14:creationId xmlns:p14="http://schemas.microsoft.com/office/powerpoint/2010/main" val="3635503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6C22B-7FD7-4749-92D5-704A9237E561}"/>
              </a:ext>
            </a:extLst>
          </p:cNvPr>
          <p:cNvSpPr>
            <a:spLocks noGrp="1"/>
          </p:cNvSpPr>
          <p:nvPr>
            <p:ph type="title"/>
          </p:nvPr>
        </p:nvSpPr>
        <p:spPr/>
        <p:txBody>
          <a:bodyPr>
            <a:normAutofit/>
          </a:bodyPr>
          <a:lstStyle/>
          <a:p>
            <a:pPr algn="ctr"/>
            <a:r>
              <a:rPr lang="en-IN" sz="4800" b="1" dirty="0">
                <a:solidFill>
                  <a:srgbClr val="C00000"/>
                </a:solidFill>
              </a:rPr>
              <a:t>Objectives of a TVC</a:t>
            </a:r>
          </a:p>
        </p:txBody>
      </p:sp>
      <p:sp>
        <p:nvSpPr>
          <p:cNvPr id="3" name="Content Placeholder 2">
            <a:extLst>
              <a:ext uri="{FF2B5EF4-FFF2-40B4-BE49-F238E27FC236}">
                <a16:creationId xmlns:a16="http://schemas.microsoft.com/office/drawing/2014/main" id="{23E6E128-F79D-478E-89EE-1C0985BDC234}"/>
              </a:ext>
            </a:extLst>
          </p:cNvPr>
          <p:cNvSpPr>
            <a:spLocks noGrp="1"/>
          </p:cNvSpPr>
          <p:nvPr>
            <p:ph idx="1"/>
          </p:nvPr>
        </p:nvSpPr>
        <p:spPr/>
        <p:txBody>
          <a:bodyPr/>
          <a:lstStyle/>
          <a:p>
            <a:pPr marL="0" indent="0">
              <a:buNone/>
            </a:pPr>
            <a:r>
              <a:rPr lang="en-IN" b="1" dirty="0">
                <a:solidFill>
                  <a:srgbClr val="002060"/>
                </a:solidFill>
              </a:rPr>
              <a:t>A Television commercial helps a marketer to</a:t>
            </a:r>
          </a:p>
          <a:p>
            <a:r>
              <a:rPr lang="en-IN" b="1" dirty="0">
                <a:solidFill>
                  <a:srgbClr val="002060"/>
                </a:solidFill>
              </a:rPr>
              <a:t>Launch a new product </a:t>
            </a:r>
          </a:p>
          <a:p>
            <a:r>
              <a:rPr lang="en-IN" b="1" dirty="0">
                <a:solidFill>
                  <a:srgbClr val="002060"/>
                </a:solidFill>
              </a:rPr>
              <a:t>Launch a modified product</a:t>
            </a:r>
          </a:p>
          <a:p>
            <a:r>
              <a:rPr lang="en-IN" b="1" dirty="0">
                <a:solidFill>
                  <a:srgbClr val="002060"/>
                </a:solidFill>
              </a:rPr>
              <a:t>Extend the Product Life Cycle</a:t>
            </a:r>
          </a:p>
          <a:p>
            <a:r>
              <a:rPr lang="en-IN" b="1" dirty="0">
                <a:solidFill>
                  <a:srgbClr val="002060"/>
                </a:solidFill>
              </a:rPr>
              <a:t>Convince the customers to switch brand/product </a:t>
            </a:r>
          </a:p>
          <a:p>
            <a:r>
              <a:rPr lang="en-IN" b="1" dirty="0">
                <a:solidFill>
                  <a:srgbClr val="002060"/>
                </a:solidFill>
              </a:rPr>
              <a:t>Remind the consumer etc..</a:t>
            </a:r>
          </a:p>
        </p:txBody>
      </p:sp>
    </p:spTree>
    <p:extLst>
      <p:ext uri="{BB962C8B-B14F-4D97-AF65-F5344CB8AC3E}">
        <p14:creationId xmlns:p14="http://schemas.microsoft.com/office/powerpoint/2010/main" val="28547662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02EB8-1945-44FA-A00D-4765559B907B}"/>
              </a:ext>
            </a:extLst>
          </p:cNvPr>
          <p:cNvSpPr>
            <a:spLocks noGrp="1"/>
          </p:cNvSpPr>
          <p:nvPr>
            <p:ph type="title"/>
          </p:nvPr>
        </p:nvSpPr>
        <p:spPr/>
        <p:txBody>
          <a:bodyPr>
            <a:normAutofit/>
          </a:bodyPr>
          <a:lstStyle/>
          <a:p>
            <a:pPr algn="ctr"/>
            <a:r>
              <a:rPr lang="en-IN" sz="4800" b="1" dirty="0">
                <a:solidFill>
                  <a:srgbClr val="C00000"/>
                </a:solidFill>
              </a:rPr>
              <a:t>Camera Angle</a:t>
            </a:r>
          </a:p>
        </p:txBody>
      </p:sp>
      <p:sp>
        <p:nvSpPr>
          <p:cNvPr id="3" name="Content Placeholder 2">
            <a:extLst>
              <a:ext uri="{FF2B5EF4-FFF2-40B4-BE49-F238E27FC236}">
                <a16:creationId xmlns:a16="http://schemas.microsoft.com/office/drawing/2014/main" id="{3787AC46-EB65-487E-9925-4191D3DCBC5C}"/>
              </a:ext>
            </a:extLst>
          </p:cNvPr>
          <p:cNvSpPr>
            <a:spLocks noGrp="1"/>
          </p:cNvSpPr>
          <p:nvPr>
            <p:ph sz="half" idx="1"/>
          </p:nvPr>
        </p:nvSpPr>
        <p:spPr>
          <a:xfrm>
            <a:off x="838200" y="1825625"/>
            <a:ext cx="3482009" cy="4351338"/>
          </a:xfrm>
        </p:spPr>
        <p:txBody>
          <a:bodyPr/>
          <a:lstStyle/>
          <a:p>
            <a:pPr marL="0" indent="0">
              <a:buNone/>
            </a:pPr>
            <a:r>
              <a:rPr lang="en-IN" b="1" dirty="0">
                <a:solidFill>
                  <a:srgbClr val="002060"/>
                </a:solidFill>
              </a:rPr>
              <a:t>Eye Level: </a:t>
            </a:r>
          </a:p>
          <a:p>
            <a:pPr marL="0" indent="0">
              <a:buNone/>
            </a:pPr>
            <a:r>
              <a:rPr lang="en-IN" dirty="0">
                <a:solidFill>
                  <a:srgbClr val="002060"/>
                </a:solidFill>
              </a:rPr>
              <a:t>sense of equality, attainable</a:t>
            </a:r>
          </a:p>
        </p:txBody>
      </p:sp>
      <p:pic>
        <p:nvPicPr>
          <p:cNvPr id="6" name="Content Placeholder 5">
            <a:extLst>
              <a:ext uri="{FF2B5EF4-FFF2-40B4-BE49-F238E27FC236}">
                <a16:creationId xmlns:a16="http://schemas.microsoft.com/office/drawing/2014/main" id="{669D0ECD-674C-40EA-8FB4-FE408C470F7C}"/>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23791" y="1690689"/>
            <a:ext cx="6225209" cy="4670354"/>
          </a:xfrm>
        </p:spPr>
      </p:pic>
    </p:spTree>
    <p:extLst>
      <p:ext uri="{BB962C8B-B14F-4D97-AF65-F5344CB8AC3E}">
        <p14:creationId xmlns:p14="http://schemas.microsoft.com/office/powerpoint/2010/main" val="401961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DDDEA-BBC9-437F-9246-4DE2E421CA6A}"/>
              </a:ext>
            </a:extLst>
          </p:cNvPr>
          <p:cNvSpPr>
            <a:spLocks noGrp="1"/>
          </p:cNvSpPr>
          <p:nvPr>
            <p:ph type="title"/>
          </p:nvPr>
        </p:nvSpPr>
        <p:spPr/>
        <p:txBody>
          <a:bodyPr>
            <a:normAutofit/>
          </a:bodyPr>
          <a:lstStyle/>
          <a:p>
            <a:pPr algn="ctr"/>
            <a:r>
              <a:rPr lang="en-IN" sz="5400" b="1" dirty="0">
                <a:solidFill>
                  <a:srgbClr val="C00000"/>
                </a:solidFill>
              </a:rPr>
              <a:t>Camera Angle</a:t>
            </a:r>
          </a:p>
        </p:txBody>
      </p:sp>
      <p:sp>
        <p:nvSpPr>
          <p:cNvPr id="3" name="Content Placeholder 2">
            <a:extLst>
              <a:ext uri="{FF2B5EF4-FFF2-40B4-BE49-F238E27FC236}">
                <a16:creationId xmlns:a16="http://schemas.microsoft.com/office/drawing/2014/main" id="{782A6078-4A34-4CEC-919B-15D9C654F3C2}"/>
              </a:ext>
            </a:extLst>
          </p:cNvPr>
          <p:cNvSpPr>
            <a:spLocks noGrp="1"/>
          </p:cNvSpPr>
          <p:nvPr>
            <p:ph sz="half" idx="1"/>
          </p:nvPr>
        </p:nvSpPr>
        <p:spPr>
          <a:xfrm>
            <a:off x="838200" y="1825625"/>
            <a:ext cx="4330148" cy="4351338"/>
          </a:xfrm>
        </p:spPr>
        <p:txBody>
          <a:bodyPr/>
          <a:lstStyle/>
          <a:p>
            <a:pPr marL="0" indent="0">
              <a:buNone/>
            </a:pPr>
            <a:r>
              <a:rPr lang="en-IN" b="1" dirty="0">
                <a:solidFill>
                  <a:srgbClr val="002060"/>
                </a:solidFill>
              </a:rPr>
              <a:t>Looking down (high angle): </a:t>
            </a:r>
          </a:p>
          <a:p>
            <a:pPr marL="0" indent="0">
              <a:buNone/>
            </a:pPr>
            <a:endParaRPr lang="en-IN" b="1" dirty="0">
              <a:solidFill>
                <a:srgbClr val="002060"/>
              </a:solidFill>
            </a:endParaRPr>
          </a:p>
          <a:p>
            <a:pPr marL="0" indent="0">
              <a:buNone/>
            </a:pPr>
            <a:r>
              <a:rPr lang="en-IN" dirty="0">
                <a:solidFill>
                  <a:srgbClr val="002060"/>
                </a:solidFill>
              </a:rPr>
              <a:t>Gives viewer a sense of superiority on the subject. Makes subject appear inferior</a:t>
            </a:r>
          </a:p>
        </p:txBody>
      </p:sp>
      <p:pic>
        <p:nvPicPr>
          <p:cNvPr id="6" name="Content Placeholder 5">
            <a:extLst>
              <a:ext uri="{FF2B5EF4-FFF2-40B4-BE49-F238E27FC236}">
                <a16:creationId xmlns:a16="http://schemas.microsoft.com/office/drawing/2014/main" id="{C07124EB-01D9-4F89-9618-750854D566E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459896" y="1690688"/>
            <a:ext cx="5893904" cy="4087260"/>
          </a:xfrm>
        </p:spPr>
      </p:pic>
    </p:spTree>
    <p:extLst>
      <p:ext uri="{BB962C8B-B14F-4D97-AF65-F5344CB8AC3E}">
        <p14:creationId xmlns:p14="http://schemas.microsoft.com/office/powerpoint/2010/main" val="17804782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9B092-68C9-4A92-B562-55BE9C395197}"/>
              </a:ext>
            </a:extLst>
          </p:cNvPr>
          <p:cNvSpPr>
            <a:spLocks noGrp="1"/>
          </p:cNvSpPr>
          <p:nvPr>
            <p:ph type="title"/>
          </p:nvPr>
        </p:nvSpPr>
        <p:spPr/>
        <p:txBody>
          <a:bodyPr>
            <a:normAutofit/>
          </a:bodyPr>
          <a:lstStyle/>
          <a:p>
            <a:pPr algn="ctr"/>
            <a:r>
              <a:rPr lang="en-IN" sz="5400" b="1" dirty="0">
                <a:solidFill>
                  <a:srgbClr val="FF0000"/>
                </a:solidFill>
              </a:rPr>
              <a:t>Camera Angle</a:t>
            </a:r>
          </a:p>
        </p:txBody>
      </p:sp>
      <p:sp>
        <p:nvSpPr>
          <p:cNvPr id="3" name="Content Placeholder 2">
            <a:extLst>
              <a:ext uri="{FF2B5EF4-FFF2-40B4-BE49-F238E27FC236}">
                <a16:creationId xmlns:a16="http://schemas.microsoft.com/office/drawing/2014/main" id="{C030FB0D-0EF0-4246-BDD0-3EB761F4E24F}"/>
              </a:ext>
            </a:extLst>
          </p:cNvPr>
          <p:cNvSpPr>
            <a:spLocks noGrp="1"/>
          </p:cNvSpPr>
          <p:nvPr>
            <p:ph sz="half" idx="1"/>
          </p:nvPr>
        </p:nvSpPr>
        <p:spPr>
          <a:xfrm>
            <a:off x="838199" y="1825625"/>
            <a:ext cx="4144618" cy="4351338"/>
          </a:xfrm>
        </p:spPr>
        <p:txBody>
          <a:bodyPr/>
          <a:lstStyle/>
          <a:p>
            <a:r>
              <a:rPr lang="en-IN" b="1" dirty="0">
                <a:solidFill>
                  <a:srgbClr val="002060"/>
                </a:solidFill>
              </a:rPr>
              <a:t>Looking up (low angle):</a:t>
            </a:r>
            <a:r>
              <a:rPr lang="en-IN" dirty="0">
                <a:solidFill>
                  <a:srgbClr val="002060"/>
                </a:solidFill>
              </a:rPr>
              <a:t> </a:t>
            </a:r>
          </a:p>
          <a:p>
            <a:pPr marL="0" indent="0">
              <a:buNone/>
            </a:pPr>
            <a:endParaRPr lang="en-IN" dirty="0">
              <a:solidFill>
                <a:srgbClr val="002060"/>
              </a:solidFill>
            </a:endParaRPr>
          </a:p>
          <a:p>
            <a:pPr marL="0" indent="0">
              <a:buNone/>
            </a:pPr>
            <a:r>
              <a:rPr lang="en-IN" dirty="0">
                <a:solidFill>
                  <a:srgbClr val="002060"/>
                </a:solidFill>
              </a:rPr>
              <a:t>Gives a sense of height or superiority to the subject.</a:t>
            </a:r>
          </a:p>
        </p:txBody>
      </p:sp>
      <p:pic>
        <p:nvPicPr>
          <p:cNvPr id="6" name="Content Placeholder 5">
            <a:extLst>
              <a:ext uri="{FF2B5EF4-FFF2-40B4-BE49-F238E27FC236}">
                <a16:creationId xmlns:a16="http://schemas.microsoft.com/office/drawing/2014/main" id="{E844FF57-B441-4D6D-9EA7-347EB2241166}"/>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857461" y="1690687"/>
            <a:ext cx="5194852" cy="4643852"/>
          </a:xfrm>
        </p:spPr>
      </p:pic>
    </p:spTree>
    <p:extLst>
      <p:ext uri="{BB962C8B-B14F-4D97-AF65-F5344CB8AC3E}">
        <p14:creationId xmlns:p14="http://schemas.microsoft.com/office/powerpoint/2010/main" val="35634156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86CBB-746B-4597-B89B-553B4D5F8C0E}"/>
              </a:ext>
            </a:extLst>
          </p:cNvPr>
          <p:cNvSpPr>
            <a:spLocks noGrp="1"/>
          </p:cNvSpPr>
          <p:nvPr>
            <p:ph type="title"/>
          </p:nvPr>
        </p:nvSpPr>
        <p:spPr/>
        <p:txBody>
          <a:bodyPr/>
          <a:lstStyle/>
          <a:p>
            <a:r>
              <a:rPr lang="en-IN" dirty="0"/>
              <a:t>Production of advertisements</a:t>
            </a:r>
          </a:p>
        </p:txBody>
      </p:sp>
      <p:sp>
        <p:nvSpPr>
          <p:cNvPr id="3" name="Content Placeholder 2">
            <a:extLst>
              <a:ext uri="{FF2B5EF4-FFF2-40B4-BE49-F238E27FC236}">
                <a16:creationId xmlns:a16="http://schemas.microsoft.com/office/drawing/2014/main" id="{AD2A5516-6423-4A72-877F-7214488BD3BB}"/>
              </a:ext>
            </a:extLst>
          </p:cNvPr>
          <p:cNvSpPr>
            <a:spLocks noGrp="1"/>
          </p:cNvSpPr>
          <p:nvPr>
            <p:ph idx="1"/>
          </p:nvPr>
        </p:nvSpPr>
        <p:spPr/>
        <p:txBody>
          <a:bodyPr/>
          <a:lstStyle/>
          <a:p>
            <a:r>
              <a:rPr lang="en-IN" dirty="0"/>
              <a:t>Amul Ad making</a:t>
            </a:r>
          </a:p>
          <a:p>
            <a:r>
              <a:rPr lang="en-IN" dirty="0">
                <a:hlinkClick r:id="rId2" action="ppaction://hlinkfile"/>
              </a:rPr>
              <a:t>making of </a:t>
            </a:r>
            <a:r>
              <a:rPr lang="en-IN" dirty="0" err="1">
                <a:hlinkClick r:id="rId2" action="ppaction://hlinkfile"/>
              </a:rPr>
              <a:t>amul</a:t>
            </a:r>
            <a:r>
              <a:rPr lang="en-IN" dirty="0">
                <a:hlinkClick r:id="rId2" action="ppaction://hlinkfile"/>
              </a:rPr>
              <a:t> ad.mp4</a:t>
            </a:r>
            <a:endParaRPr lang="en-IN" dirty="0"/>
          </a:p>
          <a:p>
            <a:endParaRPr lang="en-IN" dirty="0"/>
          </a:p>
        </p:txBody>
      </p:sp>
    </p:spTree>
    <p:extLst>
      <p:ext uri="{BB962C8B-B14F-4D97-AF65-F5344CB8AC3E}">
        <p14:creationId xmlns:p14="http://schemas.microsoft.com/office/powerpoint/2010/main" val="23118694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1BAA5-763C-45ED-AC9B-3C0250ACA0F1}"/>
              </a:ext>
            </a:extLst>
          </p:cNvPr>
          <p:cNvSpPr>
            <a:spLocks noGrp="1"/>
          </p:cNvSpPr>
          <p:nvPr>
            <p:ph type="ctrTitle"/>
          </p:nvPr>
        </p:nvSpPr>
        <p:spPr/>
        <p:txBody>
          <a:bodyPr/>
          <a:lstStyle/>
          <a:p>
            <a:r>
              <a:rPr lang="en-IN" b="1" dirty="0">
                <a:solidFill>
                  <a:srgbClr val="FF0000"/>
                </a:solidFill>
              </a:rPr>
              <a:t>Thank You</a:t>
            </a:r>
          </a:p>
        </p:txBody>
      </p:sp>
      <p:sp>
        <p:nvSpPr>
          <p:cNvPr id="3" name="Subtitle 2">
            <a:extLst>
              <a:ext uri="{FF2B5EF4-FFF2-40B4-BE49-F238E27FC236}">
                <a16:creationId xmlns:a16="http://schemas.microsoft.com/office/drawing/2014/main" id="{5DA3D328-CB90-437D-814D-18DA571D171E}"/>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63152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44D20-8080-4796-97AB-A5C7D469AFB9}"/>
              </a:ext>
            </a:extLst>
          </p:cNvPr>
          <p:cNvSpPr>
            <a:spLocks noGrp="1"/>
          </p:cNvSpPr>
          <p:nvPr>
            <p:ph type="title"/>
          </p:nvPr>
        </p:nvSpPr>
        <p:spPr/>
        <p:txBody>
          <a:bodyPr>
            <a:normAutofit/>
          </a:bodyPr>
          <a:lstStyle/>
          <a:p>
            <a:pPr algn="ctr"/>
            <a:r>
              <a:rPr lang="en-IN" sz="5400" b="1" dirty="0">
                <a:solidFill>
                  <a:srgbClr val="C00000"/>
                </a:solidFill>
              </a:rPr>
              <a:t>Steps in the TVC Production Process</a:t>
            </a:r>
          </a:p>
        </p:txBody>
      </p:sp>
      <p:sp>
        <p:nvSpPr>
          <p:cNvPr id="3" name="Content Placeholder 2">
            <a:extLst>
              <a:ext uri="{FF2B5EF4-FFF2-40B4-BE49-F238E27FC236}">
                <a16:creationId xmlns:a16="http://schemas.microsoft.com/office/drawing/2014/main" id="{8D1D9F42-0EDB-49A2-BBC5-CAE7F2CF9FA8}"/>
              </a:ext>
            </a:extLst>
          </p:cNvPr>
          <p:cNvSpPr>
            <a:spLocks noGrp="1"/>
          </p:cNvSpPr>
          <p:nvPr>
            <p:ph idx="1"/>
          </p:nvPr>
        </p:nvSpPr>
        <p:spPr/>
        <p:txBody>
          <a:bodyPr/>
          <a:lstStyle/>
          <a:p>
            <a:r>
              <a:rPr lang="en-IN" b="1" dirty="0">
                <a:solidFill>
                  <a:srgbClr val="002060"/>
                </a:solidFill>
              </a:rPr>
              <a:t>Pre-Production</a:t>
            </a:r>
          </a:p>
          <a:p>
            <a:pPr marL="0" indent="0">
              <a:buNone/>
            </a:pPr>
            <a:endParaRPr lang="en-IN" b="1" dirty="0">
              <a:solidFill>
                <a:srgbClr val="002060"/>
              </a:solidFill>
            </a:endParaRPr>
          </a:p>
          <a:p>
            <a:r>
              <a:rPr lang="en-IN" b="1" dirty="0">
                <a:solidFill>
                  <a:srgbClr val="002060"/>
                </a:solidFill>
              </a:rPr>
              <a:t>Production</a:t>
            </a:r>
          </a:p>
          <a:p>
            <a:endParaRPr lang="en-IN" b="1" dirty="0">
              <a:solidFill>
                <a:srgbClr val="002060"/>
              </a:solidFill>
            </a:endParaRPr>
          </a:p>
          <a:p>
            <a:r>
              <a:rPr lang="en-IN" b="1" dirty="0">
                <a:solidFill>
                  <a:srgbClr val="002060"/>
                </a:solidFill>
              </a:rPr>
              <a:t>Post-Production</a:t>
            </a:r>
          </a:p>
        </p:txBody>
      </p:sp>
    </p:spTree>
    <p:extLst>
      <p:ext uri="{BB962C8B-B14F-4D97-AF65-F5344CB8AC3E}">
        <p14:creationId xmlns:p14="http://schemas.microsoft.com/office/powerpoint/2010/main" val="1022854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C818-4DEB-426F-9990-A9B771933A26}"/>
              </a:ext>
            </a:extLst>
          </p:cNvPr>
          <p:cNvSpPr>
            <a:spLocks noGrp="1"/>
          </p:cNvSpPr>
          <p:nvPr>
            <p:ph type="title"/>
          </p:nvPr>
        </p:nvSpPr>
        <p:spPr/>
        <p:txBody>
          <a:bodyPr>
            <a:normAutofit/>
          </a:bodyPr>
          <a:lstStyle/>
          <a:p>
            <a:pPr algn="ctr"/>
            <a:r>
              <a:rPr lang="en-IN" sz="5400" b="1" dirty="0">
                <a:solidFill>
                  <a:srgbClr val="C00000"/>
                </a:solidFill>
              </a:rPr>
              <a:t>Pre-Production</a:t>
            </a:r>
          </a:p>
        </p:txBody>
      </p:sp>
      <p:sp>
        <p:nvSpPr>
          <p:cNvPr id="3" name="Content Placeholder 2">
            <a:extLst>
              <a:ext uri="{FF2B5EF4-FFF2-40B4-BE49-F238E27FC236}">
                <a16:creationId xmlns:a16="http://schemas.microsoft.com/office/drawing/2014/main" id="{8791D759-7E69-42FE-863D-2B7C11A98412}"/>
              </a:ext>
            </a:extLst>
          </p:cNvPr>
          <p:cNvSpPr>
            <a:spLocks noGrp="1"/>
          </p:cNvSpPr>
          <p:nvPr>
            <p:ph idx="1"/>
          </p:nvPr>
        </p:nvSpPr>
        <p:spPr/>
        <p:txBody>
          <a:bodyPr/>
          <a:lstStyle/>
          <a:p>
            <a:r>
              <a:rPr lang="en-IN" b="1" i="1" dirty="0">
                <a:solidFill>
                  <a:srgbClr val="002060"/>
                </a:solidFill>
              </a:rPr>
              <a:t>Pre-production</a:t>
            </a:r>
            <a:r>
              <a:rPr lang="en-IN" b="1" dirty="0">
                <a:solidFill>
                  <a:srgbClr val="002060"/>
                </a:solidFill>
              </a:rPr>
              <a:t> is a general term that refers to the various tasks undertaken before the production begins. The tasks included in this stage depend upon the medium and situation.</a:t>
            </a:r>
          </a:p>
          <a:p>
            <a:r>
              <a:rPr lang="en-IN" b="1" dirty="0">
                <a:solidFill>
                  <a:srgbClr val="002060"/>
                </a:solidFill>
              </a:rPr>
              <a:t>For an advertising agency creative team, pre-production may refer to everything that happens before the photography/shooting begins, e.g., meeting with the client, research, storyboarding, location planning, etc.</a:t>
            </a:r>
          </a:p>
        </p:txBody>
      </p:sp>
    </p:spTree>
    <p:extLst>
      <p:ext uri="{BB962C8B-B14F-4D97-AF65-F5344CB8AC3E}">
        <p14:creationId xmlns:p14="http://schemas.microsoft.com/office/powerpoint/2010/main" val="307605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4AA30-A768-4320-A70E-888F2F2B7F3E}"/>
              </a:ext>
            </a:extLst>
          </p:cNvPr>
          <p:cNvSpPr>
            <a:spLocks noGrp="1"/>
          </p:cNvSpPr>
          <p:nvPr>
            <p:ph type="title"/>
          </p:nvPr>
        </p:nvSpPr>
        <p:spPr/>
        <p:txBody>
          <a:bodyPr>
            <a:normAutofit/>
          </a:bodyPr>
          <a:lstStyle/>
          <a:p>
            <a:pPr algn="ctr"/>
            <a:r>
              <a:rPr lang="en-IN" sz="5400" b="1" dirty="0">
                <a:solidFill>
                  <a:srgbClr val="C00000"/>
                </a:solidFill>
              </a:rPr>
              <a:t>Pre-Production…..</a:t>
            </a:r>
            <a:r>
              <a:rPr lang="en-IN" sz="2800" b="1" dirty="0">
                <a:solidFill>
                  <a:srgbClr val="C00000"/>
                </a:solidFill>
              </a:rPr>
              <a:t>contd.</a:t>
            </a:r>
            <a:endParaRPr lang="en-IN" sz="5400" b="1" dirty="0">
              <a:solidFill>
                <a:srgbClr val="C00000"/>
              </a:solidFill>
            </a:endParaRPr>
          </a:p>
        </p:txBody>
      </p:sp>
      <p:sp>
        <p:nvSpPr>
          <p:cNvPr id="3" name="Content Placeholder 2">
            <a:extLst>
              <a:ext uri="{FF2B5EF4-FFF2-40B4-BE49-F238E27FC236}">
                <a16:creationId xmlns:a16="http://schemas.microsoft.com/office/drawing/2014/main" id="{CD80911E-5781-4366-B19A-8CE2E8A85919}"/>
              </a:ext>
            </a:extLst>
          </p:cNvPr>
          <p:cNvSpPr>
            <a:spLocks noGrp="1"/>
          </p:cNvSpPr>
          <p:nvPr>
            <p:ph idx="1"/>
          </p:nvPr>
        </p:nvSpPr>
        <p:spPr/>
        <p:txBody>
          <a:bodyPr/>
          <a:lstStyle/>
          <a:p>
            <a:pPr marL="0" indent="0">
              <a:buNone/>
            </a:pPr>
            <a:r>
              <a:rPr lang="en-IN" b="1" dirty="0">
                <a:solidFill>
                  <a:srgbClr val="002060"/>
                </a:solidFill>
              </a:rPr>
              <a:t>Pre-production includes:</a:t>
            </a:r>
          </a:p>
          <a:p>
            <a:r>
              <a:rPr lang="en-IN" b="1" dirty="0">
                <a:solidFill>
                  <a:srgbClr val="002060"/>
                </a:solidFill>
              </a:rPr>
              <a:t>Location search</a:t>
            </a:r>
          </a:p>
          <a:p>
            <a:r>
              <a:rPr lang="en-IN" b="1" dirty="0">
                <a:solidFill>
                  <a:srgbClr val="002060"/>
                </a:solidFill>
              </a:rPr>
              <a:t>Props and wardrobe identification and preparation</a:t>
            </a:r>
          </a:p>
          <a:p>
            <a:r>
              <a:rPr lang="en-IN" b="1" dirty="0">
                <a:solidFill>
                  <a:srgbClr val="002060"/>
                </a:solidFill>
              </a:rPr>
              <a:t>Special effects (SFX) identification and preparation</a:t>
            </a:r>
          </a:p>
          <a:p>
            <a:r>
              <a:rPr lang="en-IN" b="1" dirty="0">
                <a:solidFill>
                  <a:srgbClr val="002060"/>
                </a:solidFill>
              </a:rPr>
              <a:t>Scheduling production</a:t>
            </a:r>
          </a:p>
          <a:p>
            <a:r>
              <a:rPr lang="en-IN" b="1" dirty="0">
                <a:solidFill>
                  <a:srgbClr val="002060"/>
                </a:solidFill>
              </a:rPr>
              <a:t>Set construction</a:t>
            </a:r>
          </a:p>
          <a:p>
            <a:r>
              <a:rPr lang="en-IN" b="1" dirty="0">
                <a:solidFill>
                  <a:srgbClr val="002060"/>
                </a:solidFill>
              </a:rPr>
              <a:t>Locking the script (semi-finalisation of the script)</a:t>
            </a:r>
          </a:p>
          <a:p>
            <a:r>
              <a:rPr lang="en-IN" b="1" dirty="0">
                <a:solidFill>
                  <a:srgbClr val="002060"/>
                </a:solidFill>
              </a:rPr>
              <a:t>Script read-through with cast, director and other related parties</a:t>
            </a:r>
          </a:p>
          <a:p>
            <a:endParaRPr lang="en-IN" b="1" dirty="0">
              <a:solidFill>
                <a:srgbClr val="002060"/>
              </a:solidFill>
            </a:endParaRPr>
          </a:p>
        </p:txBody>
      </p:sp>
    </p:spTree>
    <p:extLst>
      <p:ext uri="{BB962C8B-B14F-4D97-AF65-F5344CB8AC3E}">
        <p14:creationId xmlns:p14="http://schemas.microsoft.com/office/powerpoint/2010/main" val="3916278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61B3-D6B6-4EEE-BB9D-50AC4A1D7042}"/>
              </a:ext>
            </a:extLst>
          </p:cNvPr>
          <p:cNvSpPr>
            <a:spLocks noGrp="1"/>
          </p:cNvSpPr>
          <p:nvPr>
            <p:ph type="title"/>
          </p:nvPr>
        </p:nvSpPr>
        <p:spPr/>
        <p:txBody>
          <a:bodyPr>
            <a:normAutofit/>
          </a:bodyPr>
          <a:lstStyle/>
          <a:p>
            <a:pPr algn="ctr"/>
            <a:r>
              <a:rPr lang="en-IN" sz="5400" b="1" dirty="0">
                <a:solidFill>
                  <a:srgbClr val="C00000"/>
                </a:solidFill>
              </a:rPr>
              <a:t>Production</a:t>
            </a:r>
          </a:p>
        </p:txBody>
      </p:sp>
      <p:sp>
        <p:nvSpPr>
          <p:cNvPr id="3" name="Content Placeholder 2">
            <a:extLst>
              <a:ext uri="{FF2B5EF4-FFF2-40B4-BE49-F238E27FC236}">
                <a16:creationId xmlns:a16="http://schemas.microsoft.com/office/drawing/2014/main" id="{7E67979F-7FCE-424C-ADD8-B9C3D60D8B10}"/>
              </a:ext>
            </a:extLst>
          </p:cNvPr>
          <p:cNvSpPr>
            <a:spLocks noGrp="1"/>
          </p:cNvSpPr>
          <p:nvPr>
            <p:ph idx="1"/>
          </p:nvPr>
        </p:nvSpPr>
        <p:spPr/>
        <p:txBody>
          <a:bodyPr/>
          <a:lstStyle/>
          <a:p>
            <a:r>
              <a:rPr lang="en-IN" b="1" i="1" dirty="0">
                <a:solidFill>
                  <a:srgbClr val="002060"/>
                </a:solidFill>
              </a:rPr>
              <a:t>Production</a:t>
            </a:r>
            <a:r>
              <a:rPr lang="en-IN" b="1" dirty="0">
                <a:solidFill>
                  <a:srgbClr val="002060"/>
                </a:solidFill>
              </a:rPr>
              <a:t> is that part of the process where the footage is shot/recorded. This is what laymen imagine when they think of a film being made — actors on sets, cameras rolling, etc. The production phase is also known as </a:t>
            </a:r>
            <a:r>
              <a:rPr lang="en-IN" b="1" i="1" u="sng" dirty="0">
                <a:solidFill>
                  <a:srgbClr val="002060"/>
                </a:solidFill>
              </a:rPr>
              <a:t>principal photography</a:t>
            </a:r>
            <a:r>
              <a:rPr lang="en-IN" b="1" dirty="0">
                <a:solidFill>
                  <a:srgbClr val="002060"/>
                </a:solidFill>
              </a:rPr>
              <a:t>.</a:t>
            </a:r>
          </a:p>
          <a:p>
            <a:r>
              <a:rPr lang="en-IN" b="1" dirty="0">
                <a:solidFill>
                  <a:srgbClr val="002060"/>
                </a:solidFill>
              </a:rPr>
              <a:t>In full length feature films the beginning of the production phase marks the "point of no return", i.e. the point at which it is no longer financially viable to cancel the project. At this point it is almost always cheaper to continue until the project is finished than to deal with the financial losses incurred upon cancelling the shoot.</a:t>
            </a:r>
          </a:p>
        </p:txBody>
      </p:sp>
    </p:spTree>
    <p:extLst>
      <p:ext uri="{BB962C8B-B14F-4D97-AF65-F5344CB8AC3E}">
        <p14:creationId xmlns:p14="http://schemas.microsoft.com/office/powerpoint/2010/main" val="3986973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ABF80-0A29-4556-8454-C39A7ABA1F2F}"/>
              </a:ext>
            </a:extLst>
          </p:cNvPr>
          <p:cNvSpPr>
            <a:spLocks noGrp="1"/>
          </p:cNvSpPr>
          <p:nvPr>
            <p:ph type="title"/>
          </p:nvPr>
        </p:nvSpPr>
        <p:spPr/>
        <p:txBody>
          <a:bodyPr/>
          <a:lstStyle/>
          <a:p>
            <a:pPr algn="ctr"/>
            <a:r>
              <a:rPr lang="en-IN" b="1" dirty="0">
                <a:solidFill>
                  <a:srgbClr val="C00000"/>
                </a:solidFill>
              </a:rPr>
              <a:t>Production				</a:t>
            </a:r>
            <a:r>
              <a:rPr lang="en-IN" sz="2800" b="1" dirty="0">
                <a:solidFill>
                  <a:srgbClr val="C00000"/>
                </a:solidFill>
              </a:rPr>
              <a:t>……..contd.</a:t>
            </a:r>
            <a:endParaRPr lang="en-IN" b="1" dirty="0">
              <a:solidFill>
                <a:srgbClr val="C00000"/>
              </a:solidFill>
            </a:endParaRPr>
          </a:p>
        </p:txBody>
      </p:sp>
      <p:sp>
        <p:nvSpPr>
          <p:cNvPr id="3" name="Content Placeholder 2">
            <a:extLst>
              <a:ext uri="{FF2B5EF4-FFF2-40B4-BE49-F238E27FC236}">
                <a16:creationId xmlns:a16="http://schemas.microsoft.com/office/drawing/2014/main" id="{F097600B-B300-44F8-8D02-49AC4D08814E}"/>
              </a:ext>
            </a:extLst>
          </p:cNvPr>
          <p:cNvSpPr>
            <a:spLocks noGrp="1"/>
          </p:cNvSpPr>
          <p:nvPr>
            <p:ph idx="1"/>
          </p:nvPr>
        </p:nvSpPr>
        <p:spPr/>
        <p:txBody>
          <a:bodyPr/>
          <a:lstStyle/>
          <a:p>
            <a:r>
              <a:rPr lang="en-IN" b="1" dirty="0">
                <a:solidFill>
                  <a:srgbClr val="002060"/>
                </a:solidFill>
              </a:rPr>
              <a:t>Thus, the main objective of </a:t>
            </a:r>
            <a:r>
              <a:rPr lang="en-IN" b="1" i="1" dirty="0">
                <a:solidFill>
                  <a:srgbClr val="002060"/>
                </a:solidFill>
              </a:rPr>
              <a:t>principal photography </a:t>
            </a:r>
            <a:r>
              <a:rPr lang="en-IN" b="1" dirty="0">
                <a:solidFill>
                  <a:srgbClr val="002060"/>
                </a:solidFill>
              </a:rPr>
              <a:t>is to record all required shots (however it is fairly common to shoot "pick-up" shots in post-production). </a:t>
            </a:r>
          </a:p>
          <a:p>
            <a:r>
              <a:rPr lang="en-IN" b="1" dirty="0">
                <a:solidFill>
                  <a:srgbClr val="002060"/>
                </a:solidFill>
              </a:rPr>
              <a:t>Pick-up shots are required when a mistake is noticed, a script change is made (not often), or when a performance is deemed to be unsatisfactory.</a:t>
            </a:r>
          </a:p>
          <a:p>
            <a:endParaRPr lang="en-IN" b="1" dirty="0">
              <a:solidFill>
                <a:srgbClr val="002060"/>
              </a:solidFill>
            </a:endParaRPr>
          </a:p>
        </p:txBody>
      </p:sp>
    </p:spTree>
    <p:extLst>
      <p:ext uri="{BB962C8B-B14F-4D97-AF65-F5344CB8AC3E}">
        <p14:creationId xmlns:p14="http://schemas.microsoft.com/office/powerpoint/2010/main" val="550343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57FDD-2957-4470-8CCF-073D9C16D755}"/>
              </a:ext>
            </a:extLst>
          </p:cNvPr>
          <p:cNvSpPr>
            <a:spLocks noGrp="1"/>
          </p:cNvSpPr>
          <p:nvPr>
            <p:ph type="title"/>
          </p:nvPr>
        </p:nvSpPr>
        <p:spPr/>
        <p:txBody>
          <a:bodyPr>
            <a:normAutofit fontScale="90000"/>
          </a:bodyPr>
          <a:lstStyle/>
          <a:p>
            <a:pPr algn="ctr"/>
            <a:r>
              <a:rPr lang="en-IN" sz="5300" b="1" dirty="0">
                <a:solidFill>
                  <a:srgbClr val="C00000"/>
                </a:solidFill>
              </a:rPr>
              <a:t>Post-Production</a:t>
            </a:r>
            <a:br>
              <a:rPr lang="en-IN" b="1" dirty="0"/>
            </a:br>
            <a:endParaRPr lang="en-IN" dirty="0"/>
          </a:p>
        </p:txBody>
      </p:sp>
      <p:sp>
        <p:nvSpPr>
          <p:cNvPr id="3" name="Content Placeholder 2">
            <a:extLst>
              <a:ext uri="{FF2B5EF4-FFF2-40B4-BE49-F238E27FC236}">
                <a16:creationId xmlns:a16="http://schemas.microsoft.com/office/drawing/2014/main" id="{2A11A5F8-5A68-46F7-84D3-18059F6F3441}"/>
              </a:ext>
            </a:extLst>
          </p:cNvPr>
          <p:cNvSpPr>
            <a:spLocks noGrp="1"/>
          </p:cNvSpPr>
          <p:nvPr>
            <p:ph idx="1"/>
          </p:nvPr>
        </p:nvSpPr>
        <p:spPr>
          <a:xfrm>
            <a:off x="838200" y="1577009"/>
            <a:ext cx="10515600" cy="4599954"/>
          </a:xfrm>
        </p:spPr>
        <p:txBody>
          <a:bodyPr>
            <a:normAutofit lnSpcReduction="10000"/>
          </a:bodyPr>
          <a:lstStyle/>
          <a:p>
            <a:pPr marL="0" indent="0">
              <a:buNone/>
            </a:pPr>
            <a:r>
              <a:rPr lang="en-IN" b="1" dirty="0">
                <a:solidFill>
                  <a:srgbClr val="002060"/>
                </a:solidFill>
              </a:rPr>
              <a:t>Post-production is the third and final </a:t>
            </a:r>
            <a:r>
              <a:rPr lang="en-IN" b="1" dirty="0" err="1">
                <a:solidFill>
                  <a:srgbClr val="002060"/>
                </a:solidFill>
              </a:rPr>
              <a:t>stepof</a:t>
            </a:r>
            <a:r>
              <a:rPr lang="en-IN" b="1" dirty="0">
                <a:solidFill>
                  <a:srgbClr val="002060"/>
                </a:solidFill>
              </a:rPr>
              <a:t> the TVC production process. In the parlance of the advertising world, it is often referred to simply as </a:t>
            </a:r>
            <a:r>
              <a:rPr lang="en-IN" b="1" i="1" dirty="0">
                <a:solidFill>
                  <a:srgbClr val="002060"/>
                </a:solidFill>
              </a:rPr>
              <a:t>post</a:t>
            </a:r>
            <a:r>
              <a:rPr lang="en-IN" b="1" dirty="0">
                <a:solidFill>
                  <a:srgbClr val="002060"/>
                </a:solidFill>
              </a:rPr>
              <a:t>, ("We can sort that out in post“)</a:t>
            </a:r>
          </a:p>
          <a:p>
            <a:pPr marL="0" indent="0">
              <a:buNone/>
            </a:pPr>
            <a:r>
              <a:rPr lang="en-IN" b="1" dirty="0">
                <a:solidFill>
                  <a:srgbClr val="002060"/>
                </a:solidFill>
              </a:rPr>
              <a:t>Common tasks in Post-Production include, but not limited to:</a:t>
            </a:r>
          </a:p>
          <a:p>
            <a:r>
              <a:rPr lang="en-IN" b="1" dirty="0">
                <a:solidFill>
                  <a:srgbClr val="002060"/>
                </a:solidFill>
              </a:rPr>
              <a:t>Editing the video footage</a:t>
            </a:r>
          </a:p>
          <a:p>
            <a:r>
              <a:rPr lang="en-IN" b="1" dirty="0">
                <a:solidFill>
                  <a:srgbClr val="002060"/>
                </a:solidFill>
              </a:rPr>
              <a:t>Editing the soundtrack, adding sound effects, music, etc.</a:t>
            </a:r>
          </a:p>
          <a:p>
            <a:r>
              <a:rPr lang="en-IN" b="1" dirty="0">
                <a:solidFill>
                  <a:srgbClr val="002060"/>
                </a:solidFill>
              </a:rPr>
              <a:t>Adding titles and graphics</a:t>
            </a:r>
          </a:p>
          <a:p>
            <a:r>
              <a:rPr lang="en-IN" b="1" dirty="0">
                <a:solidFill>
                  <a:srgbClr val="002060"/>
                </a:solidFill>
              </a:rPr>
              <a:t>Colour and exposure correction</a:t>
            </a:r>
          </a:p>
          <a:p>
            <a:r>
              <a:rPr lang="en-IN" b="1" dirty="0">
                <a:solidFill>
                  <a:srgbClr val="002060"/>
                </a:solidFill>
              </a:rPr>
              <a:t>Adding special effects</a:t>
            </a:r>
          </a:p>
          <a:p>
            <a:r>
              <a:rPr lang="en-IN" b="1" dirty="0">
                <a:solidFill>
                  <a:srgbClr val="002060"/>
                </a:solidFill>
              </a:rPr>
              <a:t>Re-shooting certain scenes if required ("pick-up" shots)</a:t>
            </a:r>
          </a:p>
          <a:p>
            <a:pPr marL="0" indent="0">
              <a:buNone/>
            </a:pPr>
            <a:endParaRPr lang="en-IN" b="1" dirty="0">
              <a:solidFill>
                <a:srgbClr val="002060"/>
              </a:solidFill>
            </a:endParaRPr>
          </a:p>
        </p:txBody>
      </p:sp>
    </p:spTree>
    <p:extLst>
      <p:ext uri="{BB962C8B-B14F-4D97-AF65-F5344CB8AC3E}">
        <p14:creationId xmlns:p14="http://schemas.microsoft.com/office/powerpoint/2010/main" val="102527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521</TotalTime>
  <Words>1515</Words>
  <Application>Microsoft Office PowerPoint</Application>
  <PresentationFormat>Widescreen</PresentationFormat>
  <Paragraphs>144</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Wingdings</vt:lpstr>
      <vt:lpstr>Office Theme</vt:lpstr>
      <vt:lpstr>TELEVISION COMMERCIAL PRODUCTION Advertising Management</vt:lpstr>
      <vt:lpstr>What is a TVC?</vt:lpstr>
      <vt:lpstr>Objectives of a TVC</vt:lpstr>
      <vt:lpstr>Steps in the TVC Production Process</vt:lpstr>
      <vt:lpstr>Pre-Production</vt:lpstr>
      <vt:lpstr>Pre-Production…..contd.</vt:lpstr>
      <vt:lpstr>Production</vt:lpstr>
      <vt:lpstr>Production    ……..contd.</vt:lpstr>
      <vt:lpstr>Post-Production </vt:lpstr>
      <vt:lpstr>Post-Production   …… contd.</vt:lpstr>
      <vt:lpstr>Some Tips for Creating Effective TV Commercials</vt:lpstr>
      <vt:lpstr>Some Tips for Creating Effective TV Commercials            contd.</vt:lpstr>
      <vt:lpstr>Some Tips for Creating Effective TV Commercials      contd.</vt:lpstr>
      <vt:lpstr>Filming techniques</vt:lpstr>
      <vt:lpstr>Three Important Considerations</vt:lpstr>
      <vt:lpstr>The area included in the shot</vt:lpstr>
      <vt:lpstr>The area included in the shot</vt:lpstr>
      <vt:lpstr>The area included in the shot</vt:lpstr>
      <vt:lpstr>The area included in the shot</vt:lpstr>
      <vt:lpstr>The area included in the shot (Kendall Jenner Pepsi)</vt:lpstr>
      <vt:lpstr>The area included in the shot</vt:lpstr>
      <vt:lpstr>Close Up (CU) </vt:lpstr>
      <vt:lpstr>The area included in the shot</vt:lpstr>
      <vt:lpstr>Extreme Close Up (ECU)</vt:lpstr>
      <vt:lpstr>Different Shots.</vt:lpstr>
      <vt:lpstr>The Viewpoint</vt:lpstr>
      <vt:lpstr>Objective Viewpoint</vt:lpstr>
      <vt:lpstr>The Viewpoint</vt:lpstr>
      <vt:lpstr>Subjective Viewpoint</vt:lpstr>
      <vt:lpstr>Camera Angle</vt:lpstr>
      <vt:lpstr>Camera Angle</vt:lpstr>
      <vt:lpstr>Camera Angle</vt:lpstr>
      <vt:lpstr>Production of advertisements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TELEVISION COMMERCIAL PRODUCTION</dc:title>
  <dc:creator>Sudesh Srivastava</dc:creator>
  <cp:lastModifiedBy>Sudesh Srivastava</cp:lastModifiedBy>
  <cp:revision>33</cp:revision>
  <dcterms:created xsi:type="dcterms:W3CDTF">2017-10-30T12:05:21Z</dcterms:created>
  <dcterms:modified xsi:type="dcterms:W3CDTF">2021-10-27T08:16:14Z</dcterms:modified>
</cp:coreProperties>
</file>