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70" r:id="rId5"/>
    <p:sldId id="259" r:id="rId6"/>
    <p:sldId id="264" r:id="rId7"/>
    <p:sldId id="260" r:id="rId8"/>
    <p:sldId id="262" r:id="rId9"/>
    <p:sldId id="261" r:id="rId10"/>
    <p:sldId id="265" r:id="rId11"/>
    <p:sldId id="271" r:id="rId12"/>
    <p:sldId id="266" r:id="rId13"/>
    <p:sldId id="273" r:id="rId14"/>
    <p:sldId id="274" r:id="rId15"/>
    <p:sldId id="272" r:id="rId16"/>
    <p:sldId id="267" r:id="rId17"/>
    <p:sldId id="268" r:id="rId18"/>
    <p:sldId id="275" r:id="rId19"/>
    <p:sldId id="276" r:id="rId20"/>
    <p:sldId id="277" r:id="rId21"/>
    <p:sldId id="278" r:id="rId22"/>
    <p:sldId id="279" r:id="rId23"/>
    <p:sldId id="280" r:id="rId24"/>
    <p:sldId id="281" r:id="rId25"/>
    <p:sldId id="282" r:id="rId26"/>
    <p:sldId id="283" r:id="rId27"/>
    <p:sldId id="2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325562"/>
          </a:xfrm>
          <a:solidFill>
            <a:srgbClr val="FFC000"/>
          </a:solidFill>
        </p:spPr>
        <p:txBody>
          <a:bodyPr/>
          <a:lstStyle/>
          <a:p>
            <a:r>
              <a:rPr lang="en-US" b="1" dirty="0" err="1" smtClean="0"/>
              <a:t>Thermogravimetric</a:t>
            </a:r>
            <a:r>
              <a:rPr lang="en-US" b="1" dirty="0" smtClean="0"/>
              <a:t> Analysis (TGA)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solidFill>
            <a:srgbClr val="FFFF00"/>
          </a:solidFill>
        </p:spPr>
        <p:txBody>
          <a:bodyPr/>
          <a:lstStyle/>
          <a:p>
            <a:r>
              <a:rPr lang="en-US" dirty="0" smtClean="0">
                <a:latin typeface="Times New Roman" pitchFamily="18" charset="0"/>
                <a:cs typeface="Times New Roman" pitchFamily="18" charset="0"/>
              </a:rPr>
              <a:t>PRINCIPLE</a:t>
            </a:r>
          </a:p>
          <a:p>
            <a:r>
              <a:rPr lang="en-US" dirty="0" smtClean="0">
                <a:latin typeface="Times New Roman" pitchFamily="18" charset="0"/>
                <a:cs typeface="Times New Roman" pitchFamily="18" charset="0"/>
              </a:rPr>
              <a:t>INSTRUMENTATION</a:t>
            </a:r>
          </a:p>
          <a:p>
            <a:r>
              <a:rPr lang="en-US" dirty="0" smtClean="0">
                <a:latin typeface="Times New Roman" pitchFamily="18" charset="0"/>
                <a:cs typeface="Times New Roman" pitchFamily="18" charset="0"/>
              </a:rPr>
              <a:t>FACTORS AFFECTING RESULTS</a:t>
            </a:r>
          </a:p>
          <a:p>
            <a:r>
              <a:rPr lang="en-US" dirty="0" smtClean="0">
                <a:latin typeface="Times New Roman" pitchFamily="18" charset="0"/>
                <a:cs typeface="Times New Roman" pitchFamily="18" charset="0"/>
              </a:rPr>
              <a:t>ADVANTAGES AND DISADVANTAGES</a:t>
            </a:r>
          </a:p>
          <a:p>
            <a:r>
              <a:rPr lang="en-US" dirty="0" smtClean="0">
                <a:latin typeface="Times New Roman" pitchFamily="18" charset="0"/>
                <a:cs typeface="Times New Roman" pitchFamily="18" charset="0"/>
              </a:rPr>
              <a:t>PHARMACEUTICAL APPLICATIONS</a:t>
            </a:r>
          </a:p>
          <a:p>
            <a:pPr>
              <a:buNone/>
            </a:pP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0438"/>
          </a:xfrm>
          <a:solidFill>
            <a:srgbClr val="FF99FF"/>
          </a:solidFill>
        </p:spPr>
        <p:txBody>
          <a:bodyPr>
            <a:normAutofit/>
          </a:bodyPr>
          <a:lstStyle/>
          <a:p>
            <a:r>
              <a:rPr lang="en-US" b="1" dirty="0" smtClean="0">
                <a:latin typeface="Times New Roman" pitchFamily="18" charset="0"/>
                <a:cs typeface="Times New Roman" pitchFamily="18" charset="0"/>
              </a:rPr>
              <a:t>FURNACE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9144000" cy="4648199"/>
          </a:xfrm>
          <a:solidFill>
            <a:srgbClr val="FFFFCC"/>
          </a:solidFill>
        </p:spPr>
        <p:txBody>
          <a:bodyPr>
            <a:normAutofit lnSpcReduction="10000"/>
          </a:bodyPr>
          <a:lstStyle/>
          <a:p>
            <a:pPr algn="just"/>
            <a:r>
              <a:rPr lang="en-US" sz="2800" dirty="0" smtClean="0">
                <a:latin typeface="Times New Roman" pitchFamily="18" charset="0"/>
                <a:cs typeface="Times New Roman" pitchFamily="18" charset="0"/>
              </a:rPr>
              <a:t>The furnace and control system must be designed to produce linear heating at  over the whole working temperature range  of the   furnace and provision must be made  to maintain any fixed temperature. A wide temperature range generally 150-2000°C of furnaces is used in different instruments. The range of furnace basically depends on the types of heating elements are used. </a:t>
            </a:r>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The temperature control of the furnace is satisfactorily achieved via a thermocouple mounted very close to the furnace-winding. The maximum operational temperature may be obtained by using different thermocouples as indicated below :</a:t>
            </a:r>
            <a:endParaRPr lang="en-US" sz="2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0" y="5519487"/>
            <a:ext cx="9143999" cy="133851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7400"/>
            <a:ext cx="8229600" cy="579438"/>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172200"/>
          </a:xfrm>
          <a:solidFill>
            <a:srgbClr val="FFFFCC"/>
          </a:solidFill>
        </p:spPr>
        <p:txBody>
          <a:bodyPr>
            <a:normAutofit/>
          </a:bodyPr>
          <a:lstStyle/>
          <a:p>
            <a:r>
              <a:rPr lang="en-US" dirty="0" smtClean="0"/>
              <a:t>Temperature measurement are commonly done using thermocouples , </a:t>
            </a:r>
            <a:r>
              <a:rPr lang="en-US" dirty="0" err="1" smtClean="0"/>
              <a:t>chromal</a:t>
            </a:r>
            <a:r>
              <a:rPr lang="en-US" dirty="0" smtClean="0"/>
              <a:t> – </a:t>
            </a:r>
            <a:r>
              <a:rPr lang="en-US" dirty="0" err="1" smtClean="0"/>
              <a:t>alumel</a:t>
            </a:r>
            <a:r>
              <a:rPr lang="en-US" dirty="0" smtClean="0"/>
              <a:t> thermocouple are  often used for temperature up to 1100 °C whereas Pt/(Pt–10% </a:t>
            </a:r>
            <a:r>
              <a:rPr lang="en-US" dirty="0" err="1" smtClean="0"/>
              <a:t>Rh</a:t>
            </a:r>
            <a:r>
              <a:rPr lang="en-US" dirty="0" smtClean="0"/>
              <a:t>) is employed  for temperature up to 1750 °C. </a:t>
            </a:r>
          </a:p>
          <a:p>
            <a:r>
              <a:rPr lang="en-US" dirty="0" smtClean="0"/>
              <a:t>Temperature may be controlled  or varied using a program controller  with two  thermocouple  arrangement, the signal from one actuates  the control system whilst the second thermocouple is used to record the temperature.</a:t>
            </a:r>
            <a:endParaRPr lang="en-US" dirty="0"/>
          </a:p>
        </p:txBody>
      </p:sp>
      <p:sp>
        <p:nvSpPr>
          <p:cNvPr id="5" name="TextBox 4"/>
          <p:cNvSpPr txBox="1"/>
          <p:nvPr/>
        </p:nvSpPr>
        <p:spPr>
          <a:xfrm>
            <a:off x="0" y="0"/>
            <a:ext cx="9144000" cy="538609"/>
          </a:xfrm>
          <a:prstGeom prst="rect">
            <a:avLst/>
          </a:prstGeom>
          <a:solidFill>
            <a:srgbClr val="FF99FF"/>
          </a:solidFill>
        </p:spPr>
        <p:txBody>
          <a:bodyPr wrap="square" rtlCol="0">
            <a:spAutoFit/>
          </a:bodyPr>
          <a:lstStyle/>
          <a:p>
            <a:r>
              <a:rPr lang="en-US" sz="2900" b="1" dirty="0" smtClean="0">
                <a:latin typeface="Times New Roman" pitchFamily="18" charset="0"/>
                <a:cs typeface="Times New Roman" pitchFamily="18" charset="0"/>
              </a:rPr>
              <a:t>Temperature Measurement and Control</a:t>
            </a:r>
            <a:endParaRPr lang="en-US" sz="2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79438"/>
          </a:xfrm>
          <a:solidFill>
            <a:srgbClr val="FF99FF"/>
          </a:solidFill>
        </p:spPr>
        <p:txBody>
          <a:bodyPr>
            <a:normAutofit fontScale="90000"/>
          </a:bodyPr>
          <a:lstStyle/>
          <a:p>
            <a:r>
              <a:rPr lang="en-US" b="1" dirty="0" smtClean="0">
                <a:latin typeface="Times New Roman" pitchFamily="18" charset="0"/>
                <a:cs typeface="Times New Roman" pitchFamily="18" charset="0"/>
              </a:rPr>
              <a:t>Recorder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a:solidFill>
            <a:srgbClr val="FFFFCC"/>
          </a:solidFill>
        </p:spPr>
        <p:txBody>
          <a:bodyPr>
            <a:normAutofit/>
          </a:bodyPr>
          <a:lstStyle/>
          <a:p>
            <a:pPr>
              <a:buNone/>
            </a:pPr>
            <a:r>
              <a:rPr lang="en-US" sz="2400" dirty="0" smtClean="0">
                <a:latin typeface="Times New Roman" pitchFamily="18" charset="0"/>
                <a:cs typeface="Times New Roman" pitchFamily="18" charset="0"/>
              </a:rPr>
              <a:t>	The recording device must be such so as to :</a:t>
            </a:r>
          </a:p>
          <a:p>
            <a:pPr>
              <a:buNone/>
            </a:pP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i</a:t>
            </a:r>
            <a:r>
              <a:rPr lang="en-US" sz="2400" i="1" dirty="0" smtClean="0">
                <a:latin typeface="Times New Roman" pitchFamily="18" charset="0"/>
                <a:cs typeface="Times New Roman" pitchFamily="18" charset="0"/>
              </a:rPr>
              <a:t>) record both temperature and weight continuously, and</a:t>
            </a:r>
          </a:p>
          <a:p>
            <a:pPr>
              <a:buNone/>
            </a:pP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ii) make a definite periodic record of the time.</a:t>
            </a:r>
          </a:p>
          <a:p>
            <a:r>
              <a:rPr lang="en-US" sz="2400" dirty="0" smtClean="0">
                <a:latin typeface="Times New Roman" pitchFamily="18" charset="0"/>
                <a:cs typeface="Times New Roman" pitchFamily="18" charset="0"/>
              </a:rPr>
              <a:t>Graphic recorders   are preferred to meter type recorders.   </a:t>
            </a:r>
          </a:p>
          <a:p>
            <a:r>
              <a:rPr lang="en-US" sz="2400" dirty="0" smtClean="0">
                <a:latin typeface="Times New Roman" pitchFamily="18" charset="0"/>
                <a:cs typeface="Times New Roman" pitchFamily="18" charset="0"/>
              </a:rPr>
              <a:t>X-Y recorders are  commonly used as they plot weight directly against temperature. </a:t>
            </a:r>
          </a:p>
          <a:p>
            <a:r>
              <a:rPr lang="en-US" sz="2400" dirty="0" smtClean="0">
                <a:latin typeface="Times New Roman" pitchFamily="18" charset="0"/>
                <a:cs typeface="Times New Roman" pitchFamily="18" charset="0"/>
              </a:rPr>
              <a:t>Facilitate   microprocessor  controlled operation and digital data acquisition and processing using personal computer with different types recorder and plotter for  better presentation of data.</a:t>
            </a:r>
          </a:p>
          <a:p>
            <a:pPr>
              <a:buNone/>
            </a:pPr>
            <a:endParaRPr lang="en-US" sz="2400" i="1"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3810000" y="1066800"/>
            <a:ext cx="5133975" cy="5343525"/>
          </a:xfrm>
          <a:prstGeom prst="rect">
            <a:avLst/>
          </a:prstGeom>
          <a:noFill/>
          <a:ln w="9525">
            <a:noFill/>
            <a:miter lim="800000"/>
            <a:headEnd/>
            <a:tailEnd/>
          </a:ln>
          <a:effectLst/>
        </p:spPr>
      </p:pic>
      <p:sp>
        <p:nvSpPr>
          <p:cNvPr id="3" name="TextBox 2"/>
          <p:cNvSpPr txBox="1"/>
          <p:nvPr/>
        </p:nvSpPr>
        <p:spPr>
          <a:xfrm>
            <a:off x="304800" y="1371600"/>
            <a:ext cx="3657600" cy="5262979"/>
          </a:xfrm>
          <a:prstGeom prst="rect">
            <a:avLst/>
          </a:prstGeom>
          <a:solidFill>
            <a:srgbClr val="FFFFCC"/>
          </a:solidFill>
        </p:spPr>
        <p:txBody>
          <a:bodyPr wrap="square" rtlCol="0">
            <a:spAutoFit/>
          </a:bodyPr>
          <a:lstStyle/>
          <a:p>
            <a:pPr algn="just"/>
            <a:r>
              <a:rPr lang="en-US" sz="2100" dirty="0" smtClean="0">
                <a:latin typeface="Times New Roman" pitchFamily="18" charset="0"/>
                <a:cs typeface="Times New Roman" pitchFamily="18" charset="0"/>
              </a:rPr>
              <a:t>In this diagram</a:t>
            </a:r>
            <a:r>
              <a:rPr lang="en-US" sz="21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whole of the balance system is housed in a glass to protect it from dust and provide inert atmosphere. </a:t>
            </a:r>
          </a:p>
          <a:p>
            <a:pPr algn="just"/>
            <a:r>
              <a:rPr lang="en-US" sz="2100" dirty="0" smtClean="0">
                <a:latin typeface="Times New Roman" pitchFamily="18" charset="0"/>
                <a:cs typeface="Times New Roman" pitchFamily="18" charset="0"/>
              </a:rPr>
              <a:t>There is a control mechanism to regulate the flow of inert gas to provide inert atmosphere and water to cool the furnace. </a:t>
            </a:r>
          </a:p>
          <a:p>
            <a:pPr algn="just"/>
            <a:r>
              <a:rPr lang="en-US" sz="2100" dirty="0" smtClean="0">
                <a:latin typeface="Times New Roman" pitchFamily="18" charset="0"/>
                <a:cs typeface="Times New Roman" pitchFamily="18" charset="0"/>
              </a:rPr>
              <a:t>The temperature sensor of furnace is linked to the </a:t>
            </a:r>
            <a:r>
              <a:rPr lang="en-US" sz="2100" dirty="0" err="1" smtClean="0">
                <a:latin typeface="Times New Roman" pitchFamily="18" charset="0"/>
                <a:cs typeface="Times New Roman" pitchFamily="18" charset="0"/>
              </a:rPr>
              <a:t>programme</a:t>
            </a:r>
            <a:r>
              <a:rPr lang="en-US" sz="2100" dirty="0" smtClean="0">
                <a:latin typeface="Times New Roman" pitchFamily="18" charset="0"/>
                <a:cs typeface="Times New Roman" pitchFamily="18" charset="0"/>
              </a:rPr>
              <a:t> to control heating rates, etc.  </a:t>
            </a:r>
          </a:p>
          <a:p>
            <a:pPr algn="just"/>
            <a:r>
              <a:rPr lang="en-US" sz="2100" dirty="0" smtClean="0">
                <a:latin typeface="Times New Roman" pitchFamily="18" charset="0"/>
                <a:cs typeface="Times New Roman" pitchFamily="18" charset="0"/>
              </a:rPr>
              <a:t>The balance output and thermocouple signal may be fed to recorder  to record the TG Curve.</a:t>
            </a:r>
            <a:endParaRPr lang="en-US" sz="2100" dirty="0">
              <a:latin typeface="Times New Roman" pitchFamily="18" charset="0"/>
              <a:cs typeface="Times New Roman" pitchFamily="18" charset="0"/>
            </a:endParaRPr>
          </a:p>
        </p:txBody>
      </p:sp>
      <p:sp>
        <p:nvSpPr>
          <p:cNvPr id="4" name="TextBox 3"/>
          <p:cNvSpPr txBox="1"/>
          <p:nvPr/>
        </p:nvSpPr>
        <p:spPr>
          <a:xfrm>
            <a:off x="0" y="0"/>
            <a:ext cx="8991600" cy="1061829"/>
          </a:xfrm>
          <a:prstGeom prst="rect">
            <a:avLst/>
          </a:prstGeom>
          <a:solidFill>
            <a:srgbClr val="FF99FF"/>
          </a:solidFill>
        </p:spPr>
        <p:txBody>
          <a:bodyPr wrap="square" rtlCol="0">
            <a:spAutoFit/>
          </a:bodyPr>
          <a:lstStyle/>
          <a:p>
            <a:r>
              <a:rPr lang="en-US" sz="2100" b="1" dirty="0" smtClean="0">
                <a:latin typeface="Times New Roman" pitchFamily="18" charset="0"/>
                <a:cs typeface="Times New Roman" pitchFamily="18" charset="0"/>
              </a:rPr>
              <a:t>schematic diagram of the specific balance and furnace</a:t>
            </a:r>
          </a:p>
          <a:p>
            <a:r>
              <a:rPr lang="en-US" sz="2100" b="1" dirty="0" smtClean="0">
                <a:latin typeface="Times New Roman" pitchFamily="18" charset="0"/>
                <a:cs typeface="Times New Roman" pitchFamily="18" charset="0"/>
              </a:rPr>
              <a:t>assembly as a whole to better understand the working of a </a:t>
            </a:r>
            <a:r>
              <a:rPr lang="en-US" sz="2100" b="1" dirty="0" err="1" smtClean="0">
                <a:latin typeface="Times New Roman" pitchFamily="18" charset="0"/>
                <a:cs typeface="Times New Roman" pitchFamily="18" charset="0"/>
              </a:rPr>
              <a:t>thermobalance</a:t>
            </a:r>
            <a:r>
              <a:rPr lang="en-US" sz="2100" b="1" dirty="0" smtClean="0">
                <a:latin typeface="Times New Roman" pitchFamily="18" charset="0"/>
                <a:cs typeface="Times New Roman" pitchFamily="18" charset="0"/>
              </a:rPr>
              <a:t>.</a:t>
            </a:r>
          </a:p>
          <a:p>
            <a:endParaRPr lang="en-US" sz="21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838"/>
          </a:xfrm>
          <a:solidFill>
            <a:srgbClr val="FF99FF"/>
          </a:solidFill>
        </p:spPr>
        <p:txBody>
          <a:bodyPr>
            <a:normAutofit fontScale="90000"/>
          </a:bodyPr>
          <a:lstStyle/>
          <a:p>
            <a:r>
              <a:rPr lang="en-US" b="1" dirty="0" err="1" smtClean="0">
                <a:latin typeface="Times New Roman" pitchFamily="18" charset="0"/>
                <a:cs typeface="Times New Roman" pitchFamily="18" charset="0"/>
              </a:rPr>
              <a:t>Thermogravimatic</a:t>
            </a:r>
            <a:r>
              <a:rPr lang="en-US" b="1" dirty="0" smtClean="0">
                <a:latin typeface="Times New Roman" pitchFamily="18" charset="0"/>
                <a:cs typeface="Times New Roman" pitchFamily="18" charset="0"/>
              </a:rPr>
              <a:t> Curves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2133600"/>
          </a:xfrm>
          <a:solidFill>
            <a:srgbClr val="FFFFCC"/>
          </a:solidFill>
        </p:spPr>
        <p:txBody>
          <a:bodyPr>
            <a:normAutofit/>
          </a:bodyPr>
          <a:lstStyle/>
          <a:p>
            <a:r>
              <a:rPr lang="en-US" sz="2400" dirty="0" smtClean="0">
                <a:latin typeface="Times New Roman" pitchFamily="18" charset="0"/>
                <a:cs typeface="Times New Roman" pitchFamily="18" charset="0"/>
              </a:rPr>
              <a:t>Quantitative aspects of TG </a:t>
            </a:r>
          </a:p>
          <a:p>
            <a:r>
              <a:rPr lang="en-US" sz="2400" dirty="0" smtClean="0">
                <a:latin typeface="Times New Roman" pitchFamily="18" charset="0"/>
                <a:cs typeface="Times New Roman" pitchFamily="18" charset="0"/>
              </a:rPr>
              <a:t>TG curves represent the variation in the mass (</a:t>
            </a:r>
            <a:r>
              <a:rPr lang="en-US" sz="2400" i="1" dirty="0" smtClean="0">
                <a:latin typeface="Times New Roman" pitchFamily="18" charset="0"/>
                <a:cs typeface="Times New Roman" pitchFamily="18" charset="0"/>
              </a:rPr>
              <a:t>m) of the sample with the temperature (T) or time (t).</a:t>
            </a:r>
          </a:p>
          <a:p>
            <a:pPr>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29698" name="Picture 2"/>
          <p:cNvPicPr>
            <a:picLocks noChangeAspect="1" noChangeArrowheads="1"/>
          </p:cNvPicPr>
          <p:nvPr/>
        </p:nvPicPr>
        <p:blipFill>
          <a:blip r:embed="rId2"/>
          <a:srcRect l="4832" t="4444" r="4965"/>
          <a:stretch>
            <a:fillRect/>
          </a:stretch>
        </p:blipFill>
        <p:spPr bwMode="auto">
          <a:xfrm>
            <a:off x="304800" y="2209800"/>
            <a:ext cx="5160334" cy="3962400"/>
          </a:xfrm>
          <a:prstGeom prst="rect">
            <a:avLst/>
          </a:prstGeom>
          <a:noFill/>
          <a:ln w="9525">
            <a:noFill/>
            <a:miter lim="800000"/>
            <a:headEnd/>
            <a:tailEnd/>
          </a:ln>
          <a:effectLst/>
        </p:spPr>
      </p:pic>
      <p:sp>
        <p:nvSpPr>
          <p:cNvPr id="5" name="TextBox 4"/>
          <p:cNvSpPr txBox="1"/>
          <p:nvPr/>
        </p:nvSpPr>
        <p:spPr>
          <a:xfrm>
            <a:off x="5562600" y="2819400"/>
            <a:ext cx="3581400" cy="3785652"/>
          </a:xfrm>
          <a:prstGeom prst="rect">
            <a:avLst/>
          </a:prstGeom>
          <a:solidFill>
            <a:srgbClr val="FFFFCC"/>
          </a:solidFill>
        </p:spPr>
        <p:txBody>
          <a:bodyPr wrap="square" rtlCol="0">
            <a:spAutoFit/>
          </a:bodyPr>
          <a:lstStyle/>
          <a:p>
            <a:r>
              <a:rPr lang="en-US" sz="2000" dirty="0" smtClean="0">
                <a:latin typeface="Times New Roman" pitchFamily="18" charset="0"/>
                <a:cs typeface="Times New Roman" pitchFamily="18" charset="0"/>
              </a:rPr>
              <a:t>Sometime we also record </a:t>
            </a:r>
            <a:r>
              <a:rPr lang="en-US" sz="2000" b="1" dirty="0" smtClean="0">
                <a:latin typeface="Times New Roman" pitchFamily="18" charset="0"/>
                <a:cs typeface="Times New Roman" pitchFamily="18" charset="0"/>
              </a:rPr>
              <a:t>derivative </a:t>
            </a:r>
            <a:r>
              <a:rPr lang="en-US" sz="2000" b="1" dirty="0" err="1" smtClean="0">
                <a:latin typeface="Times New Roman" pitchFamily="18" charset="0"/>
                <a:cs typeface="Times New Roman" pitchFamily="18" charset="0"/>
              </a:rPr>
              <a:t>thermogravimetric</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(DTG) Curves. </a:t>
            </a:r>
          </a:p>
          <a:p>
            <a:r>
              <a:rPr lang="en-US" sz="2000" dirty="0" smtClean="0">
                <a:latin typeface="Times New Roman" pitchFamily="18" charset="0"/>
                <a:cs typeface="Times New Roman" pitchFamily="18" charset="0"/>
              </a:rPr>
              <a:t> A DTG curve presents the rate of mass change (d</a:t>
            </a:r>
            <a:r>
              <a:rPr lang="en-US" sz="2000" i="1" dirty="0" smtClean="0">
                <a:latin typeface="Times New Roman" pitchFamily="18" charset="0"/>
                <a:cs typeface="Times New Roman" pitchFamily="18" charset="0"/>
              </a:rPr>
              <a:t>m/</a:t>
            </a:r>
            <a:r>
              <a:rPr lang="en-US" sz="2000" i="1" dirty="0" err="1" smtClean="0">
                <a:latin typeface="Times New Roman" pitchFamily="18" charset="0"/>
                <a:cs typeface="Times New Roman" pitchFamily="18" charset="0"/>
              </a:rPr>
              <a:t>dt</a:t>
            </a:r>
            <a:r>
              <a:rPr lang="en-US" sz="2000" i="1" dirty="0" smtClean="0">
                <a:latin typeface="Times New Roman" pitchFamily="18" charset="0"/>
                <a:cs typeface="Times New Roman" pitchFamily="18" charset="0"/>
              </a:rPr>
              <a:t>) as a function of temperature, or time (t) </a:t>
            </a:r>
            <a:r>
              <a:rPr lang="en-US" sz="2000" dirty="0" smtClean="0">
                <a:latin typeface="Times New Roman" pitchFamily="18" charset="0"/>
                <a:cs typeface="Times New Roman" pitchFamily="18" charset="0"/>
              </a:rPr>
              <a:t>against</a:t>
            </a:r>
            <a:r>
              <a:rPr lang="en-US" sz="2000" i="1" dirty="0" smtClean="0">
                <a:latin typeface="Times New Roman" pitchFamily="18" charset="0"/>
                <a:cs typeface="Times New Roman" pitchFamily="18" charset="0"/>
              </a:rPr>
              <a:t> T on the abscissa (x axis) as shown in Fig.  when substance is heated at </a:t>
            </a:r>
            <a:r>
              <a:rPr lang="en-US" sz="2000" dirty="0" smtClean="0">
                <a:latin typeface="Times New Roman" pitchFamily="18" charset="0"/>
                <a:cs typeface="Times New Roman" pitchFamily="18" charset="0"/>
              </a:rPr>
              <a:t>uniform rate. In this figure, the derivatives of the Curve is shown by dotted lines. </a:t>
            </a:r>
            <a:endParaRPr lang="en-US"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FF99FF"/>
          </a:solidFill>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METHODOLOGY</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0" y="685801"/>
            <a:ext cx="9144000" cy="5029200"/>
          </a:xfrm>
          <a:solidFill>
            <a:srgbClr val="FFFFCC"/>
          </a:solidFill>
        </p:spPr>
        <p:txBody>
          <a:bodyPr>
            <a:normAutofit fontScale="92500"/>
          </a:bodyPr>
          <a:lstStyle/>
          <a:p>
            <a:r>
              <a:rPr lang="en-US" dirty="0" smtClean="0">
                <a:latin typeface="Times New Roman" pitchFamily="18" charset="0"/>
                <a:cs typeface="Times New Roman" pitchFamily="18" charset="0"/>
              </a:rPr>
              <a:t>The ‘</a:t>
            </a:r>
            <a:r>
              <a:rPr lang="en-US" i="1" dirty="0" err="1" smtClean="0">
                <a:latin typeface="Times New Roman" pitchFamily="18" charset="0"/>
                <a:cs typeface="Times New Roman" pitchFamily="18" charset="0"/>
              </a:rPr>
              <a:t>thermogram</a:t>
            </a:r>
            <a:r>
              <a:rPr lang="en-US" i="1" dirty="0" smtClean="0">
                <a:latin typeface="Times New Roman" pitchFamily="18" charset="0"/>
                <a:cs typeface="Times New Roman" pitchFamily="18" charset="0"/>
              </a:rPr>
              <a:t>’ for calcium oxalate monohydrate (CaC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 </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 The successive plateaus correspond to the anhydrous oxalate (100-250°C), calcium carbonate (400-500°C), and finally calcium oxide (700-850°C). In other words, these plateaus on the decomposition curve designate </a:t>
            </a:r>
            <a:r>
              <a:rPr lang="en-US" i="1" dirty="0" smtClean="0">
                <a:latin typeface="Times New Roman" pitchFamily="18" charset="0"/>
                <a:cs typeface="Times New Roman" pitchFamily="18" charset="0"/>
              </a:rPr>
              <a:t>two </a:t>
            </a:r>
            <a:r>
              <a:rPr lang="en-US" dirty="0" smtClean="0">
                <a:latin typeface="Times New Roman" pitchFamily="18" charset="0"/>
                <a:cs typeface="Times New Roman" pitchFamily="18" charset="0"/>
              </a:rPr>
              <a:t>vital aspects, namely :</a:t>
            </a:r>
          </a:p>
          <a:p>
            <a:pPr>
              <a:buNone/>
            </a:pP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 clear indication of constant weight, and </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b) stable phases within a specified temperature interval. The chemical reactions involved may be </a:t>
            </a:r>
            <a:r>
              <a:rPr lang="en-US" dirty="0" smtClean="0">
                <a:latin typeface="Times New Roman" pitchFamily="18" charset="0"/>
                <a:cs typeface="Times New Roman" pitchFamily="18" charset="0"/>
              </a:rPr>
              <a:t>summarized as follows :</a:t>
            </a:r>
            <a:endParaRPr lang="en-US" b="1" dirty="0" smtClean="0">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2"/>
          <a:srcRect/>
          <a:stretch>
            <a:fillRect/>
          </a:stretch>
        </p:blipFill>
        <p:spPr bwMode="auto">
          <a:xfrm>
            <a:off x="1066800" y="5715000"/>
            <a:ext cx="6477000" cy="91632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838"/>
          </a:xfrm>
          <a:solidFill>
            <a:srgbClr val="FF99FF"/>
          </a:solidFill>
        </p:spPr>
        <p:txBody>
          <a:bodyPr>
            <a:normAutofit fontScale="90000"/>
          </a:bodyPr>
          <a:lstStyle/>
          <a:p>
            <a:r>
              <a:rPr lang="en-US" b="1" dirty="0" smtClean="0">
                <a:latin typeface="Times New Roman" pitchFamily="18" charset="0"/>
                <a:cs typeface="Times New Roman" pitchFamily="18" charset="0"/>
              </a:rPr>
              <a:t>Interpretation of </a:t>
            </a:r>
            <a:r>
              <a:rPr lang="en-US" b="1" dirty="0" err="1" smtClean="0">
                <a:latin typeface="Times New Roman" pitchFamily="18" charset="0"/>
                <a:cs typeface="Times New Roman" pitchFamily="18" charset="0"/>
              </a:rPr>
              <a:t>Thermogram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1295400"/>
          </a:xfrm>
          <a:solidFill>
            <a:srgbClr val="FFFFCC"/>
          </a:solidFill>
        </p:spPr>
        <p:txBody>
          <a:bodyPr>
            <a:noAutofit/>
          </a:bodyPr>
          <a:lstStyle/>
          <a:p>
            <a:pPr>
              <a:buNone/>
            </a:pPr>
            <a:r>
              <a:rPr lang="en-US" sz="2600" dirty="0" smtClean="0">
                <a:latin typeface="Times New Roman" pitchFamily="18" charset="0"/>
                <a:cs typeface="Times New Roman" pitchFamily="18" charset="0"/>
              </a:rPr>
              <a:t>	the </a:t>
            </a:r>
            <a:r>
              <a:rPr lang="en-US" sz="2600" dirty="0" err="1" smtClean="0">
                <a:latin typeface="Times New Roman" pitchFamily="18" charset="0"/>
                <a:cs typeface="Times New Roman" pitchFamily="18" charset="0"/>
              </a:rPr>
              <a:t>thermogravimetric</a:t>
            </a:r>
            <a:r>
              <a:rPr lang="en-US" sz="2600" dirty="0" smtClean="0">
                <a:latin typeface="Times New Roman" pitchFamily="18" charset="0"/>
                <a:cs typeface="Times New Roman" pitchFamily="18" charset="0"/>
              </a:rPr>
              <a:t> evaluation of CaC</a:t>
            </a:r>
            <a:r>
              <a:rPr lang="en-US" sz="2600" baseline="-25000" dirty="0" smtClean="0">
                <a:latin typeface="Times New Roman" pitchFamily="18" charset="0"/>
                <a:cs typeface="Times New Roman" pitchFamily="18" charset="0"/>
              </a:rPr>
              <a:t>2</a:t>
            </a:r>
            <a:r>
              <a:rPr lang="en-US" sz="2600" dirty="0" smtClean="0">
                <a:latin typeface="Times New Roman" pitchFamily="18" charset="0"/>
                <a:cs typeface="Times New Roman" pitchFamily="18" charset="0"/>
              </a:rPr>
              <a:t>O</a:t>
            </a:r>
            <a:r>
              <a:rPr lang="en-US" sz="2600" baseline="-25000" dirty="0" smtClean="0">
                <a:latin typeface="Times New Roman" pitchFamily="18" charset="0"/>
                <a:cs typeface="Times New Roman" pitchFamily="18" charset="0"/>
              </a:rPr>
              <a:t>4</a:t>
            </a:r>
            <a:r>
              <a:rPr lang="en-US" sz="2600" dirty="0" smtClean="0">
                <a:latin typeface="Times New Roman" pitchFamily="18" charset="0"/>
                <a:cs typeface="Times New Roman" pitchFamily="18" charset="0"/>
              </a:rPr>
              <a:t>.H</a:t>
            </a:r>
            <a:r>
              <a:rPr lang="en-US" sz="2600" baseline="-25000" dirty="0" smtClean="0">
                <a:latin typeface="Times New Roman" pitchFamily="18" charset="0"/>
                <a:cs typeface="Times New Roman" pitchFamily="18" charset="0"/>
              </a:rPr>
              <a:t>2</a:t>
            </a:r>
            <a:r>
              <a:rPr lang="en-US" sz="2600" dirty="0" smtClean="0">
                <a:latin typeface="Times New Roman" pitchFamily="18" charset="0"/>
                <a:cs typeface="Times New Roman" pitchFamily="18" charset="0"/>
              </a:rPr>
              <a:t>O, it is ensured that the weight of this product decreases in several stages, namely :</a:t>
            </a:r>
            <a:endParaRPr lang="en-US" sz="26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609600" y="2209800"/>
            <a:ext cx="7467600" cy="450270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324600"/>
          </a:xfrm>
          <a:solidFill>
            <a:srgbClr val="FFFFCC"/>
          </a:solidFill>
        </p:spPr>
        <p:txBody>
          <a:bodyPr>
            <a:noAutofit/>
          </a:bodyPr>
          <a:lstStyle/>
          <a:p>
            <a:r>
              <a:rPr lang="en-US" sz="2200" b="1" dirty="0" smtClean="0">
                <a:latin typeface="Times New Roman" pitchFamily="18" charset="0"/>
                <a:cs typeface="Times New Roman" pitchFamily="18" charset="0"/>
              </a:rPr>
              <a:t>Stage 1 : The water of hydration (or crystallization) from calcium oxalate monohydrate is lost which</a:t>
            </a:r>
          </a:p>
          <a:p>
            <a:r>
              <a:rPr lang="en-US" sz="2200" dirty="0" smtClean="0">
                <a:latin typeface="Times New Roman" pitchFamily="18" charset="0"/>
                <a:cs typeface="Times New Roman" pitchFamily="18" charset="0"/>
              </a:rPr>
              <a:t>corresponds to 2.46 mg (12.3%) equivalent to 1 mole of H</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O in the temperature range 100-250°C.</a:t>
            </a:r>
          </a:p>
          <a:p>
            <a:r>
              <a:rPr lang="en-US" sz="2200" dirty="0" smtClean="0">
                <a:latin typeface="Times New Roman" pitchFamily="18" charset="0"/>
                <a:cs typeface="Times New Roman" pitchFamily="18" charset="0"/>
              </a:rPr>
              <a:t>Actually, the 12.3% weight loss that took place between 100-250°C should correspond to 12.3% of the original formula weight for CaCO</a:t>
            </a:r>
            <a:r>
              <a:rPr lang="en-US" sz="2200" baseline="-25000" dirty="0" smtClean="0">
                <a:latin typeface="Times New Roman" pitchFamily="18" charset="0"/>
                <a:cs typeface="Times New Roman" pitchFamily="18" charset="0"/>
              </a:rPr>
              <a:t>3</a:t>
            </a:r>
            <a:r>
              <a:rPr lang="en-US" sz="2200" dirty="0" smtClean="0">
                <a:latin typeface="Times New Roman" pitchFamily="18" charset="0"/>
                <a:cs typeface="Times New Roman" pitchFamily="18" charset="0"/>
              </a:rPr>
              <a:t>H</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O (FW = 146). Hence, the product being lost has a formula weight of 0.123 × 146 = 17.958 (~_ 18.0), and it corresponds to H</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O.</a:t>
            </a:r>
          </a:p>
          <a:p>
            <a:r>
              <a:rPr lang="en-US" sz="2200" b="1" dirty="0" smtClean="0">
                <a:latin typeface="Times New Roman" pitchFamily="18" charset="0"/>
                <a:cs typeface="Times New Roman" pitchFamily="18" charset="0"/>
              </a:rPr>
              <a:t>Stage 2 : One mole of carbon monoxide is evolved subsequently from calcium oxalate, corresponding  </a:t>
            </a:r>
            <a:r>
              <a:rPr lang="en-US" sz="2200" dirty="0" smtClean="0">
                <a:latin typeface="Times New Roman" pitchFamily="18" charset="0"/>
                <a:cs typeface="Times New Roman" pitchFamily="18" charset="0"/>
              </a:rPr>
              <a:t>2 to 3.84 mg (19.2%) in the temperature range 400-500°C.</a:t>
            </a:r>
          </a:p>
          <a:p>
            <a:r>
              <a:rPr lang="en-US" sz="2200" dirty="0" smtClean="0">
                <a:latin typeface="Times New Roman" pitchFamily="18" charset="0"/>
                <a:cs typeface="Times New Roman" pitchFamily="18" charset="0"/>
              </a:rPr>
              <a:t>The 19.2% weight loss that occurred between 400-500°C should correspond to 19.2% of the original formula weight of 146. Therefore, the product being given out has a formula weight of 0.192 × 146 = 28.0, that corresponds to CO.</a:t>
            </a:r>
          </a:p>
          <a:p>
            <a:r>
              <a:rPr lang="en-US" sz="2200" b="1" dirty="0" smtClean="0">
                <a:latin typeface="Times New Roman" pitchFamily="18" charset="0"/>
                <a:cs typeface="Times New Roman" pitchFamily="18" charset="0"/>
              </a:rPr>
              <a:t>Stage 3 : Finally, a mole of CO</a:t>
            </a:r>
            <a:r>
              <a:rPr lang="en-US" sz="2200" b="1" baseline="-25000" dirty="0" smtClean="0">
                <a:latin typeface="Times New Roman" pitchFamily="18" charset="0"/>
                <a:cs typeface="Times New Roman" pitchFamily="18" charset="0"/>
              </a:rPr>
              <a:t>2</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is evolved from calcium carbonate that corresponds to 6.02 mg (3.01%) in the temperature range 700-850°C.</a:t>
            </a:r>
            <a:endParaRPr lang="en-US" sz="2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5638"/>
          </a:xfrm>
          <a:solidFill>
            <a:srgbClr val="FF99FF"/>
          </a:solidFill>
        </p:spPr>
        <p:txBody>
          <a:bodyPr>
            <a:normAutofit/>
          </a:bodyPr>
          <a:lstStyle/>
          <a:p>
            <a:r>
              <a:rPr lang="en-US" sz="3200" b="1" dirty="0" smtClean="0">
                <a:latin typeface="Times New Roman" pitchFamily="18" charset="0"/>
                <a:cs typeface="Times New Roman" pitchFamily="18" charset="0"/>
              </a:rPr>
              <a:t>FACTORS AFFECTING TG CURVE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4343400" cy="5029200"/>
          </a:xfrm>
          <a:solidFill>
            <a:srgbClr val="FFFFCC"/>
          </a:solidFill>
        </p:spPr>
        <p:txBody>
          <a:bodyPr>
            <a:noAutofit/>
          </a:bodyPr>
          <a:lstStyle/>
          <a:p>
            <a:r>
              <a:rPr lang="en-US" sz="2200" dirty="0" smtClean="0">
                <a:latin typeface="Times New Roman" pitchFamily="18" charset="0"/>
                <a:cs typeface="Times New Roman" pitchFamily="18" charset="0"/>
              </a:rPr>
              <a:t>These factors may be due to instrumentation or nature of sample:</a:t>
            </a:r>
          </a:p>
          <a:p>
            <a:pPr>
              <a:buNone/>
            </a:pPr>
            <a:r>
              <a:rPr lang="en-US" sz="2200" dirty="0" smtClean="0">
                <a:latin typeface="Times New Roman" pitchFamily="18" charset="0"/>
                <a:cs typeface="Times New Roman" pitchFamily="18" charset="0"/>
              </a:rPr>
              <a:t>1. </a:t>
            </a:r>
            <a:r>
              <a:rPr lang="en-US" sz="2200" b="1" dirty="0" smtClean="0">
                <a:latin typeface="Times New Roman" pitchFamily="18" charset="0"/>
                <a:cs typeface="Times New Roman" pitchFamily="18" charset="0"/>
              </a:rPr>
              <a:t>Instrumental factors: </a:t>
            </a:r>
          </a:p>
          <a:p>
            <a:pPr>
              <a:buNone/>
            </a:pPr>
            <a:r>
              <a:rPr lang="en-US" sz="2200" dirty="0" err="1"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Furnace heating rate.</a:t>
            </a:r>
          </a:p>
          <a:p>
            <a:pPr>
              <a:buNone/>
            </a:pPr>
            <a:r>
              <a:rPr lang="en-US" sz="2200" dirty="0" smtClean="0">
                <a:latin typeface="Times New Roman" pitchFamily="18" charset="0"/>
                <a:cs typeface="Times New Roman" pitchFamily="18" charset="0"/>
              </a:rPr>
              <a:t>ii) Recording or chart speed </a:t>
            </a:r>
          </a:p>
          <a:p>
            <a:pPr>
              <a:buNone/>
            </a:pPr>
            <a:r>
              <a:rPr lang="en-US" sz="2200" dirty="0" smtClean="0">
                <a:latin typeface="Times New Roman" pitchFamily="18" charset="0"/>
                <a:cs typeface="Times New Roman" pitchFamily="18" charset="0"/>
              </a:rPr>
              <a:t>iii) Furnace atmosphere </a:t>
            </a:r>
          </a:p>
          <a:p>
            <a:pPr>
              <a:buNone/>
            </a:pPr>
            <a:r>
              <a:rPr lang="en-US" sz="2200" dirty="0" smtClean="0">
                <a:latin typeface="Times New Roman" pitchFamily="18" charset="0"/>
                <a:cs typeface="Times New Roman" pitchFamily="18" charset="0"/>
              </a:rPr>
              <a:t>iv) Geometry of Sample holder/ location of sensors  </a:t>
            </a:r>
          </a:p>
          <a:p>
            <a:pPr>
              <a:buNone/>
            </a:pPr>
            <a:r>
              <a:rPr lang="en-US" sz="2200" dirty="0" smtClean="0">
                <a:latin typeface="Times New Roman" pitchFamily="18" charset="0"/>
                <a:cs typeface="Times New Roman" pitchFamily="18" charset="0"/>
              </a:rPr>
              <a:t>v) Sensitivity of  recording mechanism.</a:t>
            </a:r>
          </a:p>
          <a:p>
            <a:pPr>
              <a:buNone/>
            </a:pPr>
            <a:r>
              <a:rPr lang="en-US" sz="2200" dirty="0" smtClean="0">
                <a:latin typeface="Times New Roman" pitchFamily="18" charset="0"/>
                <a:cs typeface="Times New Roman" pitchFamily="18" charset="0"/>
              </a:rPr>
              <a:t>vi) Composition of sample container. </a:t>
            </a:r>
            <a:endParaRPr lang="en-US" sz="2200" dirty="0">
              <a:latin typeface="Times New Roman" pitchFamily="18" charset="0"/>
              <a:cs typeface="Times New Roman" pitchFamily="18" charset="0"/>
            </a:endParaRPr>
          </a:p>
        </p:txBody>
      </p:sp>
      <p:sp>
        <p:nvSpPr>
          <p:cNvPr id="4" name="TextBox 3"/>
          <p:cNvSpPr txBox="1"/>
          <p:nvPr/>
        </p:nvSpPr>
        <p:spPr>
          <a:xfrm>
            <a:off x="4495800" y="838200"/>
            <a:ext cx="4662083" cy="3139321"/>
          </a:xfrm>
          <a:prstGeom prst="rect">
            <a:avLst/>
          </a:prstGeom>
          <a:solidFill>
            <a:srgbClr val="FFFFCC"/>
          </a:solidFill>
        </p:spPr>
        <p:txBody>
          <a:bodyPr wrap="square" rtlCol="0">
            <a:spAutoFit/>
          </a:bodyPr>
          <a:lstStyle/>
          <a:p>
            <a:r>
              <a:rPr lang="en-US" sz="2200" dirty="0" smtClean="0">
                <a:latin typeface="Times New Roman" pitchFamily="18" charset="0"/>
                <a:cs typeface="Times New Roman" pitchFamily="18" charset="0"/>
              </a:rPr>
              <a:t>2</a:t>
            </a:r>
            <a:r>
              <a:rPr lang="en-US" sz="2200" b="1" dirty="0" smtClean="0">
                <a:latin typeface="Times New Roman" pitchFamily="18" charset="0"/>
                <a:cs typeface="Times New Roman" pitchFamily="18" charset="0"/>
              </a:rPr>
              <a:t>. Sample Characteristics:</a:t>
            </a:r>
          </a:p>
          <a:p>
            <a:r>
              <a:rPr lang="en-US" sz="2200" dirty="0" smtClean="0">
                <a:latin typeface="Times New Roman" pitchFamily="18" charset="0"/>
                <a:cs typeface="Times New Roman" pitchFamily="18" charset="0"/>
              </a:rPr>
              <a:t>a) Amount of sample </a:t>
            </a:r>
          </a:p>
          <a:p>
            <a:r>
              <a:rPr lang="en-US" sz="2200" dirty="0" smtClean="0">
                <a:latin typeface="Times New Roman" pitchFamily="18" charset="0"/>
                <a:cs typeface="Times New Roman" pitchFamily="18" charset="0"/>
              </a:rPr>
              <a:t>b) Solubility of evolved gases in sample.</a:t>
            </a:r>
          </a:p>
          <a:p>
            <a:r>
              <a:rPr lang="en-US" sz="2200" dirty="0" smtClean="0">
                <a:latin typeface="Times New Roman" pitchFamily="18" charset="0"/>
                <a:cs typeface="Times New Roman" pitchFamily="18" charset="0"/>
              </a:rPr>
              <a:t>c) Particle size</a:t>
            </a:r>
          </a:p>
          <a:p>
            <a:r>
              <a:rPr lang="en-US" sz="2200" dirty="0" smtClean="0">
                <a:latin typeface="Times New Roman" pitchFamily="18" charset="0"/>
                <a:cs typeface="Times New Roman" pitchFamily="18" charset="0"/>
              </a:rPr>
              <a:t>d) Heat of reaction</a:t>
            </a:r>
          </a:p>
          <a:p>
            <a:r>
              <a:rPr lang="en-US" sz="2200" dirty="0" smtClean="0">
                <a:latin typeface="Times New Roman" pitchFamily="18" charset="0"/>
                <a:cs typeface="Times New Roman" pitchFamily="18" charset="0"/>
              </a:rPr>
              <a:t>e) Sample packing</a:t>
            </a:r>
          </a:p>
          <a:p>
            <a:r>
              <a:rPr lang="en-US" sz="2200" dirty="0" smtClean="0">
                <a:latin typeface="Times New Roman" pitchFamily="18" charset="0"/>
                <a:cs typeface="Times New Roman" pitchFamily="18" charset="0"/>
              </a:rPr>
              <a:t>f) Nature of sample</a:t>
            </a:r>
          </a:p>
          <a:p>
            <a:r>
              <a:rPr lang="en-US" sz="2200" dirty="0" smtClean="0">
                <a:latin typeface="Times New Roman" pitchFamily="18" charset="0"/>
                <a:cs typeface="Times New Roman" pitchFamily="18" charset="0"/>
              </a:rPr>
              <a:t>g) Thermal conductivity. </a:t>
            </a:r>
            <a:endParaRPr lang="en-US" sz="22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5638"/>
          </a:xfrm>
          <a:solidFill>
            <a:srgbClr val="FF99FF"/>
          </a:solidFill>
        </p:spPr>
        <p:txBody>
          <a:bodyPr>
            <a:normAutofit fontScale="90000"/>
          </a:bodyPr>
          <a:lstStyle/>
          <a:p>
            <a:r>
              <a:rPr lang="en-US" b="1" dirty="0" smtClean="0">
                <a:latin typeface="Times New Roman" pitchFamily="18" charset="0"/>
                <a:cs typeface="Times New Roman" pitchFamily="18" charset="0"/>
              </a:rPr>
              <a:t>Furnace heating rate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609600"/>
            <a:ext cx="9144000" cy="6248400"/>
          </a:xfrm>
          <a:solidFill>
            <a:srgbClr val="FFFFCC"/>
          </a:solidFill>
        </p:spPr>
        <p:txBody>
          <a:bodyPr>
            <a:normAutofit/>
          </a:bodyPr>
          <a:lstStyle/>
          <a:p>
            <a:r>
              <a:rPr lang="en-US" sz="2200" dirty="0" smtClean="0">
                <a:latin typeface="Times New Roman" pitchFamily="18" charset="0"/>
                <a:cs typeface="Times New Roman" pitchFamily="18" charset="0"/>
              </a:rPr>
              <a:t>At a given temperature, the degree of decomposition is greater  at the slower  heating rate, and thus it follows that the shape of the TG curve can be influenced by the heating rate.</a:t>
            </a:r>
          </a:p>
          <a:p>
            <a:r>
              <a:rPr lang="en-US" sz="2200" dirty="0" smtClean="0">
                <a:latin typeface="Times New Roman" pitchFamily="18" charset="0"/>
                <a:cs typeface="Times New Roman" pitchFamily="18" charset="0"/>
              </a:rPr>
              <a:t>For a single stage endothermic reaction it has been found that</a:t>
            </a:r>
          </a:p>
          <a:p>
            <a:endParaRPr lang="en-US" sz="2200" dirty="0" smtClean="0">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F and S indicate fast and slow heating rate</a:t>
            </a:r>
          </a:p>
          <a:p>
            <a:r>
              <a:rPr lang="en-US" sz="2200" dirty="0" smtClean="0">
                <a:latin typeface="Times New Roman" pitchFamily="18" charset="0"/>
                <a:cs typeface="Times New Roman" pitchFamily="18" charset="0"/>
              </a:rPr>
              <a:t>polystyrene decomposes 10% by mass when heating rate is 1°C per min by 357 °C and 10% by mass when heating rate is 5 °C per min by 394 °C.</a:t>
            </a:r>
          </a:p>
          <a:p>
            <a:r>
              <a:rPr lang="en-US" sz="2200" dirty="0" smtClean="0">
                <a:latin typeface="Times New Roman" pitchFamily="18" charset="0"/>
                <a:cs typeface="Times New Roman" pitchFamily="18" charset="0"/>
              </a:rPr>
              <a:t>Ti &amp; </a:t>
            </a:r>
            <a:r>
              <a:rPr lang="en-US" sz="2200" dirty="0" err="1" smtClean="0">
                <a:latin typeface="Times New Roman" pitchFamily="18" charset="0"/>
                <a:cs typeface="Times New Roman" pitchFamily="18" charset="0"/>
              </a:rPr>
              <a:t>Tf</a:t>
            </a:r>
            <a:r>
              <a:rPr lang="en-US" sz="2200" dirty="0" smtClean="0">
                <a:latin typeface="Times New Roman" pitchFamily="18" charset="0"/>
                <a:cs typeface="Times New Roman" pitchFamily="18" charset="0"/>
              </a:rPr>
              <a:t> will decrease </a:t>
            </a:r>
            <a:r>
              <a:rPr lang="en-US" sz="2400" dirty="0" smtClean="0">
                <a:latin typeface="Times New Roman" pitchFamily="18" charset="0"/>
                <a:cs typeface="Times New Roman" pitchFamily="18" charset="0"/>
              </a:rPr>
              <a:t> with decrease in heating rate and the TG curve will be shifted to the left.</a:t>
            </a:r>
          </a:p>
          <a:p>
            <a:r>
              <a:rPr lang="en-US" sz="2400" dirty="0" smtClean="0">
                <a:latin typeface="Times New Roman" pitchFamily="18" charset="0"/>
                <a:cs typeface="Times New Roman" pitchFamily="18" charset="0"/>
              </a:rPr>
              <a:t>The appearance of an inflection in a TG curve at a fast heating rate may well be resolved into a plateau at a slower heating rate. Therefore, in TGA there is neither</a:t>
            </a:r>
            <a:r>
              <a:rPr lang="en-US" sz="2400" b="1" dirty="0" smtClean="0">
                <a:latin typeface="Times New Roman" pitchFamily="18" charset="0"/>
                <a:cs typeface="Times New Roman" pitchFamily="18" charset="0"/>
              </a:rPr>
              <a:t> optimum no standard </a:t>
            </a:r>
            <a:r>
              <a:rPr lang="en-US" sz="2400" dirty="0" smtClean="0">
                <a:latin typeface="Times New Roman" pitchFamily="18" charset="0"/>
                <a:cs typeface="Times New Roman" pitchFamily="18" charset="0"/>
              </a:rPr>
              <a:t>heating rate, but a heating rate of 3 °C per min. gives a TG curve</a:t>
            </a:r>
            <a:r>
              <a:rPr lang="en-US" sz="2400" b="1" dirty="0" smtClean="0">
                <a:latin typeface="Times New Roman" pitchFamily="18" charset="0"/>
                <a:cs typeface="Times New Roman" pitchFamily="18" charset="0"/>
              </a:rPr>
              <a:t> with maximum </a:t>
            </a:r>
            <a:r>
              <a:rPr lang="en-US" sz="2400" dirty="0" smtClean="0">
                <a:latin typeface="Times New Roman" pitchFamily="18" charset="0"/>
                <a:cs typeface="Times New Roman" pitchFamily="18" charset="0"/>
              </a:rPr>
              <a:t>meaningful resolution. </a:t>
            </a:r>
            <a:endParaRPr lang="en-US" sz="2200" dirty="0">
              <a:latin typeface="Times New Roman" pitchFamily="18" charset="0"/>
              <a:cs typeface="Times New Roman" pitchFamily="18" charset="0"/>
            </a:endParaRPr>
          </a:p>
        </p:txBody>
      </p:sp>
      <p:pic>
        <p:nvPicPr>
          <p:cNvPr id="30723" name="Picture 3"/>
          <p:cNvPicPr>
            <a:picLocks noChangeAspect="1" noChangeArrowheads="1"/>
          </p:cNvPicPr>
          <p:nvPr/>
        </p:nvPicPr>
        <p:blipFill>
          <a:blip r:embed="rId2"/>
          <a:srcRect/>
          <a:stretch>
            <a:fillRect/>
          </a:stretch>
        </p:blipFill>
        <p:spPr bwMode="auto">
          <a:xfrm>
            <a:off x="6188015" y="2057400"/>
            <a:ext cx="2346385" cy="12192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533400"/>
          </a:xfrm>
          <a:solidFill>
            <a:srgbClr val="FF99FF"/>
          </a:solidFill>
        </p:spPr>
        <p:txBody>
          <a:bodyPr>
            <a:normAutofit fontScale="90000"/>
          </a:bodyPr>
          <a:lstStyle/>
          <a:p>
            <a:pPr algn="l"/>
            <a:r>
              <a:rPr lang="en-US" b="1" dirty="0" smtClean="0">
                <a:latin typeface="Times New Roman" pitchFamily="18" charset="0"/>
                <a:cs typeface="Times New Roman" pitchFamily="18" charset="0"/>
              </a:rPr>
              <a:t>Principle</a:t>
            </a:r>
            <a:endParaRPr lang="en-US" dirty="0">
              <a:latin typeface="Times New Roman" pitchFamily="18" charset="0"/>
              <a:cs typeface="Times New Roman" pitchFamily="18" charset="0"/>
            </a:endParaRPr>
          </a:p>
        </p:txBody>
      </p:sp>
      <p:sp>
        <p:nvSpPr>
          <p:cNvPr id="4" name="Content Placeholder 2"/>
          <p:cNvSpPr>
            <a:spLocks noGrp="1"/>
          </p:cNvSpPr>
          <p:nvPr>
            <p:ph idx="1"/>
          </p:nvPr>
        </p:nvSpPr>
        <p:spPr>
          <a:xfrm>
            <a:off x="304800" y="762000"/>
            <a:ext cx="8534400" cy="5715000"/>
          </a:xfrm>
          <a:solidFill>
            <a:srgbClr val="FFFFCC"/>
          </a:solidFill>
        </p:spPr>
        <p:txBody>
          <a:bodyPr>
            <a:normAutofit fontScale="92500" lnSpcReduction="20000"/>
          </a:bodyPr>
          <a:lstStyle/>
          <a:p>
            <a:r>
              <a:rPr lang="en-US" b="1" dirty="0" smtClean="0">
                <a:latin typeface="Times New Roman" pitchFamily="18" charset="0"/>
                <a:cs typeface="Times New Roman" pitchFamily="18" charset="0"/>
              </a:rPr>
              <a:t>TGA measures the amount and the rate of </a:t>
            </a:r>
            <a:r>
              <a:rPr lang="en-US" dirty="0" smtClean="0">
                <a:latin typeface="Times New Roman" pitchFamily="18" charset="0"/>
                <a:cs typeface="Times New Roman" pitchFamily="18" charset="0"/>
              </a:rPr>
              <a:t>weight change of a material with respect to temperature or time in controlled environments.</a:t>
            </a:r>
          </a:p>
          <a:p>
            <a:r>
              <a:rPr lang="en-US" dirty="0" smtClean="0">
                <a:latin typeface="Times New Roman" pitchFamily="18" charset="0"/>
                <a:cs typeface="Times New Roman" pitchFamily="18" charset="0"/>
              </a:rPr>
              <a:t>The mass of a sample in a controlled atmosphere is recorded continuously as a function of temperature (or time) as the temperature of the sample is increased. </a:t>
            </a:r>
          </a:p>
          <a:p>
            <a:r>
              <a:rPr lang="en-US" i="1" dirty="0" smtClean="0">
                <a:latin typeface="Times New Roman" pitchFamily="18" charset="0"/>
                <a:cs typeface="Times New Roman" pitchFamily="18" charset="0"/>
              </a:rPr>
              <a:t>TGA </a:t>
            </a:r>
            <a:r>
              <a:rPr lang="en-US" b="1" i="1" dirty="0" err="1" smtClean="0">
                <a:latin typeface="Times New Roman" pitchFamily="18" charset="0"/>
                <a:cs typeface="Times New Roman" pitchFamily="18" charset="0"/>
              </a:rPr>
              <a:t>thermogram</a:t>
            </a:r>
            <a:r>
              <a:rPr lang="en-US" b="1" i="1" dirty="0" smtClean="0">
                <a:latin typeface="Times New Roman" pitchFamily="18" charset="0"/>
                <a:cs typeface="Times New Roman" pitchFamily="18" charset="0"/>
              </a:rPr>
              <a:t>: </a:t>
            </a:r>
          </a:p>
          <a:p>
            <a:pPr>
              <a:buNone/>
            </a:pPr>
            <a:r>
              <a:rPr lang="en-US" b="1"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plot of mass percent as a function of time or temperature. </a:t>
            </a:r>
          </a:p>
          <a:p>
            <a:pPr>
              <a:buNone/>
            </a:pPr>
            <a:r>
              <a:rPr lang="en-US"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TGA measures the change in weight of a sample as it is heated, cooled or held at constant (isothermal) temperature</a:t>
            </a:r>
            <a:r>
              <a:rPr lang="en-US" dirty="0" smtClean="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9438"/>
          </a:xfrm>
          <a:solidFill>
            <a:srgbClr val="FF99FF"/>
          </a:solidFill>
        </p:spPr>
        <p:txBody>
          <a:bodyPr>
            <a:normAutofit fontScale="90000"/>
          </a:bodyPr>
          <a:lstStyle/>
          <a:p>
            <a:r>
              <a:rPr lang="en-US" b="1" dirty="0" smtClean="0">
                <a:latin typeface="Times New Roman" pitchFamily="18" charset="0"/>
                <a:cs typeface="Times New Roman" pitchFamily="18" charset="0"/>
              </a:rPr>
              <a:t>Recording or chart speed</a:t>
            </a:r>
            <a:endParaRPr lang="en-US" b="1" dirty="0"/>
          </a:p>
        </p:txBody>
      </p:sp>
      <p:sp>
        <p:nvSpPr>
          <p:cNvPr id="3" name="Content Placeholder 2"/>
          <p:cNvSpPr>
            <a:spLocks noGrp="1"/>
          </p:cNvSpPr>
          <p:nvPr>
            <p:ph idx="1"/>
          </p:nvPr>
        </p:nvSpPr>
        <p:spPr>
          <a:xfrm>
            <a:off x="0" y="609600"/>
            <a:ext cx="9144000" cy="6248400"/>
          </a:xfrm>
          <a:solidFill>
            <a:srgbClr val="FFFFCC"/>
          </a:solidFill>
        </p:spPr>
        <p:txBody>
          <a:bodyPr>
            <a:normAutofit lnSpcReduction="10000"/>
          </a:bodyPr>
          <a:lstStyle/>
          <a:p>
            <a:r>
              <a:rPr lang="en-US" dirty="0" smtClean="0"/>
              <a:t>The chart speed on the recording of the TG curve of rapid or slow reaction effects greatly on the shape of the TG curves. </a:t>
            </a:r>
          </a:p>
          <a:p>
            <a:r>
              <a:rPr lang="en-US" dirty="0" smtClean="0"/>
              <a:t>For  a slow decomposition reaction: Low chart speed  for  recording  the TG curve because  at high chart speed  the curve will be  flattened and it will not show  the sharp decomposition temperature.</a:t>
            </a:r>
          </a:p>
          <a:p>
            <a:r>
              <a:rPr lang="en-US" dirty="0" smtClean="0"/>
              <a:t>For a slow reaction followed by a rapid one: at the lower chart speed the curve will show less separation in the two steps than the higher chart speed curve. </a:t>
            </a:r>
          </a:p>
          <a:p>
            <a:r>
              <a:rPr lang="en-US" dirty="0" smtClean="0"/>
              <a:t>For fast-fast reaction followed by slower one similar observation are observed in shorter curve plateaus.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5638"/>
          </a:xfrm>
          <a:solidFill>
            <a:srgbClr val="FF99FF"/>
          </a:solidFill>
        </p:spPr>
        <p:txBody>
          <a:bodyPr>
            <a:normAutofit fontScale="90000"/>
          </a:bodyPr>
          <a:lstStyle/>
          <a:p>
            <a:r>
              <a:rPr lang="en-US" b="1" dirty="0" smtClean="0">
                <a:latin typeface="Times New Roman" pitchFamily="18" charset="0"/>
                <a:cs typeface="Times New Roman" pitchFamily="18" charset="0"/>
              </a:rPr>
              <a:t>Furnace Atmosphere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5105400" cy="6172200"/>
          </a:xfrm>
          <a:solidFill>
            <a:srgbClr val="FFFFCC"/>
          </a:solidFill>
        </p:spPr>
        <p:txBody>
          <a:bodyPr>
            <a:noAutofit/>
          </a:bodyPr>
          <a:lstStyle/>
          <a:p>
            <a:pPr>
              <a:buNone/>
            </a:pPr>
            <a:r>
              <a:rPr lang="en-US" sz="2100" dirty="0" smtClean="0">
                <a:latin typeface="Times New Roman" pitchFamily="18" charset="0"/>
                <a:cs typeface="Times New Roman" pitchFamily="18" charset="0"/>
              </a:rPr>
              <a:t>The effect of atmosphere on the TG curve depends on</a:t>
            </a:r>
          </a:p>
          <a:p>
            <a:pPr>
              <a:buNone/>
            </a:pPr>
            <a:r>
              <a:rPr lang="en-US" sz="2100" dirty="0" smtClean="0">
                <a:latin typeface="Times New Roman" pitchFamily="18" charset="0"/>
                <a:cs typeface="Times New Roman" pitchFamily="18" charset="0"/>
              </a:rPr>
              <a:t>(</a:t>
            </a:r>
            <a:r>
              <a:rPr lang="en-US" sz="2100" dirty="0" err="1" smtClean="0">
                <a:latin typeface="Times New Roman" pitchFamily="18" charset="0"/>
                <a:cs typeface="Times New Roman" pitchFamily="18" charset="0"/>
              </a:rPr>
              <a:t>i</a:t>
            </a:r>
            <a:r>
              <a:rPr lang="en-US" sz="2100" dirty="0" smtClean="0">
                <a:latin typeface="Times New Roman" pitchFamily="18" charset="0"/>
                <a:cs typeface="Times New Roman" pitchFamily="18" charset="0"/>
              </a:rPr>
              <a:t>) The types of the reaction </a:t>
            </a:r>
          </a:p>
          <a:p>
            <a:pPr>
              <a:buNone/>
            </a:pPr>
            <a:r>
              <a:rPr lang="en-US" sz="2100" dirty="0" smtClean="0">
                <a:latin typeface="Times New Roman" pitchFamily="18" charset="0"/>
                <a:cs typeface="Times New Roman" pitchFamily="18" charset="0"/>
              </a:rPr>
              <a:t>(ii) The nature of the decomposition products </a:t>
            </a:r>
          </a:p>
          <a:p>
            <a:pPr>
              <a:buNone/>
            </a:pPr>
            <a:r>
              <a:rPr lang="en-US" sz="2100" dirty="0" smtClean="0">
                <a:latin typeface="Times New Roman" pitchFamily="18" charset="0"/>
                <a:cs typeface="Times New Roman" pitchFamily="18" charset="0"/>
              </a:rPr>
              <a:t>(iii) Type of the atmosphere employed. </a:t>
            </a:r>
          </a:p>
          <a:p>
            <a:pPr>
              <a:buNone/>
            </a:pPr>
            <a:r>
              <a:rPr lang="en-US" sz="2100" dirty="0" smtClean="0">
                <a:latin typeface="Times New Roman" pitchFamily="18" charset="0"/>
                <a:cs typeface="Times New Roman" pitchFamily="18" charset="0"/>
              </a:rPr>
              <a:t>	The effect of the atmosphere on TG curve may be illustrated by taking the example of thermo-decomposition of a sample of monohydrates of calcium oxalate in dry O</a:t>
            </a:r>
            <a:r>
              <a:rPr lang="en-US" sz="2100" baseline="-25000" dirty="0" smtClean="0">
                <a:latin typeface="Times New Roman" pitchFamily="18" charset="0"/>
                <a:cs typeface="Times New Roman" pitchFamily="18" charset="0"/>
              </a:rPr>
              <a:t>2</a:t>
            </a:r>
            <a:r>
              <a:rPr lang="en-US" sz="2100" dirty="0" smtClean="0">
                <a:latin typeface="Times New Roman" pitchFamily="18" charset="0"/>
                <a:cs typeface="Times New Roman" pitchFamily="18" charset="0"/>
              </a:rPr>
              <a:t>  and dry N</a:t>
            </a:r>
            <a:r>
              <a:rPr lang="en-US" sz="2100" baseline="-25000" dirty="0" smtClean="0">
                <a:latin typeface="Times New Roman" pitchFamily="18" charset="0"/>
                <a:cs typeface="Times New Roman" pitchFamily="18" charset="0"/>
              </a:rPr>
              <a:t>2</a:t>
            </a:r>
            <a:r>
              <a:rPr lang="en-US" sz="2100" dirty="0" smtClean="0">
                <a:latin typeface="Times New Roman" pitchFamily="18" charset="0"/>
                <a:cs typeface="Times New Roman" pitchFamily="18" charset="0"/>
              </a:rPr>
              <a:t> as shown in fig.</a:t>
            </a:r>
          </a:p>
          <a:p>
            <a:r>
              <a:rPr lang="en-US" sz="2100" dirty="0" smtClean="0">
                <a:latin typeface="Times New Roman" pitchFamily="18" charset="0"/>
                <a:cs typeface="Times New Roman" pitchFamily="18" charset="0"/>
              </a:rPr>
              <a:t>The small  difference  is due to difference in the nature/composition of CaCO</a:t>
            </a:r>
            <a:r>
              <a:rPr lang="en-US" sz="2100" baseline="-25000" dirty="0" smtClean="0">
                <a:latin typeface="Times New Roman" pitchFamily="18" charset="0"/>
                <a:cs typeface="Times New Roman" pitchFamily="18" charset="0"/>
              </a:rPr>
              <a:t>3</a:t>
            </a:r>
            <a:r>
              <a:rPr lang="en-US" sz="2100" dirty="0" smtClean="0">
                <a:latin typeface="Times New Roman" pitchFamily="18" charset="0"/>
                <a:cs typeface="Times New Roman" pitchFamily="18" charset="0"/>
              </a:rPr>
              <a:t> formed in the two atmospheres. </a:t>
            </a:r>
          </a:p>
          <a:p>
            <a:r>
              <a:rPr lang="en-US" sz="2100" dirty="0" smtClean="0">
                <a:latin typeface="Times New Roman" pitchFamily="18" charset="0"/>
                <a:cs typeface="Times New Roman" pitchFamily="18" charset="0"/>
              </a:rPr>
              <a:t>This is due to the particle size, surface area, lattice defects or</a:t>
            </a:r>
            <a:r>
              <a:rPr lang="en-US" sz="2100" b="1" dirty="0" smtClean="0">
                <a:latin typeface="Times New Roman" pitchFamily="18" charset="0"/>
                <a:cs typeface="Times New Roman" pitchFamily="18" charset="0"/>
              </a:rPr>
              <a:t> due to the other physical characteristics of </a:t>
            </a:r>
            <a:r>
              <a:rPr lang="en-US" sz="2100" dirty="0" smtClean="0">
                <a:latin typeface="Times New Roman" pitchFamily="18" charset="0"/>
                <a:cs typeface="Times New Roman" pitchFamily="18" charset="0"/>
              </a:rPr>
              <a:t>CaCO</a:t>
            </a:r>
            <a:r>
              <a:rPr lang="en-US" sz="2100" baseline="-25000" dirty="0" smtClean="0">
                <a:latin typeface="Times New Roman" pitchFamily="18" charset="0"/>
                <a:cs typeface="Times New Roman" pitchFamily="18" charset="0"/>
              </a:rPr>
              <a:t>3 </a:t>
            </a:r>
            <a:r>
              <a:rPr lang="en-US" sz="2100" dirty="0" smtClean="0">
                <a:latin typeface="Times New Roman" pitchFamily="18" charset="0"/>
                <a:cs typeface="Times New Roman" pitchFamily="18" charset="0"/>
              </a:rPr>
              <a:t>formed</a:t>
            </a:r>
            <a:endParaRPr lang="en-US" sz="2100" dirty="0">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srcRect l="2368" t="6997" r="8743"/>
          <a:stretch>
            <a:fillRect/>
          </a:stretch>
        </p:blipFill>
        <p:spPr bwMode="auto">
          <a:xfrm>
            <a:off x="5181600" y="685800"/>
            <a:ext cx="3846786" cy="31242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FF99FF"/>
          </a:solidFill>
        </p:spPr>
        <p:txBody>
          <a:bodyPr>
            <a:normAutofit fontScale="90000"/>
          </a:bodyPr>
          <a:lstStyle/>
          <a:p>
            <a:r>
              <a:rPr lang="en-US" b="1" dirty="0" smtClean="0">
                <a:latin typeface="Times New Roman" pitchFamily="18" charset="0"/>
                <a:cs typeface="Times New Roman" pitchFamily="18" charset="0"/>
              </a:rPr>
              <a:t>Sample Holder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172200"/>
          </a:xfrm>
          <a:solidFill>
            <a:srgbClr val="FFFFCC"/>
          </a:solidFill>
        </p:spPr>
        <p:txBody>
          <a:bodyPr>
            <a:normAutofit fontScale="77500" lnSpcReduction="20000"/>
          </a:bodyPr>
          <a:lstStyle/>
          <a:p>
            <a:r>
              <a:rPr lang="en-US" dirty="0" smtClean="0">
                <a:latin typeface="Times New Roman" pitchFamily="18" charset="0"/>
                <a:cs typeface="Times New Roman" pitchFamily="18" charset="0"/>
              </a:rPr>
              <a:t>Range from flat plates to deep crucible of various capacities.</a:t>
            </a:r>
          </a:p>
          <a:p>
            <a:r>
              <a:rPr lang="en-US" dirty="0" smtClean="0">
                <a:latin typeface="Times New Roman" pitchFamily="18" charset="0"/>
                <a:cs typeface="Times New Roman" pitchFamily="18" charset="0"/>
              </a:rPr>
              <a:t>The shape of the TG curve vary as the sample will not be heated in identical condition. </a:t>
            </a:r>
          </a:p>
          <a:p>
            <a:r>
              <a:rPr lang="en-US" dirty="0" smtClean="0">
                <a:latin typeface="Times New Roman" pitchFamily="18" charset="0"/>
                <a:cs typeface="Times New Roman" pitchFamily="18" charset="0"/>
              </a:rPr>
              <a:t>Generally, it is preconditioning that the thermocouple is placed on near the sample as possible and is not dipped into the sample because it might be spoiled due to sticking of the sample to the thermocouple on heating.</a:t>
            </a:r>
          </a:p>
          <a:p>
            <a:r>
              <a:rPr lang="en-US" dirty="0" smtClean="0">
                <a:latin typeface="Times New Roman" pitchFamily="18" charset="0"/>
                <a:cs typeface="Times New Roman" pitchFamily="18" charset="0"/>
              </a:rPr>
              <a:t>So actual sample temperature is not recorded, it is the temperature at some point in the furnace near the sample. Thus it leads to source of error due to the thermal lag and partly due to the finite time taken to cause detectable mass change. </a:t>
            </a:r>
          </a:p>
          <a:p>
            <a:r>
              <a:rPr lang="en-US" dirty="0" smtClean="0">
                <a:latin typeface="Times New Roman" pitchFamily="18" charset="0"/>
                <a:cs typeface="Times New Roman" pitchFamily="18" charset="0"/>
              </a:rPr>
              <a:t>If the sensitivity of recording mechanism is not enough to record the mass change of the sample then this will also cause error in recording the weight change of the sample. </a:t>
            </a:r>
          </a:p>
          <a:p>
            <a:r>
              <a:rPr lang="en-US" dirty="0" smtClean="0">
                <a:latin typeface="Times New Roman" pitchFamily="18" charset="0"/>
                <a:cs typeface="Times New Roman" pitchFamily="18" charset="0"/>
              </a:rPr>
              <a:t>If the composition of the sample is such that it reacts either with the sample, or product formed or the evolved gases then this will cause error in recording  the mass change of the sample.</a:t>
            </a: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FF99FF"/>
          </a:solidFill>
        </p:spPr>
        <p:txBody>
          <a:bodyPr/>
          <a:lstStyle/>
          <a:p>
            <a:r>
              <a:rPr lang="en-US" b="1" dirty="0" smtClean="0">
                <a:latin typeface="Times New Roman" pitchFamily="18" charset="0"/>
                <a:cs typeface="Times New Roman" pitchFamily="18" charset="0"/>
              </a:rPr>
              <a:t>Effect of Sample Mass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a:solidFill>
            <a:srgbClr val="FFFFCC"/>
          </a:solidFill>
        </p:spPr>
        <p:txBody>
          <a:bodyPr>
            <a:normAutofit/>
          </a:bodyPr>
          <a:lstStyle/>
          <a:p>
            <a:r>
              <a:rPr lang="en-US" dirty="0" smtClean="0">
                <a:latin typeface="Times New Roman" pitchFamily="18" charset="0"/>
                <a:cs typeface="Times New Roman" pitchFamily="18" charset="0"/>
              </a:rPr>
              <a:t>The sample mass affects the TG curve in following</a:t>
            </a:r>
          </a:p>
          <a:p>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The endothermic and exothermic reactions of the sample will cause sample temperature to deviate from a linear temperature change. </a:t>
            </a:r>
          </a:p>
          <a:p>
            <a:r>
              <a:rPr lang="en-US" dirty="0" smtClean="0">
                <a:latin typeface="Times New Roman" pitchFamily="18" charset="0"/>
                <a:cs typeface="Times New Roman" pitchFamily="18" charset="0"/>
              </a:rPr>
              <a:t>ii) The degree of diffusion of evolved gases through the void space around the solid particles. </a:t>
            </a:r>
          </a:p>
          <a:p>
            <a:r>
              <a:rPr lang="en-US" dirty="0" smtClean="0">
                <a:latin typeface="Times New Roman" pitchFamily="18" charset="0"/>
                <a:cs typeface="Times New Roman" pitchFamily="18" charset="0"/>
              </a:rPr>
              <a:t>iii) The existence of large thermal gradients throughout the sample particularly, if it has a low thermal conductivity. </a:t>
            </a:r>
          </a:p>
          <a:p>
            <a:r>
              <a:rPr lang="en-US" dirty="0" smtClean="0">
                <a:latin typeface="Times New Roman" pitchFamily="18" charset="0"/>
                <a:cs typeface="Times New Roman" pitchFamily="18" charset="0"/>
              </a:rPr>
              <a:t>Thus, it is preferable to use as small a sample as possible depending on the sensitivity of the balance.</a:t>
            </a:r>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838"/>
          </a:xfrm>
          <a:solidFill>
            <a:srgbClr val="FF99FF"/>
          </a:solidFill>
        </p:spPr>
        <p:txBody>
          <a:bodyPr>
            <a:normAutofit fontScale="90000"/>
          </a:bodyPr>
          <a:lstStyle/>
          <a:p>
            <a:r>
              <a:rPr lang="en-US" b="1" dirty="0" smtClean="0">
                <a:latin typeface="Times New Roman" pitchFamily="18" charset="0"/>
                <a:cs typeface="Times New Roman" pitchFamily="18" charset="0"/>
              </a:rPr>
              <a:t>Effect of Sample Particle Size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a:solidFill>
            <a:srgbClr val="FFFFCC"/>
          </a:solidFill>
        </p:spPr>
        <p:txBody>
          <a:bodyPr>
            <a:normAutofit/>
          </a:bodyPr>
          <a:lstStyle/>
          <a:p>
            <a:r>
              <a:rPr lang="en-US" dirty="0" smtClean="0"/>
              <a:t>The particle size will cause a change in the diffusion of the evolved gases which will alter the reaction rate and hence the curve shape. </a:t>
            </a:r>
          </a:p>
          <a:p>
            <a:r>
              <a:rPr lang="en-US" dirty="0" smtClean="0"/>
              <a:t>The smaller the particle size, greater the extent of decomposition at any given temperature. </a:t>
            </a:r>
          </a:p>
          <a:p>
            <a:r>
              <a:rPr lang="en-US" dirty="0" smtClean="0"/>
              <a:t>The use   of large crystal   may result in apparent vary rapid mass loss during heating. </a:t>
            </a:r>
          </a:p>
          <a:p>
            <a:r>
              <a:rPr lang="en-US" dirty="0" smtClean="0"/>
              <a:t>This may be due to the mechanical loss of part of the sample by forcible ejection from the sample container, when the accumulated evolved gases within the coarse grains are suddenly released.</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5638"/>
          </a:xfrm>
          <a:solidFill>
            <a:srgbClr val="FF99FF"/>
          </a:solidFill>
        </p:spPr>
        <p:txBody>
          <a:bodyPr>
            <a:normAutofit fontScale="90000"/>
          </a:bodyPr>
          <a:lstStyle/>
          <a:p>
            <a:r>
              <a:rPr lang="en-US" b="1" dirty="0" smtClean="0">
                <a:latin typeface="Times New Roman" pitchFamily="18" charset="0"/>
                <a:cs typeface="Times New Roman" pitchFamily="18" charset="0"/>
              </a:rPr>
              <a:t>Effect of Heat of Reaction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a:solidFill>
            <a:srgbClr val="FFFFCC"/>
          </a:solidFill>
        </p:spPr>
        <p:txBody>
          <a:bodyPr>
            <a:normAutofit fontScale="85000" lnSpcReduction="20000"/>
          </a:bodyPr>
          <a:lstStyle/>
          <a:p>
            <a:r>
              <a:rPr lang="en-US" dirty="0" smtClean="0"/>
              <a:t>The heat of reaction will affect the extent to which sample temperature proceeds or succeeds the furnace temperature. This depends on whether the reaction is exothermic or endothermic and consequently the extent of  decomposition  will also be affected. </a:t>
            </a:r>
          </a:p>
          <a:p>
            <a:endParaRPr lang="en-US" dirty="0" smtClean="0"/>
          </a:p>
          <a:p>
            <a:r>
              <a:rPr lang="en-US" dirty="0" smtClean="0"/>
              <a:t>The other sample characteristics such as sample packing, nature of the sample and its thermal conductivity  will also affect the shape of TG curves. If the sample is packed loosely then the evolved gases may diffuse more easily than if the sample packed tightly.  </a:t>
            </a:r>
          </a:p>
          <a:p>
            <a:pPr>
              <a:buNone/>
            </a:pPr>
            <a:r>
              <a:rPr lang="en-US" b="1" dirty="0" smtClean="0"/>
              <a:t> </a:t>
            </a:r>
          </a:p>
          <a:p>
            <a:r>
              <a:rPr lang="en-US" dirty="0" smtClean="0"/>
              <a:t>If the sample reacts with the sample container on heating then it will not give the mass of the product formed so the sample will change. We can avoid this effect by a sensible choice of sample container.</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838"/>
          </a:xfrm>
          <a:solidFill>
            <a:srgbClr val="FF99FF"/>
          </a:solidFill>
        </p:spPr>
        <p:txBody>
          <a:bodyPr>
            <a:normAutofit/>
          </a:bodyPr>
          <a:lstStyle/>
          <a:p>
            <a:r>
              <a:rPr lang="en-US" sz="3400" dirty="0" smtClean="0">
                <a:latin typeface="Times New Roman" pitchFamily="18" charset="0"/>
                <a:cs typeface="Times New Roman" pitchFamily="18" charset="0"/>
              </a:rPr>
              <a:t>ADVANTAGES                 DISADVANTAGES </a:t>
            </a:r>
            <a:endParaRPr lang="en-US" sz="3400"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4495800" cy="6096000"/>
          </a:xfrm>
          <a:solidFill>
            <a:srgbClr val="FFFFCC"/>
          </a:solidFill>
        </p:spPr>
        <p:txBody>
          <a:bodyPr>
            <a:normAutofit fontScale="70000" lnSpcReduction="20000"/>
          </a:bodyPr>
          <a:lstStyle/>
          <a:p>
            <a:pPr algn="just"/>
            <a:r>
              <a:rPr lang="en-US" dirty="0" smtClean="0">
                <a:latin typeface="Times New Roman" pitchFamily="18" charset="0"/>
                <a:cs typeface="Times New Roman" pitchFamily="18" charset="0"/>
              </a:rPr>
              <a:t>Any type of solid can be analyzed With minimal sample preparation (at least 0.1mg)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 powders, pellets, flakes </a:t>
            </a:r>
          </a:p>
          <a:p>
            <a:pPr algn="just">
              <a:buNone/>
            </a:pPr>
            <a:r>
              <a:rPr lang="en-US" dirty="0" smtClean="0">
                <a:latin typeface="Times New Roman" pitchFamily="18" charset="0"/>
                <a:cs typeface="Times New Roman" pitchFamily="18" charset="0"/>
              </a:rPr>
              <a:t>• TGA has high accuracy of balance used as well as precise control of heating/cooling rate and atmospheric condition </a:t>
            </a:r>
          </a:p>
          <a:p>
            <a:pPr algn="just">
              <a:buNone/>
            </a:pPr>
            <a:r>
              <a:rPr lang="en-US" dirty="0" smtClean="0">
                <a:latin typeface="Times New Roman" pitchFamily="18" charset="0"/>
                <a:cs typeface="Times New Roman" pitchFamily="18" charset="0"/>
              </a:rPr>
              <a:t>• TGA may be convenient and time saving, performance of technique does suffer due to construction requirements </a:t>
            </a:r>
          </a:p>
          <a:p>
            <a:pPr algn="just">
              <a:buNone/>
            </a:pPr>
            <a:r>
              <a:rPr lang="en-US" dirty="0" smtClean="0">
                <a:latin typeface="Times New Roman" pitchFamily="18" charset="0"/>
                <a:cs typeface="Times New Roman" pitchFamily="18" charset="0"/>
              </a:rPr>
              <a:t>• Easy sample changing and easy change of sample holder </a:t>
            </a:r>
          </a:p>
          <a:p>
            <a:pPr algn="just">
              <a:buNone/>
            </a:pPr>
            <a:r>
              <a:rPr lang="en-US" dirty="0" smtClean="0">
                <a:latin typeface="Times New Roman" pitchFamily="18" charset="0"/>
                <a:cs typeface="Times New Roman" pitchFamily="18" charset="0"/>
              </a:rPr>
              <a:t>• Fast heating rate with good resolution can be maintained </a:t>
            </a:r>
          </a:p>
          <a:p>
            <a:pPr algn="just">
              <a:buNone/>
            </a:pPr>
            <a:r>
              <a:rPr lang="en-US" dirty="0" smtClean="0">
                <a:latin typeface="Times New Roman" pitchFamily="18" charset="0"/>
                <a:cs typeface="Times New Roman" pitchFamily="18" charset="0"/>
              </a:rPr>
              <a:t>• In TGA one can hold the furnace at 1000°C without any balance drift, which is not balanced in other </a:t>
            </a:r>
            <a:r>
              <a:rPr lang="en-US" dirty="0" err="1" smtClean="0">
                <a:latin typeface="Times New Roman" pitchFamily="18" charset="0"/>
                <a:cs typeface="Times New Roman" pitchFamily="18" charset="0"/>
              </a:rPr>
              <a:t>thermobalance</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TextBox 3"/>
          <p:cNvSpPr txBox="1"/>
          <p:nvPr/>
        </p:nvSpPr>
        <p:spPr>
          <a:xfrm>
            <a:off x="4495800" y="732477"/>
            <a:ext cx="4419599" cy="3816429"/>
          </a:xfrm>
          <a:prstGeom prst="rect">
            <a:avLst/>
          </a:prstGeom>
          <a:solidFill>
            <a:srgbClr val="FFFFCC"/>
          </a:solidFill>
        </p:spPr>
        <p:txBody>
          <a:bodyPr wrap="square" rtlCol="0">
            <a:spAutoFit/>
          </a:bodyPr>
          <a:lstStyle/>
          <a:p>
            <a:r>
              <a:rPr lang="en-US" sz="2200" dirty="0" smtClean="0">
                <a:latin typeface="Times New Roman" pitchFamily="18" charset="0"/>
                <a:cs typeface="Times New Roman" pitchFamily="18" charset="0"/>
              </a:rPr>
              <a:t>• Solid sample only must be used in quantitative and qualitative analysis </a:t>
            </a:r>
          </a:p>
          <a:p>
            <a:r>
              <a:rPr lang="en-US" sz="2200" dirty="0" smtClean="0">
                <a:latin typeface="Times New Roman" pitchFamily="18" charset="0"/>
                <a:cs typeface="Times New Roman" pitchFamily="18" charset="0"/>
              </a:rPr>
              <a:t>• Data interpretation is not always straight forward </a:t>
            </a:r>
          </a:p>
          <a:p>
            <a:r>
              <a:rPr lang="en-US" sz="2200" dirty="0" smtClean="0">
                <a:latin typeface="Times New Roman" pitchFamily="18" charset="0"/>
                <a:cs typeface="Times New Roman" pitchFamily="18" charset="0"/>
              </a:rPr>
              <a:t>• Very small Amount of samples are used but non-homogeneous material cannot be tested </a:t>
            </a:r>
          </a:p>
          <a:p>
            <a:pPr algn="just"/>
            <a:r>
              <a:rPr lang="en-US" sz="2200" dirty="0" smtClean="0">
                <a:latin typeface="Times New Roman" pitchFamily="18" charset="0"/>
                <a:cs typeface="Times New Roman" pitchFamily="18" charset="0"/>
              </a:rPr>
              <a:t>• Sensitive to heating rate and sample masses results in shift in temperature </a:t>
            </a:r>
          </a:p>
          <a:p>
            <a:r>
              <a:rPr lang="en-US" sz="2200" dirty="0" smtClean="0">
                <a:latin typeface="Times New Roman" pitchFamily="18" charset="0"/>
                <a:cs typeface="Times New Roman" pitchFamily="18" charset="0"/>
              </a:rPr>
              <a:t>• Limited to sample which undergoes weight change.</a:t>
            </a:r>
            <a:endParaRPr lang="en-US" sz="2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99FF"/>
          </a:solidFill>
        </p:spPr>
        <p:txBody>
          <a:bodyPr>
            <a:normAutofit/>
          </a:bodyPr>
          <a:lstStyle/>
          <a:p>
            <a:r>
              <a:rPr lang="en-US" sz="4000" b="1" dirty="0" smtClean="0">
                <a:latin typeface="Times New Roman" pitchFamily="18" charset="0"/>
                <a:cs typeface="Times New Roman" pitchFamily="18" charset="0"/>
              </a:rPr>
              <a:t>APPLICATIONS</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9144000" cy="5715000"/>
          </a:xfrm>
          <a:solidFill>
            <a:srgbClr val="FFFFCC"/>
          </a:solidFill>
        </p:spPr>
        <p:txBody>
          <a:bodyPr>
            <a:normAutofit/>
          </a:bodyPr>
          <a:lstStyle/>
          <a:p>
            <a:r>
              <a:rPr lang="en-US" sz="2400" dirty="0" smtClean="0">
                <a:latin typeface="Times New Roman" pitchFamily="18" charset="0"/>
                <a:cs typeface="Times New Roman" pitchFamily="18" charset="0"/>
              </a:rPr>
              <a:t>Purity and thermal stability.</a:t>
            </a:r>
          </a:p>
          <a:p>
            <a:r>
              <a:rPr lang="en-US" sz="2400" dirty="0" smtClean="0">
                <a:latin typeface="Times New Roman" pitchFamily="18" charset="0"/>
                <a:cs typeface="Times New Roman" pitchFamily="18" charset="0"/>
              </a:rPr>
              <a:t>Solid state reactions.</a:t>
            </a:r>
          </a:p>
          <a:p>
            <a:r>
              <a:rPr lang="en-US" sz="2400" dirty="0" smtClean="0">
                <a:latin typeface="Times New Roman" pitchFamily="18" charset="0"/>
                <a:cs typeface="Times New Roman" pitchFamily="18" charset="0"/>
              </a:rPr>
              <a:t>Decomposition of inorganic and organic compounds.</a:t>
            </a:r>
          </a:p>
          <a:p>
            <a:r>
              <a:rPr lang="en-US" sz="2400" dirty="0" smtClean="0">
                <a:latin typeface="Times New Roman" pitchFamily="18" charset="0"/>
                <a:cs typeface="Times New Roman" pitchFamily="18" charset="0"/>
              </a:rPr>
              <a:t>Determining composition of the mixture.</a:t>
            </a:r>
          </a:p>
          <a:p>
            <a:r>
              <a:rPr lang="en-US" sz="2400" dirty="0" smtClean="0">
                <a:latin typeface="Times New Roman" pitchFamily="18" charset="0"/>
                <a:cs typeface="Times New Roman" pitchFamily="18" charset="0"/>
              </a:rPr>
              <a:t>Corrosion of metals in various atmosphere. </a:t>
            </a:r>
          </a:p>
          <a:p>
            <a:r>
              <a:rPr lang="en-US" sz="2400" dirty="0" err="1" smtClean="0">
                <a:latin typeface="Times New Roman" pitchFamily="18" charset="0"/>
                <a:cs typeface="Times New Roman" pitchFamily="18" charset="0"/>
              </a:rPr>
              <a:t>Pyrolysis</a:t>
            </a:r>
            <a:r>
              <a:rPr lang="en-US" sz="2400" dirty="0" smtClean="0">
                <a:latin typeface="Times New Roman" pitchFamily="18" charset="0"/>
                <a:cs typeface="Times New Roman" pitchFamily="18" charset="0"/>
              </a:rPr>
              <a:t> of coal, petroleum and wood. </a:t>
            </a:r>
          </a:p>
          <a:p>
            <a:r>
              <a:rPr lang="en-US" sz="2400" dirty="0" smtClean="0">
                <a:latin typeface="Times New Roman" pitchFamily="18" charset="0"/>
                <a:cs typeface="Times New Roman" pitchFamily="18" charset="0"/>
              </a:rPr>
              <a:t>Roasting and calcinations of minerals. </a:t>
            </a:r>
          </a:p>
          <a:p>
            <a:r>
              <a:rPr lang="en-US" sz="2400" dirty="0" smtClean="0">
                <a:latin typeface="Times New Roman" pitchFamily="18" charset="0"/>
                <a:cs typeface="Times New Roman" pitchFamily="18" charset="0"/>
              </a:rPr>
              <a:t>Reaction kinetics studies.</a:t>
            </a:r>
          </a:p>
          <a:p>
            <a:r>
              <a:rPr lang="en-US" sz="2400" dirty="0" smtClean="0">
                <a:latin typeface="Times New Roman" pitchFamily="18" charset="0"/>
                <a:cs typeface="Times New Roman" pitchFamily="18" charset="0"/>
              </a:rPr>
              <a:t>Evaluation of gravimetric precipitates.</a:t>
            </a:r>
          </a:p>
          <a:p>
            <a:r>
              <a:rPr lang="en-US" sz="2400" dirty="0" smtClean="0">
                <a:latin typeface="Times New Roman" pitchFamily="18" charset="0"/>
                <a:cs typeface="Times New Roman" pitchFamily="18" charset="0"/>
              </a:rPr>
              <a:t>Oxidative and reductive stability.</a:t>
            </a:r>
          </a:p>
          <a:p>
            <a:r>
              <a:rPr lang="en-US" sz="2400" dirty="0" smtClean="0">
                <a:latin typeface="Times New Roman" pitchFamily="18" charset="0"/>
                <a:cs typeface="Times New Roman" pitchFamily="18" charset="0"/>
              </a:rPr>
              <a:t>Determining moisture, volatile and ash contents.</a:t>
            </a:r>
          </a:p>
          <a:p>
            <a:r>
              <a:rPr lang="fr-FR" sz="2400" dirty="0" err="1" smtClean="0">
                <a:latin typeface="Times New Roman" pitchFamily="18" charset="0"/>
                <a:cs typeface="Times New Roman" pitchFamily="18" charset="0"/>
              </a:rPr>
              <a:t>Desolvation</a:t>
            </a:r>
            <a:r>
              <a:rPr lang="fr-FR" sz="2400" dirty="0" smtClean="0">
                <a:latin typeface="Times New Roman" pitchFamily="18" charset="0"/>
                <a:cs typeface="Times New Roman" pitchFamily="18" charset="0"/>
              </a:rPr>
              <a:t>, sublimation, </a:t>
            </a:r>
            <a:r>
              <a:rPr lang="fr-FR" sz="2400" dirty="0" err="1" smtClean="0">
                <a:latin typeface="Times New Roman" pitchFamily="18" charset="0"/>
                <a:cs typeface="Times New Roman" pitchFamily="18" charset="0"/>
              </a:rPr>
              <a:t>vaporizations</a:t>
            </a:r>
            <a:r>
              <a:rPr lang="fr-FR" sz="2400" dirty="0" smtClean="0">
                <a:latin typeface="Times New Roman" pitchFamily="18" charset="0"/>
                <a:cs typeface="Times New Roman" pitchFamily="18" charset="0"/>
              </a:rPr>
              <a:t>, sorption, </a:t>
            </a:r>
            <a:r>
              <a:rPr lang="fr-FR" sz="2400" dirty="0" err="1" smtClean="0">
                <a:latin typeface="Times New Roman" pitchFamily="18" charset="0"/>
                <a:cs typeface="Times New Roman" pitchFamily="18" charset="0"/>
              </a:rPr>
              <a:t>desorption</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chemisorptions</a:t>
            </a:r>
            <a:r>
              <a:rPr lang="fr-FR" sz="2400" dirty="0" smtClean="0">
                <a:latin typeface="Times New Roman" pitchFamily="18" charset="0"/>
                <a:cs typeface="Times New Roman" pitchFamily="18" charset="0"/>
              </a:rPr>
              <a:t>.</a:t>
            </a:r>
            <a:endParaRPr lang="en-US" sz="2200" dirty="0" smtClean="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55638"/>
          </a:xfrm>
          <a:solidFill>
            <a:srgbClr val="FF99FF"/>
          </a:solidFill>
        </p:spPr>
        <p:txBody>
          <a:bodyPr>
            <a:normAutofit fontScale="90000"/>
          </a:bodyPr>
          <a:lstStyle/>
          <a:p>
            <a:r>
              <a:rPr lang="en-US" dirty="0" smtClean="0">
                <a:latin typeface="Times New Roman" pitchFamily="18" charset="0"/>
                <a:cs typeface="Times New Roman" pitchFamily="18" charset="0"/>
              </a:rPr>
              <a:t>PRINCIPLE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685800"/>
            <a:ext cx="8686800" cy="5791200"/>
          </a:xfrm>
          <a:solidFill>
            <a:srgbClr val="FFFFCC"/>
          </a:solidFill>
        </p:spPr>
        <p:txBody>
          <a:bodyPr>
            <a:normAutofit fontScale="77500" lnSpcReduction="20000"/>
          </a:bodyPr>
          <a:lstStyle/>
          <a:p>
            <a:pPr>
              <a:buNone/>
            </a:pPr>
            <a:r>
              <a:rPr lang="en-US" dirty="0" smtClean="0">
                <a:latin typeface="Times New Roman" pitchFamily="18" charset="0"/>
                <a:cs typeface="Times New Roman" pitchFamily="18" charset="0"/>
              </a:rPr>
              <a:t>	A large number of chemical substances invariably decompose upon heating, and this </a:t>
            </a:r>
            <a:r>
              <a:rPr lang="en-US" dirty="0" smtClean="0">
                <a:solidFill>
                  <a:srgbClr val="C00000"/>
                </a:solidFill>
                <a:latin typeface="Times New Roman" pitchFamily="18" charset="0"/>
                <a:cs typeface="Times New Roman" pitchFamily="18" charset="0"/>
              </a:rPr>
              <a:t>heating a sample &amp; observing weight change</a:t>
            </a:r>
            <a:r>
              <a:rPr lang="en-US" dirty="0" smtClean="0">
                <a:latin typeface="Times New Roman" pitchFamily="18" charset="0"/>
                <a:cs typeface="Times New Roman" pitchFamily="18" charset="0"/>
              </a:rPr>
              <a:t> is the principle of </a:t>
            </a:r>
            <a:r>
              <a:rPr lang="en-US" dirty="0" err="1" smtClean="0">
                <a:latin typeface="Times New Roman" pitchFamily="18" charset="0"/>
                <a:cs typeface="Times New Roman" pitchFamily="18" charset="0"/>
              </a:rPr>
              <a:t>thermogravimetric</a:t>
            </a:r>
            <a:r>
              <a:rPr lang="en-US" dirty="0" smtClean="0">
                <a:latin typeface="Times New Roman" pitchFamily="18" charset="0"/>
                <a:cs typeface="Times New Roman" pitchFamily="18" charset="0"/>
              </a:rPr>
              <a:t> analysis (TGA). </a:t>
            </a:r>
          </a:p>
          <a:p>
            <a:pPr>
              <a:buNone/>
            </a:pPr>
            <a:r>
              <a:rPr lang="en-US" dirty="0" smtClean="0">
                <a:latin typeface="Times New Roman" pitchFamily="18" charset="0"/>
                <a:cs typeface="Times New Roman" pitchFamily="18" charset="0"/>
              </a:rPr>
              <a:t>	TGA may be sub-divided into two heads, namely :</a:t>
            </a:r>
          </a:p>
          <a:p>
            <a:pPr>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(a) Static (or Isothermal) </a:t>
            </a:r>
            <a:r>
              <a:rPr lang="en-US" dirty="0" err="1" smtClean="0">
                <a:solidFill>
                  <a:srgbClr val="FF0000"/>
                </a:solidFill>
                <a:latin typeface="Times New Roman" pitchFamily="18" charset="0"/>
                <a:cs typeface="Times New Roman" pitchFamily="18" charset="0"/>
              </a:rPr>
              <a:t>Thermogravimetric</a:t>
            </a:r>
            <a:r>
              <a:rPr lang="en-US" dirty="0" smtClean="0">
                <a:solidFill>
                  <a:srgbClr val="FF0000"/>
                </a:solidFill>
                <a:latin typeface="Times New Roman" pitchFamily="18" charset="0"/>
                <a:cs typeface="Times New Roman" pitchFamily="18" charset="0"/>
              </a:rPr>
              <a:t> Analysis, and</a:t>
            </a:r>
          </a:p>
          <a:p>
            <a:pPr>
              <a:buNone/>
            </a:pPr>
            <a:r>
              <a:rPr lang="en-US" dirty="0" smtClean="0">
                <a:solidFill>
                  <a:srgbClr val="FF0000"/>
                </a:solidFill>
                <a:latin typeface="Times New Roman" pitchFamily="18" charset="0"/>
                <a:cs typeface="Times New Roman" pitchFamily="18" charset="0"/>
              </a:rPr>
              <a:t>	(b) Dynamic </a:t>
            </a:r>
            <a:r>
              <a:rPr lang="en-US" dirty="0" err="1" smtClean="0">
                <a:solidFill>
                  <a:srgbClr val="FF0000"/>
                </a:solidFill>
                <a:latin typeface="Times New Roman" pitchFamily="18" charset="0"/>
                <a:cs typeface="Times New Roman" pitchFamily="18" charset="0"/>
              </a:rPr>
              <a:t>Thermogravimetric</a:t>
            </a:r>
            <a:r>
              <a:rPr lang="en-US" dirty="0" smtClean="0">
                <a:solidFill>
                  <a:srgbClr val="FF0000"/>
                </a:solidFill>
                <a:latin typeface="Times New Roman" pitchFamily="18" charset="0"/>
                <a:cs typeface="Times New Roman" pitchFamily="18" charset="0"/>
              </a:rPr>
              <a:t> Analysis.</a:t>
            </a:r>
          </a:p>
          <a:p>
            <a:pPr>
              <a:buNone/>
            </a:pPr>
            <a:r>
              <a:rPr lang="en-US" b="1" dirty="0" smtClean="0">
                <a:latin typeface="Times New Roman" pitchFamily="18" charset="0"/>
                <a:cs typeface="Times New Roman" pitchFamily="18" charset="0"/>
              </a:rPr>
              <a:t>	Static (Isothermal) </a:t>
            </a:r>
            <a:r>
              <a:rPr lang="en-US" b="1" dirty="0" err="1" smtClean="0">
                <a:latin typeface="Times New Roman" pitchFamily="18" charset="0"/>
                <a:cs typeface="Times New Roman" pitchFamily="18" charset="0"/>
              </a:rPr>
              <a:t>Thermogravimetric</a:t>
            </a:r>
            <a:r>
              <a:rPr lang="en-US" b="1" dirty="0" smtClean="0">
                <a:latin typeface="Times New Roman" pitchFamily="18" charset="0"/>
                <a:cs typeface="Times New Roman" pitchFamily="18" charset="0"/>
              </a:rPr>
              <a:t> Analysis</a:t>
            </a:r>
          </a:p>
          <a:p>
            <a:pPr>
              <a:buNone/>
            </a:pPr>
            <a:r>
              <a:rPr lang="en-US" dirty="0" smtClean="0">
                <a:latin typeface="Times New Roman" pitchFamily="18" charset="0"/>
                <a:cs typeface="Times New Roman" pitchFamily="18" charset="0"/>
              </a:rPr>
              <a:t>	The sample under analysis is maintained at a </a:t>
            </a:r>
            <a:r>
              <a:rPr lang="en-US" dirty="0" smtClean="0">
                <a:solidFill>
                  <a:srgbClr val="C00000"/>
                </a:solidFill>
                <a:latin typeface="Times New Roman" pitchFamily="18" charset="0"/>
                <a:cs typeface="Times New Roman" pitchFamily="18" charset="0"/>
              </a:rPr>
              <a:t>constant temperature </a:t>
            </a:r>
            <a:r>
              <a:rPr lang="en-US" dirty="0" smtClean="0">
                <a:latin typeface="Times New Roman" pitchFamily="18" charset="0"/>
                <a:cs typeface="Times New Roman" pitchFamily="18" charset="0"/>
              </a:rPr>
              <a:t>for a period of time during which any changes in weight are observed carefully.</a:t>
            </a:r>
          </a:p>
          <a:p>
            <a:pPr>
              <a:buNone/>
            </a:pPr>
            <a:r>
              <a:rPr lang="en-US" b="1" dirty="0" smtClean="0">
                <a:latin typeface="Times New Roman" pitchFamily="18" charset="0"/>
                <a:cs typeface="Times New Roman" pitchFamily="18" charset="0"/>
              </a:rPr>
              <a:t>	Dynamic </a:t>
            </a:r>
            <a:r>
              <a:rPr lang="en-US" b="1" dirty="0" err="1" smtClean="0">
                <a:latin typeface="Times New Roman" pitchFamily="18" charset="0"/>
                <a:cs typeface="Times New Roman" pitchFamily="18" charset="0"/>
              </a:rPr>
              <a:t>Thermogravimetric</a:t>
            </a:r>
            <a:r>
              <a:rPr lang="en-US" b="1" dirty="0" smtClean="0">
                <a:latin typeface="Times New Roman" pitchFamily="18" charset="0"/>
                <a:cs typeface="Times New Roman" pitchFamily="18" charset="0"/>
              </a:rPr>
              <a:t> Analysis</a:t>
            </a:r>
          </a:p>
          <a:p>
            <a:pPr>
              <a:buNone/>
            </a:pPr>
            <a:r>
              <a:rPr lang="en-US" dirty="0" smtClean="0">
                <a:latin typeface="Times New Roman" pitchFamily="18" charset="0"/>
                <a:cs typeface="Times New Roman" pitchFamily="18" charset="0"/>
              </a:rPr>
              <a:t>	Sample is subjected to conditions of predetermined, carefully</a:t>
            </a:r>
          </a:p>
          <a:p>
            <a:pPr>
              <a:buNone/>
            </a:pPr>
            <a:r>
              <a:rPr lang="en-US" dirty="0" smtClean="0">
                <a:latin typeface="Times New Roman" pitchFamily="18" charset="0"/>
                <a:cs typeface="Times New Roman" pitchFamily="18" charset="0"/>
              </a:rPr>
              <a:t>	controlled </a:t>
            </a:r>
            <a:r>
              <a:rPr lang="en-US" dirty="0" smtClean="0">
                <a:solidFill>
                  <a:srgbClr val="FF0000"/>
                </a:solidFill>
                <a:latin typeface="Times New Roman" pitchFamily="18" charset="0"/>
                <a:cs typeface="Times New Roman" pitchFamily="18" charset="0"/>
              </a:rPr>
              <a:t>continuous increase in temperature </a:t>
            </a:r>
            <a:r>
              <a:rPr lang="en-US" dirty="0" smtClean="0">
                <a:latin typeface="Times New Roman" pitchFamily="18" charset="0"/>
                <a:cs typeface="Times New Roman" pitchFamily="18" charset="0"/>
              </a:rPr>
              <a:t>that is invariably found to be linear with time.</a:t>
            </a:r>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762000"/>
          </a:xfrm>
          <a:solidFill>
            <a:srgbClr val="FF99FF"/>
          </a:solidFill>
        </p:spPr>
        <p:txBody>
          <a:bodyPr>
            <a:normAutofit/>
          </a:bodyPr>
          <a:lstStyle/>
          <a:p>
            <a:pPr algn="l"/>
            <a:r>
              <a:rPr lang="en-US" sz="3600" dirty="0" err="1" smtClean="0">
                <a:latin typeface="Times New Roman" pitchFamily="18" charset="0"/>
                <a:cs typeface="Times New Roman" pitchFamily="18" charset="0"/>
              </a:rPr>
              <a:t>Thermogram</a:t>
            </a:r>
            <a:r>
              <a:rPr lang="en-US" sz="3600" dirty="0" smtClean="0">
                <a:latin typeface="Times New Roman" pitchFamily="18" charset="0"/>
                <a:cs typeface="Times New Roman" pitchFamily="18" charset="0"/>
              </a:rPr>
              <a:t>: TG curve of a single stage </a:t>
            </a:r>
            <a:endParaRPr lang="en-US" sz="3600" dirty="0">
              <a:latin typeface="Times New Roman" pitchFamily="18" charset="0"/>
              <a:cs typeface="Times New Roman" pitchFamily="18" charset="0"/>
            </a:endParaRPr>
          </a:p>
        </p:txBody>
      </p:sp>
      <p:pic>
        <p:nvPicPr>
          <p:cNvPr id="1028" name="Picture 4" descr="Image result for simple tga curve"/>
          <p:cNvPicPr>
            <a:picLocks noChangeAspect="1" noChangeArrowheads="1"/>
          </p:cNvPicPr>
          <p:nvPr/>
        </p:nvPicPr>
        <p:blipFill>
          <a:blip r:embed="rId2"/>
          <a:srcRect/>
          <a:stretch>
            <a:fillRect/>
          </a:stretch>
        </p:blipFill>
        <p:spPr bwMode="auto">
          <a:xfrm>
            <a:off x="4435642" y="1676400"/>
            <a:ext cx="4327359" cy="3083245"/>
          </a:xfrm>
          <a:prstGeom prst="rect">
            <a:avLst/>
          </a:prstGeom>
          <a:noFill/>
        </p:spPr>
      </p:pic>
      <p:sp>
        <p:nvSpPr>
          <p:cNvPr id="7" name="TextBox 6"/>
          <p:cNvSpPr txBox="1"/>
          <p:nvPr/>
        </p:nvSpPr>
        <p:spPr>
          <a:xfrm>
            <a:off x="304800" y="1143000"/>
            <a:ext cx="4114800" cy="3416320"/>
          </a:xfrm>
          <a:prstGeom prst="rect">
            <a:avLst/>
          </a:prstGeom>
          <a:solidFill>
            <a:srgbClr val="FFFFCC"/>
          </a:solidFill>
        </p:spPr>
        <p:txBody>
          <a:bodyPr wrap="square" rtlCol="0">
            <a:spAutoFit/>
          </a:bodyPr>
          <a:lstStyle/>
          <a:p>
            <a:r>
              <a:rPr lang="en-US" sz="2400" dirty="0" smtClean="0">
                <a:latin typeface="Times New Roman" pitchFamily="18" charset="0"/>
                <a:cs typeface="Times New Roman" pitchFamily="18" charset="0"/>
              </a:rPr>
              <a:t>Two Temperatures: </a:t>
            </a:r>
          </a:p>
          <a:p>
            <a:r>
              <a:rPr lang="en-US" sz="2400" b="1" dirty="0" smtClean="0">
                <a:solidFill>
                  <a:srgbClr val="0070C0"/>
                </a:solidFill>
                <a:latin typeface="Times New Roman" pitchFamily="18" charset="0"/>
                <a:cs typeface="Times New Roman" pitchFamily="18" charset="0"/>
              </a:rPr>
              <a:t>Ti: initial lowest temperature </a:t>
            </a:r>
            <a:r>
              <a:rPr lang="en-US" sz="2400" dirty="0" smtClean="0">
                <a:latin typeface="Times New Roman" pitchFamily="18" charset="0"/>
                <a:cs typeface="Times New Roman" pitchFamily="18" charset="0"/>
              </a:rPr>
              <a:t>at which the onset of a mass change is detected, </a:t>
            </a:r>
            <a:r>
              <a:rPr lang="en-US" sz="2400" b="1" dirty="0" smtClean="0">
                <a:latin typeface="Times New Roman" pitchFamily="18" charset="0"/>
                <a:cs typeface="Times New Roman" pitchFamily="18" charset="0"/>
              </a:rPr>
              <a:t>procedural decomposition temperature</a:t>
            </a:r>
            <a:endParaRPr lang="en-US" sz="2400" dirty="0" smtClean="0">
              <a:latin typeface="Times New Roman" pitchFamily="18" charset="0"/>
              <a:cs typeface="Times New Roman" pitchFamily="18" charset="0"/>
            </a:endParaRPr>
          </a:p>
          <a:p>
            <a:r>
              <a:rPr lang="en-US" sz="2400" b="1" dirty="0" err="1" smtClean="0">
                <a:solidFill>
                  <a:srgbClr val="0070C0"/>
                </a:solidFill>
                <a:latin typeface="Times New Roman" pitchFamily="18" charset="0"/>
                <a:cs typeface="Times New Roman" pitchFamily="18" charset="0"/>
              </a:rPr>
              <a:t>Tf</a:t>
            </a:r>
            <a:r>
              <a:rPr lang="en-US" sz="2400" b="1" dirty="0" smtClean="0">
                <a:solidFill>
                  <a:srgbClr val="0070C0"/>
                </a:solidFill>
                <a:latin typeface="Times New Roman" pitchFamily="18" charset="0"/>
                <a:cs typeface="Times New Roman" pitchFamily="18" charset="0"/>
              </a:rPr>
              <a:t>: Final T  decomposition </a:t>
            </a:r>
            <a:r>
              <a:rPr lang="en-US" sz="2400" dirty="0" smtClean="0">
                <a:latin typeface="Times New Roman" pitchFamily="18" charset="0"/>
                <a:cs typeface="Times New Roman" pitchFamily="18" charset="0"/>
              </a:rPr>
              <a:t>appear to be complete</a:t>
            </a:r>
          </a:p>
          <a:p>
            <a:r>
              <a:rPr lang="en-US" sz="2400" b="1" i="1" dirty="0" smtClean="0">
                <a:solidFill>
                  <a:srgbClr val="0070C0"/>
                </a:solidFill>
                <a:latin typeface="Times New Roman" pitchFamily="18" charset="0"/>
                <a:cs typeface="Times New Roman" pitchFamily="18" charset="0"/>
              </a:rPr>
              <a:t>Ti-</a:t>
            </a:r>
            <a:r>
              <a:rPr lang="en-US" sz="2400" b="1" i="1" dirty="0" err="1" smtClean="0">
                <a:solidFill>
                  <a:srgbClr val="0070C0"/>
                </a:solidFill>
                <a:latin typeface="Times New Roman" pitchFamily="18" charset="0"/>
                <a:cs typeface="Times New Roman" pitchFamily="18" charset="0"/>
              </a:rPr>
              <a:t>Tf</a:t>
            </a:r>
            <a:r>
              <a:rPr lang="en-US" sz="2400" b="1" i="1" dirty="0" smtClean="0">
                <a:solidFill>
                  <a:srgbClr val="0070C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difference</a:t>
            </a:r>
            <a:r>
              <a:rPr lang="en-US" sz="2400" dirty="0" smtClean="0">
                <a:latin typeface="Times New Roman" pitchFamily="18" charset="0"/>
                <a:cs typeface="Times New Roman" pitchFamily="18" charset="0"/>
              </a:rPr>
              <a:t>:  reaction interval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685800"/>
          </a:xfrm>
          <a:solidFill>
            <a:srgbClr val="FF99FF"/>
          </a:solidFill>
        </p:spPr>
        <p:txBody>
          <a:bodyPr>
            <a:normAutofit fontScale="90000"/>
          </a:bodyPr>
          <a:lstStyle/>
          <a:p>
            <a:r>
              <a:rPr lang="en-US" dirty="0" smtClean="0">
                <a:latin typeface="Times New Roman" pitchFamily="18" charset="0"/>
                <a:cs typeface="Times New Roman" pitchFamily="18" charset="0"/>
              </a:rPr>
              <a:t>INSTRUMENT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990600"/>
            <a:ext cx="9144000" cy="4800600"/>
          </a:xfrm>
          <a:solidFill>
            <a:srgbClr val="FFFFCC"/>
          </a:solidFill>
        </p:spPr>
        <p:txBody>
          <a:bodyPr>
            <a:normAutofit fontScale="92500" lnSpcReduction="20000"/>
          </a:bodyPr>
          <a:lstStyle/>
          <a:p>
            <a:pPr>
              <a:buNone/>
            </a:pPr>
            <a:r>
              <a:rPr lang="en-US" sz="2800" b="1" dirty="0" smtClean="0">
                <a:latin typeface="Times New Roman" pitchFamily="18" charset="0"/>
                <a:cs typeface="Times New Roman" pitchFamily="18" charset="0"/>
              </a:rPr>
              <a:t>    Instrument: </a:t>
            </a:r>
            <a:r>
              <a:rPr lang="en-US" sz="2800" dirty="0" err="1" smtClean="0">
                <a:latin typeface="Times New Roman" pitchFamily="18" charset="0"/>
                <a:cs typeface="Times New Roman" pitchFamily="18" charset="0"/>
              </a:rPr>
              <a:t>is“Thermobalance</a:t>
            </a:r>
            <a:r>
              <a:rPr lang="en-US" sz="2800" dirty="0" smtClean="0">
                <a:latin typeface="Times New Roman" pitchFamily="18" charset="0"/>
                <a:cs typeface="Times New Roman" pitchFamily="18" charset="0"/>
              </a:rPr>
              <a:t>” Data recorded in form of curve known as ‘</a:t>
            </a:r>
            <a:r>
              <a:rPr lang="en-US" sz="2800" dirty="0" err="1" smtClean="0">
                <a:latin typeface="Times New Roman" pitchFamily="18" charset="0"/>
                <a:cs typeface="Times New Roman" pitchFamily="18" charset="0"/>
              </a:rPr>
              <a:t>Thermogram</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    A TGA consists of three major parts</a:t>
            </a:r>
            <a:endParaRPr lang="en-US" sz="2800" b="1" dirty="0" smtClean="0"/>
          </a:p>
          <a:p>
            <a:pPr>
              <a:buNone/>
            </a:pPr>
            <a:r>
              <a:rPr lang="en-US" sz="2800" b="1" dirty="0" smtClean="0"/>
              <a:t>	(1) A sensitive analytical balance  : </a:t>
            </a:r>
            <a:r>
              <a:rPr lang="en-US" sz="2800" dirty="0" smtClean="0"/>
              <a:t>Range : up to 100 mg.</a:t>
            </a:r>
          </a:p>
          <a:p>
            <a:pPr>
              <a:buNone/>
            </a:pPr>
            <a:r>
              <a:rPr lang="en-US" sz="2800" dirty="0" smtClean="0"/>
              <a:t>	 Sample holder is in furnace.  However, the rest of the balance must be thermally  isolated from the furnace.  </a:t>
            </a:r>
          </a:p>
          <a:p>
            <a:pPr>
              <a:buNone/>
            </a:pPr>
            <a:r>
              <a:rPr lang="en-US" sz="2800" b="1" dirty="0" smtClean="0"/>
              <a:t>	(2) furnace: Heating Device </a:t>
            </a:r>
            <a:r>
              <a:rPr lang="en-US" sz="2800" dirty="0" smtClean="0"/>
              <a:t>Temperature range: up to 1500°C. </a:t>
            </a:r>
          </a:p>
          <a:p>
            <a:pPr>
              <a:buNone/>
            </a:pPr>
            <a:r>
              <a:rPr lang="en-US" sz="2800" b="1" dirty="0" smtClean="0"/>
              <a:t>	(3) Unit for temperature measurement &amp; control</a:t>
            </a:r>
          </a:p>
          <a:p>
            <a:pPr>
              <a:buNone/>
            </a:pPr>
            <a:r>
              <a:rPr lang="en-US" sz="2800" dirty="0" smtClean="0"/>
              <a:t>	(4) </a:t>
            </a:r>
            <a:r>
              <a:rPr lang="en-US" sz="2800" b="1" dirty="0" smtClean="0"/>
              <a:t>Recorder:</a:t>
            </a:r>
            <a:r>
              <a:rPr lang="en-US" sz="2800" dirty="0" smtClean="0"/>
              <a:t> automatic recording unit for the mass and temperature changes</a:t>
            </a:r>
          </a:p>
          <a:p>
            <a:pPr>
              <a:buNone/>
            </a:pPr>
            <a:r>
              <a:rPr lang="en-US" sz="2800" b="1" dirty="0" smtClean="0"/>
              <a:t>	purge gas system : </a:t>
            </a:r>
            <a:r>
              <a:rPr lang="en-US" sz="2800" dirty="0" smtClean="0"/>
              <a:t>For prevention of oxidation: N</a:t>
            </a:r>
            <a:r>
              <a:rPr lang="en-US" sz="2800" baseline="-25000" dirty="0" smtClean="0"/>
              <a:t>2</a:t>
            </a:r>
            <a:r>
              <a:rPr lang="en-US" sz="2800" dirty="0" smtClean="0"/>
              <a:t> </a:t>
            </a:r>
            <a:r>
              <a:rPr lang="en-US" sz="2800" dirty="0" err="1" smtClean="0"/>
              <a:t>Ar</a:t>
            </a:r>
            <a:r>
              <a:rPr lang="en-US" sz="2800" dirty="0" smtClean="0"/>
              <a:t>, He, etc. </a:t>
            </a:r>
          </a:p>
          <a:p>
            <a:pPr>
              <a:buNone/>
            </a:pPr>
            <a:r>
              <a:rPr lang="en-US" sz="2800" dirty="0" smtClean="0"/>
              <a:t>	For oxidation: O</a:t>
            </a:r>
            <a:r>
              <a:rPr lang="en-US" sz="2800" baseline="-25000" dirty="0" smtClean="0"/>
              <a:t>2</a:t>
            </a:r>
            <a:r>
              <a:rPr lang="en-US" sz="2800" dirty="0" smtClean="0"/>
              <a:t> or air.  </a:t>
            </a:r>
          </a:p>
          <a:p>
            <a:endParaRPr lang="en-US" sz="2800" dirty="0" smtClean="0"/>
          </a:p>
          <a:p>
            <a:pPr>
              <a:buNone/>
            </a:pPr>
            <a:endParaRPr lang="en-US" sz="2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srcRect/>
          <a:stretch>
            <a:fillRect/>
          </a:stretch>
        </p:blipFill>
        <p:spPr bwMode="auto">
          <a:xfrm>
            <a:off x="533400" y="685800"/>
            <a:ext cx="8129491" cy="3195639"/>
          </a:xfrm>
          <a:prstGeom prst="rect">
            <a:avLst/>
          </a:prstGeom>
          <a:noFill/>
          <a:ln w="9525">
            <a:noFill/>
            <a:miter lim="800000"/>
            <a:headEnd/>
            <a:tailEnd/>
          </a:ln>
          <a:effectLst/>
        </p:spPr>
      </p:pic>
      <p:sp>
        <p:nvSpPr>
          <p:cNvPr id="4" name="TextBox 3"/>
          <p:cNvSpPr txBox="1"/>
          <p:nvPr/>
        </p:nvSpPr>
        <p:spPr>
          <a:xfrm>
            <a:off x="2209800" y="4495800"/>
            <a:ext cx="51816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BLOCK DIAGRAM OF THERMOBALANCE</a:t>
            </a:r>
            <a:endParaRPr lang="en-US"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762000"/>
            <a:ext cx="6844379" cy="4038600"/>
          </a:xfrm>
          <a:prstGeom prst="rect">
            <a:avLst/>
          </a:prstGeom>
          <a:noFill/>
          <a:ln w="9525">
            <a:noFill/>
            <a:miter lim="800000"/>
            <a:headEnd/>
            <a:tailEnd/>
          </a:ln>
          <a:effectLst/>
        </p:spPr>
      </p:pic>
      <p:sp>
        <p:nvSpPr>
          <p:cNvPr id="3" name="Rectangle 2"/>
          <p:cNvSpPr/>
          <p:nvPr/>
        </p:nvSpPr>
        <p:spPr>
          <a:xfrm>
            <a:off x="0" y="5029200"/>
            <a:ext cx="9144000" cy="1200329"/>
          </a:xfrm>
          <a:prstGeom prst="rect">
            <a:avLst/>
          </a:prstGeom>
          <a:solidFill>
            <a:srgbClr val="FFFFCC"/>
          </a:solidFill>
        </p:spPr>
        <p:txBody>
          <a:bodyPr wrap="square">
            <a:spAutoFit/>
          </a:bodyPr>
          <a:lstStyle/>
          <a:p>
            <a:r>
              <a:rPr lang="en-US" dirty="0" err="1" smtClean="0">
                <a:latin typeface="Times New Roman" pitchFamily="18" charset="0"/>
                <a:cs typeface="Times New Roman" pitchFamily="18" charset="0"/>
              </a:rPr>
              <a:t>Thermobalance</a:t>
            </a:r>
            <a:r>
              <a:rPr lang="en-US" dirty="0" smtClean="0">
                <a:latin typeface="Times New Roman" pitchFamily="18" charset="0"/>
                <a:cs typeface="Times New Roman" pitchFamily="18" charset="0"/>
              </a:rPr>
              <a:t> components. The balance beam is shown as   A. The sample cup and holder are B;  C is a counterweight. D is a lamp and photodiodes, E is a magnetic coil, and F is a permanent magnet. The computer data-acquisition, data-processing, and control systems are  </a:t>
            </a:r>
          </a:p>
          <a:p>
            <a:r>
              <a:rPr lang="en-US" dirty="0" smtClean="0">
                <a:latin typeface="Times New Roman" pitchFamily="18" charset="0"/>
                <a:cs typeface="Times New Roman" pitchFamily="18" charset="0"/>
              </a:rPr>
              <a:t>components G, H, and I. Component J is the printer and display unit. </a:t>
            </a:r>
            <a:endParaRPr lang="en-US"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srcRect l="26433" r="23810"/>
          <a:stretch>
            <a:fillRect/>
          </a:stretch>
        </p:blipFill>
        <p:spPr bwMode="auto">
          <a:xfrm>
            <a:off x="6705600" y="0"/>
            <a:ext cx="2438400" cy="2182813"/>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l="7454" t="3248" r="3586" b="5429"/>
          <a:stretch>
            <a:fillRect/>
          </a:stretch>
        </p:blipFill>
        <p:spPr bwMode="auto">
          <a:xfrm>
            <a:off x="7092177" y="2209800"/>
            <a:ext cx="2051824" cy="1828800"/>
          </a:xfrm>
          <a:prstGeom prst="rect">
            <a:avLst/>
          </a:prstGeom>
          <a:noFill/>
          <a:ln w="9525">
            <a:noFill/>
            <a:miter lim="800000"/>
            <a:headEnd/>
            <a:tailEnd/>
          </a:ln>
          <a:effectLst/>
        </p:spPr>
      </p:pic>
      <p:sp>
        <p:nvSpPr>
          <p:cNvPr id="6" name="Rectangle 5"/>
          <p:cNvSpPr/>
          <p:nvPr/>
        </p:nvSpPr>
        <p:spPr>
          <a:xfrm>
            <a:off x="6858000" y="4114800"/>
            <a:ext cx="2286000" cy="738664"/>
          </a:xfrm>
          <a:prstGeom prst="rect">
            <a:avLst/>
          </a:prstGeom>
        </p:spPr>
        <p:txBody>
          <a:bodyPr wrap="square">
            <a:spAutoFit/>
          </a:bodyPr>
          <a:lstStyle/>
          <a:p>
            <a:r>
              <a:rPr lang="en-US" sz="1400" dirty="0" smtClean="0"/>
              <a:t>Oven/heater for heating,  </a:t>
            </a:r>
          </a:p>
          <a:p>
            <a:r>
              <a:rPr lang="en-US" sz="1400" b="1" dirty="0" smtClean="0"/>
              <a:t>ceramic rod/pan, and balance.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0" y="304800"/>
            <a:ext cx="3429000" cy="5668963"/>
          </a:xfrm>
          <a:solidFill>
            <a:srgbClr val="FFFFCC"/>
          </a:solidFill>
        </p:spPr>
        <p:txBody>
          <a:bodyPr>
            <a:normAutofit/>
          </a:bodyPr>
          <a:lstStyle/>
          <a:p>
            <a:r>
              <a:rPr lang="en-US" dirty="0" smtClean="0">
                <a:latin typeface="Times New Roman" pitchFamily="18" charset="0"/>
                <a:cs typeface="Times New Roman" pitchFamily="18" charset="0"/>
              </a:rPr>
              <a:t>The TGA instrument continuously weighs a sample as it is  heated to temperatures of up to 2000</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C for coupling with FTIR  and Mass spectrometry gas analysis.</a:t>
            </a:r>
            <a:endParaRPr lang="en-US" dirty="0">
              <a:latin typeface="Times New Roman" pitchFamily="18" charset="0"/>
              <a:cs typeface="Times New Roman" pitchFamily="18" charset="0"/>
            </a:endParaRPr>
          </a:p>
        </p:txBody>
      </p:sp>
      <p:pic>
        <p:nvPicPr>
          <p:cNvPr id="3074" name="Picture 2"/>
          <p:cNvPicPr>
            <a:picLocks noGrp="1" noChangeAspect="1" noChangeArrowheads="1"/>
          </p:cNvPicPr>
          <p:nvPr>
            <p:ph sz="quarter" idx="4"/>
          </p:nvPr>
        </p:nvPicPr>
        <p:blipFill>
          <a:blip r:embed="rId2"/>
          <a:srcRect l="17725" t="12147" r="16444" b="19021"/>
          <a:stretch>
            <a:fillRect/>
          </a:stretch>
        </p:blipFill>
        <p:spPr bwMode="auto">
          <a:xfrm>
            <a:off x="6324600" y="228600"/>
            <a:ext cx="2819400" cy="299561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657600" y="0"/>
            <a:ext cx="2793670" cy="640666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4238"/>
          </a:xfrm>
          <a:solidFill>
            <a:srgbClr val="FF99FF"/>
          </a:solidFill>
        </p:spPr>
        <p:txBody>
          <a:bodyPr>
            <a:normAutofit/>
          </a:bodyPr>
          <a:lstStyle/>
          <a:p>
            <a:r>
              <a:rPr lang="en-US" b="1" dirty="0" smtClean="0">
                <a:latin typeface="Times New Roman" pitchFamily="18" charset="0"/>
                <a:cs typeface="Times New Roman" pitchFamily="18" charset="0"/>
              </a:rPr>
              <a:t>Balances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9144000" cy="5943600"/>
          </a:xfrm>
          <a:solidFill>
            <a:srgbClr val="FFFFCC"/>
          </a:solidFill>
        </p:spPr>
        <p:txBody>
          <a:bodyPr>
            <a:normAutofit fontScale="77500" lnSpcReduction="20000"/>
          </a:bodyPr>
          <a:lstStyle/>
          <a:p>
            <a:r>
              <a:rPr lang="en-US" b="1" dirty="0" smtClean="0">
                <a:latin typeface="Times New Roman" pitchFamily="18" charset="0"/>
                <a:cs typeface="Times New Roman" pitchFamily="18" charset="0"/>
              </a:rPr>
              <a:t>Basic :</a:t>
            </a:r>
            <a:r>
              <a:rPr lang="en-US" dirty="0" smtClean="0">
                <a:latin typeface="Times New Roman" pitchFamily="18" charset="0"/>
                <a:cs typeface="Times New Roman" pitchFamily="18" charset="0"/>
              </a:rPr>
              <a:t> accuracy, sensitivity, reproducibility, and capacity</a:t>
            </a:r>
          </a:p>
          <a:p>
            <a:r>
              <a:rPr lang="en-US" dirty="0" smtClean="0">
                <a:latin typeface="Times New Roman" pitchFamily="18" charset="0"/>
                <a:cs typeface="Times New Roman" pitchFamily="18" charset="0"/>
              </a:rPr>
              <a:t>Two types :</a:t>
            </a:r>
          </a:p>
          <a:p>
            <a:pPr>
              <a:buNone/>
            </a:pPr>
            <a:r>
              <a:rPr lang="en-US" sz="2800" dirty="0" smtClean="0">
                <a:latin typeface="Times New Roman" pitchFamily="18" charset="0"/>
                <a:cs typeface="Times New Roman" pitchFamily="18" charset="0"/>
              </a:rPr>
              <a:t>	(a) </a:t>
            </a:r>
            <a:r>
              <a:rPr lang="en-US" sz="2800" b="1" dirty="0" smtClean="0">
                <a:latin typeface="Times New Roman" pitchFamily="18" charset="0"/>
                <a:cs typeface="Times New Roman" pitchFamily="18" charset="0"/>
              </a:rPr>
              <a:t>Null-point Type :</a:t>
            </a:r>
          </a:p>
          <a:p>
            <a:r>
              <a:rPr lang="en-US" sz="2800" dirty="0" smtClean="0">
                <a:latin typeface="Times New Roman" pitchFamily="18" charset="0"/>
                <a:cs typeface="Times New Roman" pitchFamily="18" charset="0"/>
              </a:rPr>
              <a:t>incorporates a </a:t>
            </a:r>
            <a:r>
              <a:rPr lang="en-US" sz="2800" dirty="0" smtClean="0">
                <a:solidFill>
                  <a:srgbClr val="0070C0"/>
                </a:solidFill>
                <a:latin typeface="Times New Roman" pitchFamily="18" charset="0"/>
                <a:cs typeface="Times New Roman" pitchFamily="18" charset="0"/>
              </a:rPr>
              <a:t>sensing element</a:t>
            </a:r>
            <a:r>
              <a:rPr lang="en-US" sz="2800" dirty="0" smtClean="0">
                <a:latin typeface="Times New Roman" pitchFamily="18" charset="0"/>
                <a:cs typeface="Times New Roman" pitchFamily="18" charset="0"/>
              </a:rPr>
              <a:t> which detects a deviation of the balance beam from its null position </a:t>
            </a:r>
          </a:p>
          <a:p>
            <a:r>
              <a:rPr lang="en-US" sz="2800" dirty="0" smtClean="0">
                <a:latin typeface="Times New Roman" pitchFamily="18" charset="0"/>
                <a:cs typeface="Times New Roman" pitchFamily="18" charset="0"/>
              </a:rPr>
              <a:t>A sensor detects the deviation and triggers the restoring force to bring the balance beam to back to the null position. The restoring force is directly proportional to the mass change. 	</a:t>
            </a:r>
          </a:p>
          <a:p>
            <a:r>
              <a:rPr lang="en-US" sz="2800" dirty="0" smtClean="0">
                <a:latin typeface="Times New Roman" pitchFamily="18" charset="0"/>
                <a:cs typeface="Times New Roman" pitchFamily="18" charset="0"/>
              </a:rPr>
              <a:t>(b) </a:t>
            </a:r>
            <a:r>
              <a:rPr lang="en-US" sz="2800" b="1" dirty="0" smtClean="0">
                <a:latin typeface="Times New Roman" pitchFamily="18" charset="0"/>
                <a:cs typeface="Times New Roman" pitchFamily="18" charset="0"/>
              </a:rPr>
              <a:t>Deflection Type : </a:t>
            </a:r>
          </a:p>
          <a:p>
            <a:r>
              <a:rPr lang="en-US" sz="2800" dirty="0" smtClean="0">
                <a:latin typeface="Times New Roman" pitchFamily="18" charset="0"/>
                <a:cs typeface="Times New Roman" pitchFamily="18" charset="0"/>
              </a:rPr>
              <a:t>conversion  of the balance beam deflection about the fulcrum into a suitable mass change trace  by  </a:t>
            </a:r>
          </a:p>
          <a:p>
            <a:r>
              <a:rPr lang="en-US" sz="2800" dirty="0" smtClean="0">
                <a:latin typeface="Times New Roman" pitchFamily="18" charset="0"/>
                <a:cs typeface="Times New Roman" pitchFamily="18" charset="0"/>
              </a:rPr>
              <a:t>(a)  photographic  recording  </a:t>
            </a:r>
            <a:r>
              <a:rPr lang="en-US" sz="2800" dirty="0" err="1" smtClean="0">
                <a:latin typeface="Times New Roman" pitchFamily="18" charset="0"/>
                <a:cs typeface="Times New Roman" pitchFamily="18" charset="0"/>
              </a:rPr>
              <a:t>i.e</a:t>
            </a:r>
            <a:r>
              <a:rPr lang="en-US" sz="2800" dirty="0" smtClean="0">
                <a:latin typeface="Times New Roman" pitchFamily="18" charset="0"/>
                <a:cs typeface="Times New Roman" pitchFamily="18" charset="0"/>
              </a:rPr>
              <a:t> change in path of a reflected  beam of light available  of photographic recording,</a:t>
            </a:r>
          </a:p>
          <a:p>
            <a:r>
              <a:rPr lang="en-US" sz="2800" dirty="0" smtClean="0">
                <a:latin typeface="Times New Roman" pitchFamily="18" charset="0"/>
                <a:cs typeface="Times New Roman" pitchFamily="18" charset="0"/>
              </a:rPr>
              <a:t>(b) recording electrical signals generated  by an appropriate  displacement  measurement transducer, and  </a:t>
            </a:r>
          </a:p>
          <a:p>
            <a:r>
              <a:rPr lang="en-US" sz="2800" dirty="0" smtClean="0">
                <a:latin typeface="Times New Roman" pitchFamily="18" charset="0"/>
                <a:cs typeface="Times New Roman" pitchFamily="18" charset="0"/>
              </a:rPr>
              <a:t>(c) using an electro-chemical device. The different balances used in TG instruments are having measuring range from 0.0001 mg to 1 g depending on sample containers used. </a:t>
            </a:r>
            <a:endParaRPr lang="en-US"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2068</Words>
  <Application>Microsoft Office PowerPoint</Application>
  <PresentationFormat>On-screen Show (4:3)</PresentationFormat>
  <Paragraphs>182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Thermogravimetric Analysis (TGA)</vt:lpstr>
      <vt:lpstr>Principle</vt:lpstr>
      <vt:lpstr>PRINCIPLE</vt:lpstr>
      <vt:lpstr>Thermogram: TG curve of a single stage </vt:lpstr>
      <vt:lpstr>INSTRUMENT</vt:lpstr>
      <vt:lpstr>Slide 6</vt:lpstr>
      <vt:lpstr>Slide 7</vt:lpstr>
      <vt:lpstr>Slide 8</vt:lpstr>
      <vt:lpstr>Balances</vt:lpstr>
      <vt:lpstr>FURNACE</vt:lpstr>
      <vt:lpstr> </vt:lpstr>
      <vt:lpstr>Recorder</vt:lpstr>
      <vt:lpstr>Slide 13</vt:lpstr>
      <vt:lpstr>Thermogravimatic Curves </vt:lpstr>
      <vt:lpstr> METHODOLOGY </vt:lpstr>
      <vt:lpstr>Interpretation of Thermogram</vt:lpstr>
      <vt:lpstr>Slide 17</vt:lpstr>
      <vt:lpstr>FACTORS AFFECTING TG CURVE </vt:lpstr>
      <vt:lpstr>Furnace heating rate</vt:lpstr>
      <vt:lpstr>Recording or chart speed</vt:lpstr>
      <vt:lpstr>Furnace Atmosphere</vt:lpstr>
      <vt:lpstr>Sample Holder</vt:lpstr>
      <vt:lpstr>Effect of Sample Mass</vt:lpstr>
      <vt:lpstr>Effect of Sample Particle Size</vt:lpstr>
      <vt:lpstr>Effect of Heat of Reaction</vt:lpstr>
      <vt:lpstr>ADVANTAGES                 DISADVANTAGES </vt:lpstr>
      <vt:lpstr>APPLICATIONS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Thermogravimetric Analysis (TGA)</dc:title>
  <dc:creator>admin</dc:creator>
  <cp:lastModifiedBy>admin</cp:lastModifiedBy>
  <cp:revision>43</cp:revision>
  <dcterms:created xsi:type="dcterms:W3CDTF">2006-08-16T00:00:00Z</dcterms:created>
  <dcterms:modified xsi:type="dcterms:W3CDTF">2021-04-10T04:42:20Z</dcterms:modified>
</cp:coreProperties>
</file>