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0" r:id="rId1"/>
  </p:sldMasterIdLst>
  <p:sldIdLst>
    <p:sldId id="256" r:id="rId2"/>
    <p:sldId id="272" r:id="rId3"/>
    <p:sldId id="301" r:id="rId4"/>
    <p:sldId id="273" r:id="rId5"/>
    <p:sldId id="274" r:id="rId6"/>
    <p:sldId id="275" r:id="rId7"/>
    <p:sldId id="271" r:id="rId8"/>
    <p:sldId id="276" r:id="rId9"/>
    <p:sldId id="277" r:id="rId10"/>
    <p:sldId id="278" r:id="rId11"/>
    <p:sldId id="302" r:id="rId12"/>
    <p:sldId id="279" r:id="rId13"/>
    <p:sldId id="280" r:id="rId14"/>
    <p:sldId id="281" r:id="rId15"/>
    <p:sldId id="282" r:id="rId16"/>
    <p:sldId id="283" r:id="rId17"/>
    <p:sldId id="284" r:id="rId18"/>
    <p:sldId id="300"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8" r:id="rId32"/>
    <p:sldId id="297" r:id="rId33"/>
    <p:sldId id="29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67" autoAdjust="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B7AE1-6AF5-497F-9A4B-C9A46E28DC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N"/>
        </a:p>
      </dgm:t>
    </dgm:pt>
    <dgm:pt modelId="{1A3A666D-A065-48CB-A7B8-0ABAD4D34F6E}">
      <dgm:prSet/>
      <dgm:spPr/>
      <dgm:t>
        <a:bodyPr/>
        <a:lstStyle/>
        <a:p>
          <a:r>
            <a:rPr lang="en-IN"/>
            <a:t>STRUCTURE OF THUMB-         </a:t>
          </a:r>
        </a:p>
      </dgm:t>
    </dgm:pt>
    <dgm:pt modelId="{65645BC4-1D24-4E3F-8C9F-9215B7E22ACC}" type="parTrans" cxnId="{0028D73E-3C84-4C37-BB39-4EB655F04341}">
      <dgm:prSet/>
      <dgm:spPr/>
      <dgm:t>
        <a:bodyPr/>
        <a:lstStyle/>
        <a:p>
          <a:endParaRPr lang="en-IN"/>
        </a:p>
      </dgm:t>
    </dgm:pt>
    <dgm:pt modelId="{AF0B1375-1173-4912-AC36-5878F2F42980}" type="sibTrans" cxnId="{0028D73E-3C84-4C37-BB39-4EB655F04341}">
      <dgm:prSet/>
      <dgm:spPr/>
      <dgm:t>
        <a:bodyPr/>
        <a:lstStyle/>
        <a:p>
          <a:endParaRPr lang="en-IN"/>
        </a:p>
      </dgm:t>
    </dgm:pt>
    <dgm:pt modelId="{6016090E-03DD-445B-B847-046984772440}" type="pres">
      <dgm:prSet presAssocID="{881B7AE1-6AF5-497F-9A4B-C9A46E28DC28}" presName="linear" presStyleCnt="0">
        <dgm:presLayoutVars>
          <dgm:animLvl val="lvl"/>
          <dgm:resizeHandles val="exact"/>
        </dgm:presLayoutVars>
      </dgm:prSet>
      <dgm:spPr/>
      <dgm:t>
        <a:bodyPr/>
        <a:lstStyle/>
        <a:p>
          <a:endParaRPr lang="en-IN"/>
        </a:p>
      </dgm:t>
    </dgm:pt>
    <dgm:pt modelId="{17EE005E-6546-4F42-BF13-08E8C8594341}" type="pres">
      <dgm:prSet presAssocID="{1A3A666D-A065-48CB-A7B8-0ABAD4D34F6E}" presName="parentText" presStyleLbl="node1" presStyleIdx="0" presStyleCnt="1">
        <dgm:presLayoutVars>
          <dgm:chMax val="0"/>
          <dgm:bulletEnabled val="1"/>
        </dgm:presLayoutVars>
      </dgm:prSet>
      <dgm:spPr/>
      <dgm:t>
        <a:bodyPr/>
        <a:lstStyle/>
        <a:p>
          <a:endParaRPr lang="en-IN"/>
        </a:p>
      </dgm:t>
    </dgm:pt>
  </dgm:ptLst>
  <dgm:cxnLst>
    <dgm:cxn modelId="{0028D73E-3C84-4C37-BB39-4EB655F04341}" srcId="{881B7AE1-6AF5-497F-9A4B-C9A46E28DC28}" destId="{1A3A666D-A065-48CB-A7B8-0ABAD4D34F6E}" srcOrd="0" destOrd="0" parTransId="{65645BC4-1D24-4E3F-8C9F-9215B7E22ACC}" sibTransId="{AF0B1375-1173-4912-AC36-5878F2F42980}"/>
    <dgm:cxn modelId="{223191E6-9FDA-4BB9-9E50-E1589D221D0C}" type="presOf" srcId="{881B7AE1-6AF5-497F-9A4B-C9A46E28DC28}" destId="{6016090E-03DD-445B-B847-046984772440}" srcOrd="0" destOrd="0" presId="urn:microsoft.com/office/officeart/2005/8/layout/vList2"/>
    <dgm:cxn modelId="{48E5A870-7B09-489B-B903-C2AE56F5F619}" type="presOf" srcId="{1A3A666D-A065-48CB-A7B8-0ABAD4D34F6E}" destId="{17EE005E-6546-4F42-BF13-08E8C8594341}" srcOrd="0" destOrd="0" presId="urn:microsoft.com/office/officeart/2005/8/layout/vList2"/>
    <dgm:cxn modelId="{5FCBB9CD-02B8-4C08-A5D7-FBE7A2F95CEC}" type="presParOf" srcId="{6016090E-03DD-445B-B847-046984772440}" destId="{17EE005E-6546-4F42-BF13-08E8C859434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581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557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132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224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309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9130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4294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129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572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780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051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529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52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4543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779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070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12/21/2022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55174957"/>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499E3-41D0-4E55-94A3-AE3B3D4F3A82}"/>
              </a:ext>
            </a:extLst>
          </p:cNvPr>
          <p:cNvSpPr>
            <a:spLocks noGrp="1"/>
          </p:cNvSpPr>
          <p:nvPr>
            <p:ph type="ctrTitle"/>
          </p:nvPr>
        </p:nvSpPr>
        <p:spPr>
          <a:xfrm>
            <a:off x="1791547" y="1297094"/>
            <a:ext cx="7766936" cy="1646302"/>
          </a:xfrm>
        </p:spPr>
        <p:txBody>
          <a:bodyPr/>
          <a:lstStyle/>
          <a:p>
            <a:pPr algn="ctr"/>
            <a:r>
              <a:rPr lang="en-IN" sz="6000" dirty="0">
                <a:latin typeface="Berlin Sans FB" panose="020E0602020502020306" pitchFamily="34" charset="0"/>
              </a:rPr>
              <a:t>THE HAND COMPLEX</a:t>
            </a:r>
          </a:p>
        </p:txBody>
      </p:sp>
      <p:sp>
        <p:nvSpPr>
          <p:cNvPr id="5" name="Rectangle 4">
            <a:extLst>
              <a:ext uri="{FF2B5EF4-FFF2-40B4-BE49-F238E27FC236}">
                <a16:creationId xmlns="" xmlns:a16="http://schemas.microsoft.com/office/drawing/2014/main" xmlns:lc="http://schemas.openxmlformats.org/drawingml/2006/lockedCanvas" id="{20670021-B808-4040-BC56-0F2E83410E1F}"/>
              </a:ext>
            </a:extLst>
          </p:cNvPr>
          <p:cNvSpPr/>
          <p:nvPr/>
        </p:nvSpPr>
        <p:spPr>
          <a:xfrm rot="10800000" flipV="1">
            <a:off x="1511844" y="4003786"/>
            <a:ext cx="7813039" cy="224676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IN" sz="3200" b="1" dirty="0" smtClean="0">
                <a:solidFill>
                  <a:schemeClr val="accent2">
                    <a:lumMod val="20000"/>
                    <a:lumOff val="80000"/>
                  </a:schemeClr>
                </a:solidFill>
                <a:latin typeface="Times New Roman" panose="02020603050405020304" pitchFamily="18" charset="0"/>
                <a:cs typeface="Times New Roman" panose="02020603050405020304" pitchFamily="18" charset="0"/>
              </a:rPr>
              <a:t>DR. DIGVIJAY SHARMA</a:t>
            </a:r>
          </a:p>
          <a:p>
            <a:pPr algn="ctr"/>
            <a:r>
              <a:rPr lang="en-IN" sz="2000" b="1" dirty="0" smtClean="0">
                <a:solidFill>
                  <a:schemeClr val="accent2">
                    <a:lumMod val="20000"/>
                    <a:lumOff val="80000"/>
                  </a:schemeClr>
                </a:solidFill>
                <a:latin typeface="Times New Roman" panose="02020603050405020304" pitchFamily="18" charset="0"/>
                <a:cs typeface="Times New Roman" panose="02020603050405020304" pitchFamily="18" charset="0"/>
              </a:rPr>
              <a:t>DEPARTMENT </a:t>
            </a:r>
            <a:r>
              <a:rPr lang="en-IN" sz="2000" b="1" dirty="0">
                <a:solidFill>
                  <a:schemeClr val="accent2">
                    <a:lumMod val="20000"/>
                    <a:lumOff val="80000"/>
                  </a:schemeClr>
                </a:solidFill>
                <a:latin typeface="Times New Roman" panose="02020603050405020304" pitchFamily="18" charset="0"/>
                <a:cs typeface="Times New Roman" panose="02020603050405020304" pitchFamily="18" charset="0"/>
              </a:rPr>
              <a:t>OF PHYSIOTHERAPY</a:t>
            </a:r>
          </a:p>
          <a:p>
            <a:pPr algn="ctr"/>
            <a:r>
              <a:rPr lang="en-IN" sz="2000" b="1" dirty="0" smtClean="0">
                <a:solidFill>
                  <a:schemeClr val="accent2">
                    <a:lumMod val="20000"/>
                    <a:lumOff val="80000"/>
                  </a:schemeClr>
                </a:solidFill>
                <a:latin typeface="Times New Roman" panose="02020603050405020304" pitchFamily="18" charset="0"/>
                <a:cs typeface="Times New Roman" panose="02020603050405020304" pitchFamily="18" charset="0"/>
              </a:rPr>
              <a:t>U.I.H.S</a:t>
            </a:r>
            <a:endParaRPr lang="en-IN" sz="2000" b="1"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ctr"/>
            <a:r>
              <a:rPr lang="en-IN" sz="2000" b="1" dirty="0">
                <a:solidFill>
                  <a:schemeClr val="accent2">
                    <a:lumMod val="20000"/>
                    <a:lumOff val="80000"/>
                  </a:schemeClr>
                </a:solidFill>
                <a:latin typeface="Times New Roman" panose="02020603050405020304" pitchFamily="18" charset="0"/>
                <a:cs typeface="Times New Roman" panose="02020603050405020304" pitchFamily="18" charset="0"/>
              </a:rPr>
              <a:t>KANPUR</a:t>
            </a:r>
            <a:endParaRPr lang="en-IN" sz="20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ctr"/>
            <a:endParaRPr lang="en-IN" sz="2400" dirty="0">
              <a:solidFill>
                <a:schemeClr val="accent2">
                  <a:lumMod val="20000"/>
                  <a:lumOff val="80000"/>
                </a:schemeClr>
              </a:solidFill>
            </a:endParaRPr>
          </a:p>
          <a:p>
            <a:endParaRPr lang="en-IN" sz="2400" dirty="0">
              <a:solidFill>
                <a:schemeClr val="accent2">
                  <a:lumMod val="20000"/>
                  <a:lumOff val="80000"/>
                </a:schemeClr>
              </a:solidFill>
            </a:endParaRPr>
          </a:p>
        </p:txBody>
      </p:sp>
    </p:spTree>
    <p:extLst>
      <p:ext uri="{BB962C8B-B14F-4D97-AF65-F5344CB8AC3E}">
        <p14:creationId xmlns:p14="http://schemas.microsoft.com/office/powerpoint/2010/main" val="2799086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21238-7669-483C-859D-0F21C6C681C4}"/>
              </a:ext>
            </a:extLst>
          </p:cNvPr>
          <p:cNvSpPr>
            <a:spLocks noGrp="1"/>
          </p:cNvSpPr>
          <p:nvPr>
            <p:ph type="title"/>
          </p:nvPr>
        </p:nvSpPr>
        <p:spPr>
          <a:xfrm>
            <a:off x="1086908" y="596900"/>
            <a:ext cx="8596668" cy="1320800"/>
          </a:xfrm>
        </p:spPr>
        <p:txBody>
          <a:bodyPr/>
          <a:lstStyle/>
          <a:p>
            <a:r>
              <a:rPr lang="en-US" dirty="0">
                <a:latin typeface="Calibri" panose="020F0502020204030204" pitchFamily="34" charset="0"/>
                <a:ea typeface="Calibri" panose="020F0502020204030204" pitchFamily="34" charset="0"/>
                <a:cs typeface="Mangal" panose="020B0502040204020203" pitchFamily="18" charset="0"/>
              </a:rPr>
              <a:t>IP Joints of the Fingers</a:t>
            </a:r>
            <a:r>
              <a:rPr lang="en-IN" sz="2400" dirty="0">
                <a:latin typeface="Calibri" panose="020F0502020204030204" pitchFamily="34" charset="0"/>
                <a:ea typeface="Calibri" panose="020F0502020204030204" pitchFamily="34" charset="0"/>
                <a:cs typeface="Mangal" panose="020B0502040204020203" pitchFamily="18" charset="0"/>
              </a:rPr>
              <a:t/>
            </a:r>
            <a:br>
              <a:rPr lang="en-IN" sz="2400" dirty="0">
                <a:latin typeface="Calibri" panose="020F0502020204030204" pitchFamily="34" charset="0"/>
                <a:ea typeface="Calibri" panose="020F0502020204030204" pitchFamily="34" charset="0"/>
                <a:cs typeface="Mangal" panose="020B0502040204020203" pitchFamily="18" charset="0"/>
              </a:rPr>
            </a:br>
            <a:endParaRPr lang="en-IN" dirty="0"/>
          </a:p>
        </p:txBody>
      </p:sp>
      <p:sp>
        <p:nvSpPr>
          <p:cNvPr id="3" name="Content Placeholder 2">
            <a:extLst>
              <a:ext uri="{FF2B5EF4-FFF2-40B4-BE49-F238E27FC236}">
                <a16:creationId xmlns:a16="http://schemas.microsoft.com/office/drawing/2014/main" xmlns="" id="{E72B8EF2-7E7A-4DBB-8CFB-440935383E32}"/>
              </a:ext>
            </a:extLst>
          </p:cNvPr>
          <p:cNvSpPr>
            <a:spLocks noGrp="1"/>
          </p:cNvSpPr>
          <p:nvPr>
            <p:ph idx="1"/>
          </p:nvPr>
        </p:nvSpPr>
        <p:spPr>
          <a:xfrm>
            <a:off x="1086908" y="1514013"/>
            <a:ext cx="8991812" cy="5039187"/>
          </a:xfrm>
        </p:spPr>
        <p:txBody>
          <a:bodyPr>
            <a:norm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It consist of head of the proximal  phalanx and the base of the distal phalanx to it .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It is a true hinge joint with 1</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freedom.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joint Is strengthen by a joint capsule, a volar plate and collateral ligament.</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0" indent="0">
              <a:buNone/>
            </a:pPr>
            <a:r>
              <a:rPr lang="en-US" sz="4400" dirty="0">
                <a:latin typeface="Calibri" panose="020F0502020204030204" pitchFamily="34" charset="0"/>
                <a:ea typeface="Calibri" panose="020F0502020204030204" pitchFamily="34" charset="0"/>
                <a:cs typeface="Mangal" panose="020B0502040204020203" pitchFamily="18" charset="0"/>
              </a:rPr>
              <a:t>ROM</a:t>
            </a:r>
          </a:p>
          <a:p>
            <a:r>
              <a:rPr lang="en-US" sz="2400" dirty="0">
                <a:latin typeface="Calibri" panose="020F0502020204030204" pitchFamily="34" charset="0"/>
                <a:ea typeface="Calibri" panose="020F0502020204030204" pitchFamily="34" charset="0"/>
                <a:cs typeface="Mangal" panose="020B0502040204020203" pitchFamily="18" charset="0"/>
              </a:rPr>
              <a:t>The total ROM of flexion and extension available at PIP joint (100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-110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is greater than DIP joint (80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The radially to ulnarly and reaches to 135</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and 90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respectively.</a:t>
            </a:r>
            <a:endParaRPr lang="en-IN" sz="2400" dirty="0"/>
          </a:p>
        </p:txBody>
      </p:sp>
    </p:spTree>
    <p:extLst>
      <p:ext uri="{BB962C8B-B14F-4D97-AF65-F5344CB8AC3E}">
        <p14:creationId xmlns:p14="http://schemas.microsoft.com/office/powerpoint/2010/main" val="335797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50453D6C-6989-417E-9467-B79ADEDCDF1A}"/>
              </a:ext>
            </a:extLst>
          </p:cNvPr>
          <p:cNvGraphicFramePr/>
          <p:nvPr/>
        </p:nvGraphicFramePr>
        <p:xfrm>
          <a:off x="599440" y="609600"/>
          <a:ext cx="8222826" cy="802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B8066FAC-70F0-41EC-B01F-81A43CB12CEB}"/>
              </a:ext>
            </a:extLst>
          </p:cNvPr>
          <p:cNvSpPr>
            <a:spLocks noGrp="1"/>
          </p:cNvSpPr>
          <p:nvPr>
            <p:ph idx="1"/>
          </p:nvPr>
        </p:nvSpPr>
        <p:spPr>
          <a:xfrm>
            <a:off x="599440" y="1656081"/>
            <a:ext cx="6776720" cy="5303520"/>
          </a:xfrm>
        </p:spPr>
        <p:txBody>
          <a:bodyPr/>
          <a:lstStyle/>
          <a:p>
            <a:pPr marL="0" indent="0">
              <a:buNone/>
            </a:pPr>
            <a:r>
              <a:rPr lang="en-IN" sz="2800" dirty="0">
                <a:solidFill>
                  <a:schemeClr val="accent1"/>
                </a:solidFill>
              </a:rPr>
              <a:t>CMC JOINT- </a:t>
            </a:r>
            <a:endParaRPr lang="en-IN" sz="2800" b="1" dirty="0">
              <a:solidFill>
                <a:schemeClr val="accent1"/>
              </a:solidFill>
            </a:endParaRPr>
          </a:p>
          <a:p>
            <a:pPr>
              <a:buFont typeface="Wingdings" panose="05000000000000000000" pitchFamily="2" charset="2"/>
              <a:buChar char="Ø"/>
            </a:pPr>
            <a:r>
              <a:rPr lang="en-IN" sz="2000" dirty="0"/>
              <a:t>It is the articulation between the trapezium and base of the 1</a:t>
            </a:r>
            <a:r>
              <a:rPr lang="en-IN" sz="2000" baseline="30000" dirty="0"/>
              <a:t>st</a:t>
            </a:r>
            <a:r>
              <a:rPr lang="en-IN" sz="2000" dirty="0"/>
              <a:t> metacarpal.</a:t>
            </a:r>
          </a:p>
          <a:p>
            <a:pPr>
              <a:buFont typeface="Wingdings" panose="05000000000000000000" pitchFamily="2" charset="2"/>
              <a:buChar char="Ø"/>
            </a:pPr>
            <a:r>
              <a:rPr lang="en-IN" sz="2000" dirty="0"/>
              <a:t>It is a saddle joint with 2 degree of freedom. </a:t>
            </a:r>
          </a:p>
          <a:p>
            <a:pPr marL="0" indent="0">
              <a:buNone/>
            </a:pPr>
            <a:r>
              <a:rPr lang="en-IN" sz="2000" dirty="0"/>
              <a:t>Flexion/Extension </a:t>
            </a:r>
          </a:p>
          <a:p>
            <a:pPr marL="0" indent="0">
              <a:buNone/>
            </a:pPr>
            <a:r>
              <a:rPr lang="en-IN" sz="2000" dirty="0"/>
              <a:t>Abduction/Adduction</a:t>
            </a:r>
          </a:p>
          <a:p>
            <a:pPr>
              <a:buFont typeface="Wingdings" panose="05000000000000000000" pitchFamily="2" charset="2"/>
              <a:buChar char="Ø"/>
            </a:pPr>
            <a:r>
              <a:rPr lang="en-IN" sz="2000" dirty="0"/>
              <a:t>The joint also permits some axial rotation.</a:t>
            </a:r>
          </a:p>
          <a:p>
            <a:pPr>
              <a:buFont typeface="Wingdings" panose="05000000000000000000" pitchFamily="2" charset="2"/>
              <a:buChar char="Ø"/>
            </a:pPr>
            <a:r>
              <a:rPr lang="en-IN" sz="2000" dirty="0"/>
              <a:t>The CMC joint surface consist not only of the traditionally described saddle shaped surfaces but also of a spherical portion.</a:t>
            </a:r>
          </a:p>
          <a:p>
            <a:pPr>
              <a:buFont typeface="Wingdings" panose="05000000000000000000" pitchFamily="2" charset="2"/>
              <a:buChar char="Ø"/>
            </a:pPr>
            <a:r>
              <a:rPr lang="en-IN" sz="2000" dirty="0"/>
              <a:t>The saddle shaped portion of the trapezium is concave in sagittal plane (abduction/adduction) and convex in frontal plane (flexion/extension).</a:t>
            </a:r>
          </a:p>
          <a:p>
            <a:pPr>
              <a:buFont typeface="Wingdings" panose="05000000000000000000" pitchFamily="2" charset="2"/>
              <a:buChar char="Ø"/>
            </a:pPr>
            <a:endParaRPr lang="en-IN" dirty="0"/>
          </a:p>
          <a:p>
            <a:endParaRPr lang="en-IN" dirty="0"/>
          </a:p>
        </p:txBody>
      </p:sp>
      <p:pic>
        <p:nvPicPr>
          <p:cNvPr id="5" name="Picture 4">
            <a:extLst>
              <a:ext uri="{FF2B5EF4-FFF2-40B4-BE49-F238E27FC236}">
                <a16:creationId xmlns:a16="http://schemas.microsoft.com/office/drawing/2014/main" xmlns="" id="{382ED238-CC8E-4659-8AB3-134EC1DF5E4C}"/>
              </a:ext>
            </a:extLst>
          </p:cNvPr>
          <p:cNvPicPr>
            <a:picLocks noChangeAspect="1"/>
          </p:cNvPicPr>
          <p:nvPr/>
        </p:nvPicPr>
        <p:blipFill>
          <a:blip r:embed="rId7"/>
          <a:stretch>
            <a:fillRect/>
          </a:stretch>
        </p:blipFill>
        <p:spPr>
          <a:xfrm>
            <a:off x="7456487" y="1656081"/>
            <a:ext cx="4391025" cy="4343400"/>
          </a:xfrm>
          <a:prstGeom prst="rect">
            <a:avLst/>
          </a:prstGeom>
        </p:spPr>
      </p:pic>
    </p:spTree>
    <p:extLst>
      <p:ext uri="{BB962C8B-B14F-4D97-AF65-F5344CB8AC3E}">
        <p14:creationId xmlns:p14="http://schemas.microsoft.com/office/powerpoint/2010/main" val="293278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173024-CEEF-4841-85AD-F74ECA660331}"/>
              </a:ext>
            </a:extLst>
          </p:cNvPr>
          <p:cNvSpPr>
            <a:spLocks noGrp="1"/>
          </p:cNvSpPr>
          <p:nvPr>
            <p:ph idx="1"/>
          </p:nvPr>
        </p:nvSpPr>
        <p:spPr>
          <a:xfrm>
            <a:off x="652569" y="853440"/>
            <a:ext cx="8897831" cy="5394960"/>
          </a:xfrm>
        </p:spPr>
        <p:txBody>
          <a:bodyPr>
            <a:noAutofit/>
          </a:bodyPr>
          <a:lstStyle/>
          <a:p>
            <a:pPr>
              <a:lnSpc>
                <a:spcPct val="115000"/>
              </a:lnSpc>
              <a:spcAft>
                <a:spcPts val="1000"/>
              </a:spcAft>
            </a:pPr>
            <a:r>
              <a:rPr lang="en-US" sz="2200" dirty="0">
                <a:latin typeface="Calibri" panose="020F0502020204030204" pitchFamily="34" charset="0"/>
                <a:ea typeface="Calibri" panose="020F0502020204030204" pitchFamily="34" charset="0"/>
                <a:cs typeface="Mangal" panose="020B0502040204020203" pitchFamily="18" charset="0"/>
              </a:rPr>
              <a:t>The spherical portion is convex in all direction. The base of 1</a:t>
            </a:r>
            <a:r>
              <a:rPr lang="en-US" sz="2200" baseline="30000" dirty="0">
                <a:latin typeface="Calibri" panose="020F0502020204030204" pitchFamily="34" charset="0"/>
                <a:ea typeface="Calibri" panose="020F0502020204030204" pitchFamily="34" charset="0"/>
                <a:cs typeface="Mangal" panose="020B0502040204020203" pitchFamily="18" charset="0"/>
              </a:rPr>
              <a:t>st</a:t>
            </a:r>
            <a:r>
              <a:rPr lang="en-US" sz="2200" dirty="0">
                <a:latin typeface="Calibri" panose="020F0502020204030204" pitchFamily="34" charset="0"/>
                <a:ea typeface="Calibri" panose="020F0502020204030204" pitchFamily="34" charset="0"/>
                <a:cs typeface="Mangal" panose="020B0502040204020203" pitchFamily="18" charset="0"/>
              </a:rPr>
              <a:t> metacarpal has a reciprocal shape to that of the trapezium.</a:t>
            </a:r>
          </a:p>
          <a:p>
            <a:pPr>
              <a:lnSpc>
                <a:spcPct val="115000"/>
              </a:lnSpc>
              <a:spcAft>
                <a:spcPts val="1000"/>
              </a:spcAft>
            </a:pPr>
            <a:r>
              <a:rPr lang="en-US" sz="2200" dirty="0">
                <a:latin typeface="Calibri" panose="020F0502020204030204" pitchFamily="34" charset="0"/>
                <a:ea typeface="Calibri" panose="020F0502020204030204" pitchFamily="34" charset="0"/>
                <a:cs typeface="Mangal" panose="020B0502040204020203" pitchFamily="18" charset="0"/>
              </a:rPr>
              <a:t> Flexion/extension and abduction/adduction occurs on the saddle shape surface, where as axial rotation that accompanies opposition occurs on the spherical surface.</a:t>
            </a:r>
          </a:p>
          <a:p>
            <a:pPr>
              <a:lnSpc>
                <a:spcPct val="115000"/>
              </a:lnSpc>
              <a:spcAft>
                <a:spcPts val="1000"/>
              </a:spcAft>
            </a:pPr>
            <a:r>
              <a:rPr lang="en-US" sz="2200" dirty="0">
                <a:latin typeface="Calibri" panose="020F0502020204030204" pitchFamily="34" charset="0"/>
                <a:ea typeface="Calibri" panose="020F0502020204030204" pitchFamily="34" charset="0"/>
                <a:cs typeface="Mangal" panose="020B0502040204020203" pitchFamily="18" charset="0"/>
              </a:rPr>
              <a:t>Flexion and Extension occurs nearly parallel to the palm around a oblique AP axis and adduction/abduction nearly perpendicular around oblique coronal axis. </a:t>
            </a:r>
          </a:p>
          <a:p>
            <a:pPr>
              <a:lnSpc>
                <a:spcPct val="115000"/>
              </a:lnSpc>
              <a:spcAft>
                <a:spcPts val="1000"/>
              </a:spcAft>
              <a:buFont typeface="Wingdings" panose="05000000000000000000" pitchFamily="2" charset="2"/>
              <a:buChar char="Ø"/>
            </a:pPr>
            <a:r>
              <a:rPr lang="en-US" sz="2200" dirty="0">
                <a:latin typeface="Calibri" panose="020F0502020204030204" pitchFamily="34" charset="0"/>
                <a:ea typeface="Calibri" panose="020F0502020204030204" pitchFamily="34" charset="0"/>
                <a:cs typeface="Mangal" panose="020B0502040204020203" pitchFamily="18" charset="0"/>
              </a:rPr>
              <a:t>This obliquity of motion occurs because of inclination of the trapezium.</a:t>
            </a:r>
            <a:endParaRPr lang="en-IN" sz="22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buFont typeface="Wingdings" panose="05000000000000000000" pitchFamily="2" charset="2"/>
              <a:buChar char="Ø"/>
            </a:pPr>
            <a:r>
              <a:rPr lang="en-US" sz="2200" dirty="0">
                <a:latin typeface="Calibri" panose="020F0502020204030204" pitchFamily="34" charset="0"/>
                <a:ea typeface="Calibri" panose="020F0502020204030204" pitchFamily="34" charset="0"/>
                <a:cs typeface="Mangal" panose="020B0502040204020203" pitchFamily="18" charset="0"/>
              </a:rPr>
              <a:t>The capsule of CMC joint is relatively lax but is reinforced by radial, volar and dorsal ligaments. The CMC joint ROM as an average of 53</a:t>
            </a:r>
            <a:r>
              <a:rPr lang="en-US" sz="2200" baseline="30000" dirty="0">
                <a:latin typeface="Calibri" panose="020F0502020204030204" pitchFamily="34" charset="0"/>
                <a:ea typeface="Calibri" panose="020F0502020204030204" pitchFamily="34" charset="0"/>
                <a:cs typeface="Mangal" panose="020B0502040204020203" pitchFamily="18" charset="0"/>
              </a:rPr>
              <a:t>0</a:t>
            </a:r>
            <a:r>
              <a:rPr lang="en-US" sz="2200" dirty="0">
                <a:latin typeface="Calibri" panose="020F0502020204030204" pitchFamily="34" charset="0"/>
                <a:ea typeface="Calibri" panose="020F0502020204030204" pitchFamily="34" charset="0"/>
                <a:cs typeface="Mangal" panose="020B0502040204020203" pitchFamily="18" charset="0"/>
              </a:rPr>
              <a:t> of flexion/extension, 42</a:t>
            </a:r>
            <a:r>
              <a:rPr lang="en-US" sz="2200" baseline="30000" dirty="0">
                <a:latin typeface="Calibri" panose="020F0502020204030204" pitchFamily="34" charset="0"/>
                <a:ea typeface="Calibri" panose="020F0502020204030204" pitchFamily="34" charset="0"/>
                <a:cs typeface="Mangal" panose="020B0502040204020203" pitchFamily="18" charset="0"/>
              </a:rPr>
              <a:t>0</a:t>
            </a:r>
            <a:r>
              <a:rPr lang="en-US" sz="2200" dirty="0">
                <a:latin typeface="Calibri" panose="020F0502020204030204" pitchFamily="34" charset="0"/>
                <a:ea typeface="Calibri" panose="020F0502020204030204" pitchFamily="34" charset="0"/>
                <a:cs typeface="Mangal" panose="020B0502040204020203" pitchFamily="18" charset="0"/>
              </a:rPr>
              <a:t> of adduction/abduction and 17</a:t>
            </a:r>
            <a:r>
              <a:rPr lang="en-US" sz="2200" baseline="30000" dirty="0">
                <a:latin typeface="Calibri" panose="020F0502020204030204" pitchFamily="34" charset="0"/>
                <a:ea typeface="Calibri" panose="020F0502020204030204" pitchFamily="34" charset="0"/>
                <a:cs typeface="Mangal" panose="020B0502040204020203" pitchFamily="18" charset="0"/>
              </a:rPr>
              <a:t>0</a:t>
            </a:r>
            <a:r>
              <a:rPr lang="en-US" sz="2200" dirty="0">
                <a:latin typeface="Calibri" panose="020F0502020204030204" pitchFamily="34" charset="0"/>
                <a:ea typeface="Calibri" panose="020F0502020204030204" pitchFamily="34" charset="0"/>
                <a:cs typeface="Mangal" panose="020B0502040204020203" pitchFamily="18" charset="0"/>
              </a:rPr>
              <a:t> of rotation.</a:t>
            </a:r>
            <a:endParaRPr lang="en-IN" sz="2200" dirty="0">
              <a:latin typeface="Calibri" panose="020F0502020204030204" pitchFamily="34" charset="0"/>
              <a:ea typeface="Calibri" panose="020F0502020204030204" pitchFamily="34" charset="0"/>
              <a:cs typeface="Mangal" panose="020B0502040204020203" pitchFamily="18" charset="0"/>
            </a:endParaRPr>
          </a:p>
          <a:p>
            <a:endParaRPr lang="en-IN" sz="2200" dirty="0"/>
          </a:p>
        </p:txBody>
      </p:sp>
    </p:spTree>
    <p:extLst>
      <p:ext uri="{BB962C8B-B14F-4D97-AF65-F5344CB8AC3E}">
        <p14:creationId xmlns:p14="http://schemas.microsoft.com/office/powerpoint/2010/main" val="170055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8EBF818-6B48-4725-B7AA-714EEEC57CAD}"/>
              </a:ext>
            </a:extLst>
          </p:cNvPr>
          <p:cNvSpPr>
            <a:spLocks noGrp="1"/>
          </p:cNvSpPr>
          <p:nvPr>
            <p:ph idx="1"/>
          </p:nvPr>
        </p:nvSpPr>
        <p:spPr>
          <a:xfrm>
            <a:off x="620183" y="1036639"/>
            <a:ext cx="7609417" cy="5181281"/>
          </a:xfrm>
        </p:spPr>
        <p:txBody>
          <a:bodyPr>
            <a:normAutofit/>
          </a:bodyPr>
          <a:lstStyle/>
          <a:p>
            <a:pPr marL="0" indent="0">
              <a:lnSpc>
                <a:spcPct val="115000"/>
              </a:lnSpc>
              <a:spcAft>
                <a:spcPts val="1000"/>
              </a:spcAft>
              <a:buNone/>
            </a:pPr>
            <a:r>
              <a:rPr lang="en-US" sz="2400" b="1" dirty="0">
                <a:solidFill>
                  <a:schemeClr val="accent1"/>
                </a:solidFill>
                <a:latin typeface="Calibri" panose="020F0502020204030204" pitchFamily="34" charset="0"/>
                <a:ea typeface="Calibri" panose="020F0502020204030204" pitchFamily="34" charset="0"/>
                <a:cs typeface="Mangal" panose="020B0502040204020203" pitchFamily="18" charset="0"/>
              </a:rPr>
              <a:t>FUNCTION OF 1</a:t>
            </a:r>
            <a:r>
              <a:rPr lang="en-US" sz="2400" b="1" baseline="30000" dirty="0">
                <a:solidFill>
                  <a:schemeClr val="accent1"/>
                </a:solidFill>
                <a:latin typeface="Calibri" panose="020F0502020204030204" pitchFamily="34" charset="0"/>
                <a:ea typeface="Calibri" panose="020F0502020204030204" pitchFamily="34" charset="0"/>
                <a:cs typeface="Mangal" panose="020B0502040204020203" pitchFamily="18" charset="0"/>
              </a:rPr>
              <a:t>ST</a:t>
            </a:r>
            <a:r>
              <a:rPr lang="en-US" sz="2400" b="1" dirty="0">
                <a:solidFill>
                  <a:schemeClr val="accent1"/>
                </a:solidFill>
                <a:latin typeface="Calibri" panose="020F0502020204030204" pitchFamily="34" charset="0"/>
                <a:ea typeface="Calibri" panose="020F0502020204030204" pitchFamily="34" charset="0"/>
                <a:cs typeface="Mangal" panose="020B0502040204020203" pitchFamily="18" charset="0"/>
              </a:rPr>
              <a:t> CMC JOINT</a:t>
            </a:r>
            <a:endParaRPr lang="en-IN" sz="2400" b="1" dirty="0">
              <a:solidFill>
                <a:schemeClr val="accent1"/>
              </a:solidFill>
              <a:latin typeface="Calibri" panose="020F0502020204030204" pitchFamily="34" charset="0"/>
              <a:ea typeface="Calibri" panose="020F0502020204030204" pitchFamily="34" charset="0"/>
              <a:cs typeface="Mangal" panose="020B0502040204020203" pitchFamily="18" charset="0"/>
            </a:endParaRPr>
          </a:p>
          <a:p>
            <a:pPr>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unique range and direction of motion at the 1</a:t>
            </a:r>
            <a:r>
              <a:rPr lang="en-US" sz="2400" baseline="30000" dirty="0">
                <a:latin typeface="Calibri" panose="020F0502020204030204" pitchFamily="34" charset="0"/>
                <a:ea typeface="Calibri" panose="020F0502020204030204" pitchFamily="34" charset="0"/>
                <a:cs typeface="Mangal" panose="020B0502040204020203" pitchFamily="18" charset="0"/>
              </a:rPr>
              <a:t>st </a:t>
            </a:r>
            <a:r>
              <a:rPr lang="en-US" sz="2400" dirty="0">
                <a:latin typeface="Calibri" panose="020F0502020204030204" pitchFamily="34" charset="0"/>
                <a:ea typeface="Calibri" panose="020F0502020204030204" pitchFamily="34" charset="0"/>
                <a:cs typeface="Mangal" panose="020B0502040204020203" pitchFamily="18" charset="0"/>
              </a:rPr>
              <a:t>CMC produces opposition of the thumb. </a:t>
            </a:r>
          </a:p>
          <a:p>
            <a:pPr>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opposition is sequentially, abduction, flexion and adduction of the 1</a:t>
            </a:r>
            <a:r>
              <a:rPr lang="en-US" sz="2400" baseline="30000" dirty="0">
                <a:latin typeface="Calibri" panose="020F0502020204030204" pitchFamily="34" charset="0"/>
                <a:ea typeface="Calibri" panose="020F0502020204030204" pitchFamily="34" charset="0"/>
                <a:cs typeface="Mangal" panose="020B0502040204020203" pitchFamily="18" charset="0"/>
              </a:rPr>
              <a:t>st</a:t>
            </a:r>
            <a:r>
              <a:rPr lang="en-US" sz="2400" dirty="0">
                <a:latin typeface="Calibri" panose="020F0502020204030204" pitchFamily="34" charset="0"/>
                <a:ea typeface="Calibri" panose="020F0502020204030204" pitchFamily="34" charset="0"/>
                <a:cs typeface="Mangal" panose="020B0502040204020203" pitchFamily="18" charset="0"/>
              </a:rPr>
              <a:t> metacarpal. </a:t>
            </a:r>
          </a:p>
          <a:p>
            <a:pPr>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functional significance of the CMC joint is appreciated when thumb is used against a finger in almost all forms of prehension.</a:t>
            </a:r>
          </a:p>
          <a:p>
            <a:pPr>
              <a:buFont typeface="Wingdings" panose="05000000000000000000" pitchFamily="2" charset="2"/>
              <a:buChar char="Ø"/>
            </a:pPr>
            <a:endParaRPr lang="en-US" sz="2400" dirty="0">
              <a:latin typeface="Calibri" panose="020F0502020204030204" pitchFamily="34" charset="0"/>
              <a:cs typeface="Mangal" panose="020B0502040204020203" pitchFamily="18" charset="0"/>
            </a:endParaRP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p:txBody>
      </p:sp>
    </p:spTree>
    <p:extLst>
      <p:ext uri="{BB962C8B-B14F-4D97-AF65-F5344CB8AC3E}">
        <p14:creationId xmlns:p14="http://schemas.microsoft.com/office/powerpoint/2010/main" val="1506184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313E4-6EF8-4DEA-B5B8-CA11DC4220F1}"/>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Mangal" panose="020B0502040204020203" pitchFamily="18" charset="0"/>
              </a:rPr>
              <a:t>MCP and IP Joint of Thumb</a:t>
            </a:r>
            <a:endParaRPr lang="en-IN" dirty="0"/>
          </a:p>
        </p:txBody>
      </p:sp>
      <p:sp>
        <p:nvSpPr>
          <p:cNvPr id="3" name="Content Placeholder 2">
            <a:extLst>
              <a:ext uri="{FF2B5EF4-FFF2-40B4-BE49-F238E27FC236}">
                <a16:creationId xmlns:a16="http://schemas.microsoft.com/office/drawing/2014/main" xmlns="" id="{7D9A9E39-1211-4524-9D89-3215A77FA9BC}"/>
              </a:ext>
            </a:extLst>
          </p:cNvPr>
          <p:cNvSpPr>
            <a:spLocks noGrp="1"/>
          </p:cNvSpPr>
          <p:nvPr>
            <p:ph idx="1"/>
          </p:nvPr>
        </p:nvSpPr>
        <p:spPr>
          <a:xfrm>
            <a:off x="677333" y="1674814"/>
            <a:ext cx="8876241" cy="4983161"/>
          </a:xfrm>
        </p:spPr>
        <p:txBody>
          <a:bodyPr>
            <a:noAutofit/>
          </a:bodyPr>
          <a:lstStyle/>
          <a:p>
            <a:pPr>
              <a:lnSpc>
                <a:spcPct val="115000"/>
              </a:lnSpc>
              <a:spcAft>
                <a:spcPts val="1000"/>
              </a:spcAft>
            </a:pPr>
            <a:r>
              <a:rPr lang="en-US" sz="2000" dirty="0">
                <a:latin typeface="Calibri" panose="020F0502020204030204" pitchFamily="34" charset="0"/>
                <a:ea typeface="Calibri" panose="020F0502020204030204" pitchFamily="34" charset="0"/>
                <a:cs typeface="Mangal" panose="020B0502040204020203" pitchFamily="18" charset="0"/>
              </a:rPr>
              <a:t>The MCP joint is the articulation between the head of 1</a:t>
            </a:r>
            <a:r>
              <a:rPr lang="en-US" sz="2000" baseline="30000" dirty="0">
                <a:latin typeface="Calibri" panose="020F0502020204030204" pitchFamily="34" charset="0"/>
                <a:ea typeface="Calibri" panose="020F0502020204030204" pitchFamily="34" charset="0"/>
                <a:cs typeface="Mangal" panose="020B0502040204020203" pitchFamily="18" charset="0"/>
              </a:rPr>
              <a:t>st </a:t>
            </a:r>
            <a:r>
              <a:rPr lang="en-US" sz="2000" dirty="0">
                <a:latin typeface="Calibri" panose="020F0502020204030204" pitchFamily="34" charset="0"/>
                <a:ea typeface="Calibri" panose="020F0502020204030204" pitchFamily="34" charset="0"/>
                <a:cs typeface="Mangal" panose="020B0502040204020203" pitchFamily="18" charset="0"/>
              </a:rPr>
              <a:t>metacarpal and the base of its proximal phalanx.</a:t>
            </a:r>
            <a:endParaRPr lang="en-IN" sz="20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Mangal" panose="020B0502040204020203" pitchFamily="18" charset="0"/>
              </a:rPr>
              <a:t>It is condyloid type of joint with 2</a:t>
            </a:r>
            <a:r>
              <a:rPr lang="en-US" sz="2000" baseline="30000" dirty="0">
                <a:latin typeface="Calibri" panose="020F0502020204030204" pitchFamily="34" charset="0"/>
                <a:ea typeface="Calibri" panose="020F0502020204030204" pitchFamily="34" charset="0"/>
                <a:cs typeface="Mangal" panose="020B0502040204020203" pitchFamily="18" charset="0"/>
              </a:rPr>
              <a:t>0</a:t>
            </a:r>
            <a:r>
              <a:rPr lang="en-US" sz="2000" dirty="0">
                <a:latin typeface="Calibri" panose="020F0502020204030204" pitchFamily="34" charset="0"/>
                <a:ea typeface="Calibri" panose="020F0502020204030204" pitchFamily="34" charset="0"/>
                <a:cs typeface="Mangal" panose="020B0502040204020203" pitchFamily="18" charset="0"/>
              </a:rPr>
              <a:t> of freedom : flexion/extension and abduction/adduction.</a:t>
            </a:r>
            <a:endParaRPr lang="en-IN" sz="20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Mangal" panose="020B0502040204020203" pitchFamily="18" charset="0"/>
              </a:rPr>
              <a:t>The IP joint of the thumb is the articulation between the head of the proximal phalanx and the base of distal phalanx. It is structurally and functionally identical to the IP joint of finger. </a:t>
            </a:r>
          </a:p>
          <a:p>
            <a:pPr>
              <a:lnSpc>
                <a:spcPct val="115000"/>
              </a:lnSpc>
              <a:spcAft>
                <a:spcPts val="1000"/>
              </a:spcAft>
            </a:pPr>
            <a:r>
              <a:rPr lang="en-US" sz="2000" dirty="0">
                <a:latin typeface="Calibri" panose="020F0502020204030204" pitchFamily="34" charset="0"/>
                <a:ea typeface="Calibri" panose="020F0502020204030204" pitchFamily="34" charset="0"/>
                <a:cs typeface="Mangal" panose="020B0502040204020203" pitchFamily="18" charset="0"/>
              </a:rPr>
              <a:t>The main function of MCP is provide to additional flexion range to the thumb in opposition and to allow the thumb  to grasp and contour to the object. Despite the structural similarities the ROM at 1</a:t>
            </a:r>
            <a:r>
              <a:rPr lang="en-US" sz="2000" baseline="30000" dirty="0">
                <a:latin typeface="Calibri" panose="020F0502020204030204" pitchFamily="34" charset="0"/>
                <a:ea typeface="Calibri" panose="020F0502020204030204" pitchFamily="34" charset="0"/>
                <a:cs typeface="Mangal" panose="020B0502040204020203" pitchFamily="18" charset="0"/>
              </a:rPr>
              <a:t>st</a:t>
            </a:r>
            <a:r>
              <a:rPr lang="en-US" sz="2000" dirty="0">
                <a:latin typeface="Calibri" panose="020F0502020204030204" pitchFamily="34" charset="0"/>
                <a:ea typeface="Calibri" panose="020F0502020204030204" pitchFamily="34" charset="0"/>
                <a:cs typeface="Mangal" panose="020B0502040204020203" pitchFamily="18" charset="0"/>
              </a:rPr>
              <a:t> MCP is for more restricted then finger MCP joint.</a:t>
            </a:r>
            <a:endParaRPr lang="en-IN" sz="2000" dirty="0">
              <a:latin typeface="Calibri" panose="020F0502020204030204" pitchFamily="34" charset="0"/>
              <a:ea typeface="Calibri" panose="020F0502020204030204" pitchFamily="34" charset="0"/>
              <a:cs typeface="Mangal" panose="020B0502040204020203" pitchFamily="18" charset="0"/>
            </a:endParaRPr>
          </a:p>
          <a:p>
            <a:pPr marL="0" indent="0">
              <a:buNone/>
            </a:pPr>
            <a:endParaRPr lang="en-IN" sz="2000" dirty="0"/>
          </a:p>
        </p:txBody>
      </p:sp>
    </p:spTree>
    <p:extLst>
      <p:ext uri="{BB962C8B-B14F-4D97-AF65-F5344CB8AC3E}">
        <p14:creationId xmlns:p14="http://schemas.microsoft.com/office/powerpoint/2010/main" val="27276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7D0845F-AA45-4C30-BD9C-5DD4B51F18B1}"/>
              </a:ext>
            </a:extLst>
          </p:cNvPr>
          <p:cNvSpPr>
            <a:spLocks noGrp="1"/>
          </p:cNvSpPr>
          <p:nvPr>
            <p:ph idx="1"/>
          </p:nvPr>
        </p:nvSpPr>
        <p:spPr>
          <a:xfrm>
            <a:off x="639234" y="1589088"/>
            <a:ext cx="9541086" cy="5268911"/>
          </a:xfrm>
        </p:spPr>
        <p:txBody>
          <a:bodyPr>
            <a:normAutofit lnSpcReduction="10000"/>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Although the ROM varies among individuals the 1</a:t>
            </a:r>
            <a:r>
              <a:rPr lang="en-US" sz="2400" baseline="30000" dirty="0">
                <a:latin typeface="Calibri" panose="020F0502020204030204" pitchFamily="34" charset="0"/>
                <a:ea typeface="Calibri" panose="020F0502020204030204" pitchFamily="34" charset="0"/>
                <a:cs typeface="Mangal" panose="020B0502040204020203" pitchFamily="18" charset="0"/>
              </a:rPr>
              <a:t>st</a:t>
            </a:r>
            <a:r>
              <a:rPr lang="en-US" sz="2400" dirty="0">
                <a:latin typeface="Calibri" panose="020F0502020204030204" pitchFamily="34" charset="0"/>
                <a:ea typeface="Calibri" panose="020F0502020204030204" pitchFamily="34" charset="0"/>
                <a:cs typeface="Mangal" panose="020B0502040204020203" pitchFamily="18" charset="0"/>
              </a:rPr>
              <a:t> MCP rarely has more than ½ flexion available at fingers and little finger and little if any hyperextension.</a:t>
            </a:r>
            <a:endParaRPr lang="en-IN" sz="24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Adduction/abduction and rotation is extremely restricted.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This limitation is because of the structural difference between the 1</a:t>
            </a:r>
            <a:r>
              <a:rPr lang="en-US" sz="2400" baseline="30000" dirty="0">
                <a:latin typeface="Calibri" panose="020F0502020204030204" pitchFamily="34" charset="0"/>
                <a:ea typeface="Calibri" panose="020F0502020204030204" pitchFamily="34" charset="0"/>
                <a:cs typeface="Mangal" panose="020B0502040204020203" pitchFamily="18" charset="0"/>
              </a:rPr>
              <a:t>st</a:t>
            </a:r>
            <a:r>
              <a:rPr lang="en-US" sz="2400" dirty="0">
                <a:latin typeface="Calibri" panose="020F0502020204030204" pitchFamily="34" charset="0"/>
                <a:ea typeface="Calibri" panose="020F0502020204030204" pitchFamily="34" charset="0"/>
                <a:cs typeface="Mangal" panose="020B0502040204020203" pitchFamily="18" charset="0"/>
              </a:rPr>
              <a:t> MCP and other MCP joints.</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first MCP joint is reinforced intra capsularly on its volar surface by two sesamoid bones.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These are maintained in position by collateral fibers and inter sesamoid ligament.</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409519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844F4-A34C-4B2E-A035-A486A010D214}"/>
              </a:ext>
            </a:extLst>
          </p:cNvPr>
          <p:cNvSpPr>
            <a:spLocks noGrp="1"/>
          </p:cNvSpPr>
          <p:nvPr>
            <p:ph type="title"/>
          </p:nvPr>
        </p:nvSpPr>
        <p:spPr>
          <a:xfrm>
            <a:off x="677334" y="609600"/>
            <a:ext cx="8497146" cy="995680"/>
          </a:xfrm>
        </p:spPr>
        <p:txBody>
          <a:bodyPr/>
          <a:lstStyle/>
          <a:p>
            <a:r>
              <a:rPr lang="en-US" dirty="0">
                <a:latin typeface="Calibri" panose="020F0502020204030204" pitchFamily="34" charset="0"/>
                <a:ea typeface="Calibri" panose="020F0502020204030204" pitchFamily="34" charset="0"/>
                <a:cs typeface="Mangal" panose="020B0502040204020203" pitchFamily="18" charset="0"/>
              </a:rPr>
              <a:t>PREHENSION</a:t>
            </a:r>
            <a:endParaRPr lang="en-IN" dirty="0"/>
          </a:p>
        </p:txBody>
      </p:sp>
      <p:sp>
        <p:nvSpPr>
          <p:cNvPr id="3" name="Content Placeholder 2">
            <a:extLst>
              <a:ext uri="{FF2B5EF4-FFF2-40B4-BE49-F238E27FC236}">
                <a16:creationId xmlns:a16="http://schemas.microsoft.com/office/drawing/2014/main" xmlns="" id="{4E0598D2-BF60-4F16-A32A-44D37810DCE3}"/>
              </a:ext>
            </a:extLst>
          </p:cNvPr>
          <p:cNvSpPr>
            <a:spLocks noGrp="1"/>
          </p:cNvSpPr>
          <p:nvPr>
            <p:ph idx="1"/>
          </p:nvPr>
        </p:nvSpPr>
        <p:spPr/>
        <p:txBody>
          <a:bodyPr>
            <a:norm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It is defined as holding or grasping of an object between any two surfaces in the hand.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thumb participates in most but not all prehension activity.</a:t>
            </a:r>
            <a:endParaRPr lang="en-IN" sz="24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Prehension is categorized as :-</a:t>
            </a:r>
            <a:endParaRPr lang="en-IN" sz="2400" dirty="0">
              <a:latin typeface="Calibri" panose="020F0502020204030204" pitchFamily="34" charset="0"/>
              <a:ea typeface="Calibri" panose="020F0502020204030204" pitchFamily="34" charset="0"/>
              <a:cs typeface="Mangal" panose="020B0502040204020203" pitchFamily="18" charset="0"/>
            </a:endParaRPr>
          </a:p>
          <a:p>
            <a:pPr lvl="0">
              <a:lnSpc>
                <a:spcPct val="115000"/>
              </a:lnSpc>
              <a:buFont typeface="+mj-lt"/>
              <a:buAutoNum type="arabicPeriod"/>
            </a:pPr>
            <a:r>
              <a:rPr lang="en-US" sz="2400" dirty="0">
                <a:latin typeface="Calibri" panose="020F0502020204030204" pitchFamily="34" charset="0"/>
                <a:ea typeface="Calibri" panose="020F0502020204030204" pitchFamily="34" charset="0"/>
                <a:cs typeface="Mangal" panose="020B0502040204020203" pitchFamily="18" charset="0"/>
              </a:rPr>
              <a:t>Power Grip</a:t>
            </a:r>
            <a:endParaRPr lang="en-IN" sz="2400" dirty="0">
              <a:latin typeface="Calibri" panose="020F0502020204030204" pitchFamily="34" charset="0"/>
              <a:ea typeface="Calibri" panose="020F0502020204030204" pitchFamily="34" charset="0"/>
              <a:cs typeface="Mangal" panose="020B0502040204020203" pitchFamily="18" charset="0"/>
            </a:endParaRPr>
          </a:p>
          <a:p>
            <a:pPr lvl="0">
              <a:lnSpc>
                <a:spcPct val="115000"/>
              </a:lnSpc>
              <a:spcAft>
                <a:spcPts val="1000"/>
              </a:spcAft>
              <a:buFont typeface="+mj-lt"/>
              <a:buAutoNum type="arabicPeriod"/>
            </a:pPr>
            <a:r>
              <a:rPr lang="en-US" sz="2400" dirty="0">
                <a:latin typeface="Calibri" panose="020F0502020204030204" pitchFamily="34" charset="0"/>
                <a:ea typeface="Calibri" panose="020F0502020204030204" pitchFamily="34" charset="0"/>
                <a:cs typeface="Mangal" panose="020B0502040204020203" pitchFamily="18" charset="0"/>
              </a:rPr>
              <a:t>Precision handling</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747423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DB7F04-0551-4783-8FD1-45CA145AB7D1}"/>
              </a:ext>
            </a:extLst>
          </p:cNvPr>
          <p:cNvSpPr>
            <a:spLocks noGrp="1"/>
          </p:cNvSpPr>
          <p:nvPr>
            <p:ph idx="1"/>
          </p:nvPr>
        </p:nvSpPr>
        <p:spPr>
          <a:xfrm>
            <a:off x="528320" y="1412240"/>
            <a:ext cx="10647680" cy="5191760"/>
          </a:xfrm>
        </p:spPr>
        <p:txBody>
          <a:bodyPr>
            <a:noAutofit/>
          </a:bodyPr>
          <a:lstStyle/>
          <a:p>
            <a:pPr marL="0" lvl="0" indent="0">
              <a:lnSpc>
                <a:spcPct val="115000"/>
              </a:lnSpc>
              <a:buNone/>
            </a:pPr>
            <a:r>
              <a:rPr lang="en-US" sz="2400" dirty="0">
                <a:latin typeface="Calibri" panose="020F0502020204030204" pitchFamily="34" charset="0"/>
                <a:ea typeface="Calibri" panose="020F0502020204030204" pitchFamily="34" charset="0"/>
                <a:cs typeface="Mangal" panose="020B0502040204020203" pitchFamily="18" charset="0"/>
              </a:rPr>
              <a:t>Power grip is the result of a sequence of opening the hand, positioning the fingers, approaching the fingers to the objects and maintaining a static phase that actually constitutes the grip.</a:t>
            </a:r>
          </a:p>
          <a:p>
            <a:pPr marL="0" lvl="0" indent="0">
              <a:lnSpc>
                <a:spcPct val="115000"/>
              </a:lnSpc>
              <a:buNone/>
            </a:pPr>
            <a:r>
              <a:rPr lang="en-US" sz="2400" dirty="0">
                <a:latin typeface="Calibri" panose="020F0502020204030204" pitchFamily="34" charset="0"/>
                <a:ea typeface="Calibri" panose="020F0502020204030204" pitchFamily="34" charset="0"/>
                <a:cs typeface="Mangal" panose="020B0502040204020203" pitchFamily="18" charset="0"/>
              </a:rPr>
              <a:t>It is generally a forceful act resulting in flexion at all fingers joint. When the thumb is used it acts as a stabilizer to the object held between the finger and the palm. </a:t>
            </a:r>
          </a:p>
          <a:p>
            <a:pPr marL="0" lvl="0" indent="0">
              <a:lnSpc>
                <a:spcPct val="115000"/>
              </a:lnSpc>
              <a:buNone/>
            </a:pPr>
            <a:r>
              <a:rPr lang="en-US" sz="2400" dirty="0">
                <a:latin typeface="Calibri" panose="020F0502020204030204" pitchFamily="34" charset="0"/>
                <a:ea typeface="Calibri" panose="020F0502020204030204" pitchFamily="34" charset="0"/>
                <a:cs typeface="Mangal" panose="020B0502040204020203" pitchFamily="18" charset="0"/>
              </a:rPr>
              <a:t>The power grip can be categorized as- </a:t>
            </a:r>
            <a:endParaRPr lang="en-US" sz="2400" b="1" dirty="0">
              <a:latin typeface="Calibri" panose="020F0502020204030204" pitchFamily="34" charset="0"/>
              <a:ea typeface="Calibri" panose="020F0502020204030204" pitchFamily="34" charset="0"/>
              <a:cs typeface="Mangal" panose="020B0502040204020203" pitchFamily="18" charset="0"/>
            </a:endParaRPr>
          </a:p>
          <a:p>
            <a:pPr marL="514350" lvl="0" indent="-514350">
              <a:lnSpc>
                <a:spcPct val="115000"/>
              </a:lnSpc>
              <a:buFont typeface="+mj-lt"/>
              <a:buAutoNum type="romanUcPeriod"/>
            </a:pPr>
            <a:r>
              <a:rPr lang="en-US" sz="2400" b="1" dirty="0">
                <a:latin typeface="Calibri" panose="020F0502020204030204" pitchFamily="34" charset="0"/>
                <a:ea typeface="Calibri" panose="020F0502020204030204" pitchFamily="34" charset="0"/>
                <a:cs typeface="Mangal" panose="020B0502040204020203" pitchFamily="18" charset="0"/>
              </a:rPr>
              <a:t>Cylindrical Grip</a:t>
            </a:r>
            <a:endParaRPr lang="en-IN" sz="2400" b="1" dirty="0">
              <a:latin typeface="Calibri" panose="020F0502020204030204" pitchFamily="34" charset="0"/>
              <a:ea typeface="Calibri" panose="020F0502020204030204" pitchFamily="34" charset="0"/>
              <a:cs typeface="Mangal" panose="020B0502040204020203" pitchFamily="18" charset="0"/>
            </a:endParaRPr>
          </a:p>
          <a:p>
            <a:pPr marL="514350" lvl="0" indent="-514350">
              <a:lnSpc>
                <a:spcPct val="115000"/>
              </a:lnSpc>
              <a:buFont typeface="+mj-lt"/>
              <a:buAutoNum type="romanUcPeriod"/>
            </a:pPr>
            <a:r>
              <a:rPr lang="en-US" sz="2400" b="1" dirty="0">
                <a:latin typeface="Calibri" panose="020F0502020204030204" pitchFamily="34" charset="0"/>
                <a:ea typeface="Calibri" panose="020F0502020204030204" pitchFamily="34" charset="0"/>
                <a:cs typeface="Mangal" panose="020B0502040204020203" pitchFamily="18" charset="0"/>
              </a:rPr>
              <a:t>Spherical Grip</a:t>
            </a:r>
            <a:endParaRPr lang="en-IN" sz="2400" b="1" dirty="0">
              <a:latin typeface="Calibri" panose="020F0502020204030204" pitchFamily="34" charset="0"/>
              <a:ea typeface="Calibri" panose="020F0502020204030204" pitchFamily="34" charset="0"/>
              <a:cs typeface="Mangal" panose="020B0502040204020203" pitchFamily="18" charset="0"/>
            </a:endParaRPr>
          </a:p>
          <a:p>
            <a:pPr marL="514350" lvl="0" indent="-514350">
              <a:lnSpc>
                <a:spcPct val="115000"/>
              </a:lnSpc>
              <a:buFont typeface="+mj-lt"/>
              <a:buAutoNum type="romanUcPeriod"/>
            </a:pPr>
            <a:r>
              <a:rPr lang="en-US" sz="2400" b="1" dirty="0">
                <a:latin typeface="Calibri" panose="020F0502020204030204" pitchFamily="34" charset="0"/>
                <a:ea typeface="Calibri" panose="020F0502020204030204" pitchFamily="34" charset="0"/>
                <a:cs typeface="Mangal" panose="020B0502040204020203" pitchFamily="18" charset="0"/>
              </a:rPr>
              <a:t>Hook Grip</a:t>
            </a:r>
            <a:endParaRPr lang="en-IN" sz="2400" b="1" dirty="0">
              <a:latin typeface="Calibri" panose="020F0502020204030204" pitchFamily="34" charset="0"/>
              <a:ea typeface="Calibri" panose="020F0502020204030204" pitchFamily="34" charset="0"/>
              <a:cs typeface="Mangal" panose="020B0502040204020203" pitchFamily="18" charset="0"/>
            </a:endParaRPr>
          </a:p>
          <a:p>
            <a:pPr marL="514350" lvl="0" indent="-514350">
              <a:lnSpc>
                <a:spcPct val="115000"/>
              </a:lnSpc>
              <a:spcAft>
                <a:spcPts val="1000"/>
              </a:spcAft>
              <a:buFont typeface="+mj-lt"/>
              <a:buAutoNum type="romanUcPeriod"/>
            </a:pPr>
            <a:r>
              <a:rPr lang="en-US" sz="2400" b="1" dirty="0">
                <a:latin typeface="Calibri" panose="020F0502020204030204" pitchFamily="34" charset="0"/>
                <a:ea typeface="Calibri" panose="020F0502020204030204" pitchFamily="34" charset="0"/>
                <a:cs typeface="Mangal" panose="020B0502040204020203" pitchFamily="18" charset="0"/>
              </a:rPr>
              <a:t>Lateral Prehension</a:t>
            </a:r>
            <a:endParaRPr lang="en-IN" sz="2400" b="1" dirty="0">
              <a:latin typeface="Calibri" panose="020F0502020204030204" pitchFamily="34" charset="0"/>
              <a:ea typeface="Calibri" panose="020F0502020204030204" pitchFamily="34" charset="0"/>
              <a:cs typeface="Mangal" panose="020B0502040204020203" pitchFamily="18" charset="0"/>
            </a:endParaRPr>
          </a:p>
          <a:p>
            <a:pPr marL="457200" indent="-457200">
              <a:buFont typeface="+mj-lt"/>
              <a:buAutoNum type="romanUcPeriod"/>
            </a:pPr>
            <a:endParaRPr lang="en-IN" sz="2400" b="1" dirty="0"/>
          </a:p>
        </p:txBody>
      </p:sp>
      <p:sp>
        <p:nvSpPr>
          <p:cNvPr id="4" name="Title 3">
            <a:extLst>
              <a:ext uri="{FF2B5EF4-FFF2-40B4-BE49-F238E27FC236}">
                <a16:creationId xmlns:a16="http://schemas.microsoft.com/office/drawing/2014/main" xmlns="" id="{19431A59-E6DA-4DE7-BB6B-4128F80370B7}"/>
              </a:ext>
            </a:extLst>
          </p:cNvPr>
          <p:cNvSpPr>
            <a:spLocks noGrp="1"/>
          </p:cNvSpPr>
          <p:nvPr>
            <p:ph type="title"/>
          </p:nvPr>
        </p:nvSpPr>
        <p:spPr>
          <a:xfrm>
            <a:off x="677334" y="609600"/>
            <a:ext cx="8659706" cy="802640"/>
          </a:xfrm>
        </p:spPr>
        <p:txBody>
          <a:bodyPr/>
          <a:lstStyle/>
          <a:p>
            <a:r>
              <a:rPr lang="en-US" b="1" dirty="0">
                <a:latin typeface="Calibri" panose="020F0502020204030204" pitchFamily="34" charset="0"/>
                <a:ea typeface="Calibri" panose="020F0502020204030204" pitchFamily="34" charset="0"/>
                <a:cs typeface="Mangal" panose="020B0502040204020203" pitchFamily="18" charset="0"/>
              </a:rPr>
              <a:t>Power Grip:- </a:t>
            </a:r>
            <a:endParaRPr lang="en-IN" dirty="0"/>
          </a:p>
        </p:txBody>
      </p:sp>
    </p:spTree>
    <p:extLst>
      <p:ext uri="{BB962C8B-B14F-4D97-AF65-F5344CB8AC3E}">
        <p14:creationId xmlns:p14="http://schemas.microsoft.com/office/powerpoint/2010/main" val="2702343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EF59236-8ECF-42D0-82F1-0B06B70C4111}"/>
              </a:ext>
            </a:extLst>
          </p:cNvPr>
          <p:cNvPicPr>
            <a:picLocks noChangeAspect="1"/>
          </p:cNvPicPr>
          <p:nvPr/>
        </p:nvPicPr>
        <p:blipFill>
          <a:blip r:embed="rId2"/>
          <a:stretch>
            <a:fillRect/>
          </a:stretch>
        </p:blipFill>
        <p:spPr>
          <a:xfrm>
            <a:off x="1968383" y="607305"/>
            <a:ext cx="6563437" cy="5643390"/>
          </a:xfrm>
          <a:prstGeom prst="rect">
            <a:avLst/>
          </a:prstGeom>
        </p:spPr>
      </p:pic>
    </p:spTree>
    <p:extLst>
      <p:ext uri="{BB962C8B-B14F-4D97-AF65-F5344CB8AC3E}">
        <p14:creationId xmlns:p14="http://schemas.microsoft.com/office/powerpoint/2010/main" val="300656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0DEB8B-3D15-4A86-91BD-B9F03444F6C2}"/>
              </a:ext>
            </a:extLst>
          </p:cNvPr>
          <p:cNvSpPr>
            <a:spLocks noGrp="1"/>
          </p:cNvSpPr>
          <p:nvPr>
            <p:ph type="title"/>
          </p:nvPr>
        </p:nvSpPr>
        <p:spPr>
          <a:xfrm>
            <a:off x="677334" y="609600"/>
            <a:ext cx="8596668" cy="723900"/>
          </a:xfrm>
        </p:spPr>
        <p:txBody>
          <a:bodyPr/>
          <a:lstStyle/>
          <a:p>
            <a:r>
              <a:rPr lang="en-US" b="1" dirty="0">
                <a:latin typeface="Calibri" panose="020F0502020204030204" pitchFamily="34" charset="0"/>
                <a:ea typeface="Calibri" panose="020F0502020204030204" pitchFamily="34" charset="0"/>
                <a:cs typeface="Mangal" panose="020B0502040204020203" pitchFamily="18" charset="0"/>
              </a:rPr>
              <a:t>Cylindrical Grip:-</a:t>
            </a:r>
            <a:endParaRPr lang="en-IN" b="1" dirty="0"/>
          </a:p>
        </p:txBody>
      </p:sp>
      <p:sp>
        <p:nvSpPr>
          <p:cNvPr id="3" name="Content Placeholder 2">
            <a:extLst>
              <a:ext uri="{FF2B5EF4-FFF2-40B4-BE49-F238E27FC236}">
                <a16:creationId xmlns:a16="http://schemas.microsoft.com/office/drawing/2014/main" xmlns="" id="{7647AF6F-D4F5-4A65-B500-3BBEA67CAA8D}"/>
              </a:ext>
            </a:extLst>
          </p:cNvPr>
          <p:cNvSpPr>
            <a:spLocks noGrp="1"/>
          </p:cNvSpPr>
          <p:nvPr>
            <p:ph idx="1"/>
          </p:nvPr>
        </p:nvSpPr>
        <p:spPr>
          <a:xfrm>
            <a:off x="677334" y="1683413"/>
            <a:ext cx="8114241" cy="4564987"/>
          </a:xfrm>
        </p:spPr>
        <p:txBody>
          <a:bodyPr>
            <a:noAutofit/>
          </a:bodyPr>
          <a:lstStyle/>
          <a:p>
            <a:pPr>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 This Grip exclusively uses flexors to carry the fingers around and maintain grasp on an object.</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function especially in dynamic closing action is performed mainly by flexors digitorum profundus. </a:t>
            </a: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FDS assists when greater force is required in the static phase. </a:t>
            </a: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Traditionally power grip was considered as an extrinsic activity but recent studies have shown and considerable involvement of interosseus muscle activity.</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0" indent="0">
              <a:buNone/>
            </a:pPr>
            <a:endParaRPr lang="en-IN" sz="2400" dirty="0"/>
          </a:p>
        </p:txBody>
      </p:sp>
    </p:spTree>
    <p:extLst>
      <p:ext uri="{BB962C8B-B14F-4D97-AF65-F5344CB8AC3E}">
        <p14:creationId xmlns:p14="http://schemas.microsoft.com/office/powerpoint/2010/main" val="58393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FDFBD-442E-49B3-9A3B-951C38602324}"/>
              </a:ext>
            </a:extLst>
          </p:cNvPr>
          <p:cNvSpPr>
            <a:spLocks noGrp="1"/>
          </p:cNvSpPr>
          <p:nvPr>
            <p:ph type="title"/>
          </p:nvPr>
        </p:nvSpPr>
        <p:spPr>
          <a:xfrm>
            <a:off x="677334" y="609600"/>
            <a:ext cx="8596668" cy="690880"/>
          </a:xfrm>
        </p:spPr>
        <p:txBody>
          <a:bodyPr/>
          <a:lstStyle/>
          <a:p>
            <a:r>
              <a:rPr lang="en-IN" dirty="0"/>
              <a:t>THE HAND-</a:t>
            </a:r>
          </a:p>
        </p:txBody>
      </p:sp>
      <p:sp>
        <p:nvSpPr>
          <p:cNvPr id="3" name="Content Placeholder 2">
            <a:extLst>
              <a:ext uri="{FF2B5EF4-FFF2-40B4-BE49-F238E27FC236}">
                <a16:creationId xmlns:a16="http://schemas.microsoft.com/office/drawing/2014/main" xmlns="" id="{6F68C2E9-393F-4644-B3A3-C6D8AC84254B}"/>
              </a:ext>
            </a:extLst>
          </p:cNvPr>
          <p:cNvSpPr>
            <a:spLocks noGrp="1"/>
          </p:cNvSpPr>
          <p:nvPr>
            <p:ph idx="1"/>
          </p:nvPr>
        </p:nvSpPr>
        <p:spPr/>
        <p:txBody>
          <a:bodyPr>
            <a:noAutofit/>
          </a:bodyPr>
          <a:lstStyle/>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hand complex consists of 19 bones and 19 joints distal to the carpals. </a:t>
            </a: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There are 5 digits or 4 fingers and 1 thumb.</a:t>
            </a: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Each digit has a carpometacarpal (CMC) joint and a </a:t>
            </a:r>
            <a:r>
              <a:rPr lang="en-US" sz="2400" dirty="0" err="1">
                <a:latin typeface="Calibri" panose="020F0502020204030204" pitchFamily="34" charset="0"/>
                <a:ea typeface="Calibri" panose="020F0502020204030204" pitchFamily="34" charset="0"/>
                <a:cs typeface="Mangal" panose="020B0502040204020203" pitchFamily="18" charset="0"/>
              </a:rPr>
              <a:t>metacarpo</a:t>
            </a:r>
            <a:r>
              <a:rPr lang="en-US" sz="2400" dirty="0">
                <a:latin typeface="Calibri" panose="020F0502020204030204" pitchFamily="34" charset="0"/>
                <a:ea typeface="Calibri" panose="020F0502020204030204" pitchFamily="34" charset="0"/>
                <a:cs typeface="Mangal" panose="020B0502040204020203" pitchFamily="18" charset="0"/>
              </a:rPr>
              <a:t>-phalangeal (MCP) joint. </a:t>
            </a: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Each fingers have 2 interphalangeal joint and the thumb has only one.</a:t>
            </a:r>
            <a:endParaRPr lang="en-IN" sz="2400" dirty="0">
              <a:latin typeface="Calibri" panose="020F0502020204030204" pitchFamily="34" charset="0"/>
              <a:ea typeface="Calibri" panose="020F0502020204030204" pitchFamily="34" charset="0"/>
              <a:cs typeface="Mangal" panose="020B0502040204020203" pitchFamily="18" charset="0"/>
            </a:endParaRPr>
          </a:p>
          <a:p>
            <a:pPr>
              <a:buFont typeface="Wingdings" panose="05000000000000000000" pitchFamily="2" charset="2"/>
              <a:buChar char="Ø"/>
            </a:pPr>
            <a:endParaRPr lang="en-IN" sz="2400" dirty="0"/>
          </a:p>
        </p:txBody>
      </p:sp>
    </p:spTree>
    <p:extLst>
      <p:ext uri="{BB962C8B-B14F-4D97-AF65-F5344CB8AC3E}">
        <p14:creationId xmlns:p14="http://schemas.microsoft.com/office/powerpoint/2010/main" val="2216523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E53862-D123-456B-8573-88A91A4655FD}"/>
              </a:ext>
            </a:extLst>
          </p:cNvPr>
          <p:cNvSpPr>
            <a:spLocks noGrp="1"/>
          </p:cNvSpPr>
          <p:nvPr>
            <p:ph idx="1"/>
          </p:nvPr>
        </p:nvSpPr>
        <p:spPr>
          <a:xfrm>
            <a:off x="210608" y="731838"/>
            <a:ext cx="7897072" cy="6126161"/>
          </a:xfrm>
        </p:spPr>
        <p:txBody>
          <a:bodyPr>
            <a:noAutofit/>
          </a:bodyPr>
          <a:lstStyle/>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In strong grip the magnitude of force of the interossei in MCP flexion has been found nearly equal that of the extrinsic flexors. </a:t>
            </a: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interossei may also position the MCP joint in adduction or abduction to ulnarly deviate the MCP joint and align the distal phalanges of thumb and fingers. </a:t>
            </a: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joint compression of joint stability during power grip is enhanced by active or passive contraction of Extensor Digitorum Communes.</a:t>
            </a:r>
            <a:endParaRPr lang="en-IN" sz="2400" dirty="0">
              <a:latin typeface="Calibri" panose="020F0502020204030204" pitchFamily="34" charset="0"/>
              <a:ea typeface="Calibri" panose="020F0502020204030204" pitchFamily="34" charset="0"/>
              <a:cs typeface="Mangal" panose="020B0502040204020203" pitchFamily="18" charset="0"/>
            </a:endParaRPr>
          </a:p>
          <a:p>
            <a:r>
              <a:rPr lang="en-US" sz="2400" dirty="0">
                <a:latin typeface="Calibri" panose="020F0502020204030204" pitchFamily="34" charset="0"/>
                <a:ea typeface="Calibri" panose="020F0502020204030204" pitchFamily="34" charset="0"/>
                <a:cs typeface="Mangal" panose="020B0502040204020203" pitchFamily="18" charset="0"/>
              </a:rPr>
              <a:t>The thumb usually comes around the object then flexes and adducts to close the object.</a:t>
            </a:r>
            <a:endParaRPr lang="en-IN" sz="2400" dirty="0"/>
          </a:p>
          <a:p>
            <a:endParaRPr lang="en-IN" sz="2400" dirty="0"/>
          </a:p>
        </p:txBody>
      </p:sp>
    </p:spTree>
    <p:extLst>
      <p:ext uri="{BB962C8B-B14F-4D97-AF65-F5344CB8AC3E}">
        <p14:creationId xmlns:p14="http://schemas.microsoft.com/office/powerpoint/2010/main" val="185664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8B18A3-832C-44CD-A412-C12DB2834DAD}"/>
              </a:ext>
            </a:extLst>
          </p:cNvPr>
          <p:cNvSpPr>
            <a:spLocks noGrp="1"/>
          </p:cNvSpPr>
          <p:nvPr>
            <p:ph idx="1"/>
          </p:nvPr>
        </p:nvSpPr>
        <p:spPr>
          <a:xfrm>
            <a:off x="302049" y="790258"/>
            <a:ext cx="10172911" cy="5884862"/>
          </a:xfrm>
        </p:spPr>
        <p:txBody>
          <a:bodyPr>
            <a:noAutofit/>
          </a:bodyPr>
          <a:lstStyle/>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Flexor Pollicis Longus and the thenar muscles are all active.</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The Extensor Pollicis Longus may be variably active as an  MCP stabilizer or as an adductor.</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In cylindrical grips the wrist is in neutral flexion and extension and slight ulnar deviation. The heavier the object more likely it is that the wrist is ulnarly deviated.</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457200">
              <a:lnSpc>
                <a:spcPct val="115000"/>
              </a:lnSpc>
            </a:pPr>
            <a:r>
              <a:rPr lang="en-US" sz="2400" dirty="0">
                <a:latin typeface="Calibri" panose="020F0502020204030204" pitchFamily="34" charset="0"/>
                <a:ea typeface="Calibri" panose="020F0502020204030204" pitchFamily="34" charset="0"/>
                <a:cs typeface="Mangal" panose="020B0502040204020203" pitchFamily="18" charset="0"/>
              </a:rPr>
              <a:t>Regardless the position of the wrist. The percent of total IP flexor force allocated for each finger is relatively constant.</a:t>
            </a:r>
            <a:endParaRPr lang="en-IN" sz="2400" dirty="0">
              <a:latin typeface="Calibri" panose="020F0502020204030204" pitchFamily="34" charset="0"/>
              <a:ea typeface="Calibri" panose="020F0502020204030204" pitchFamily="34" charset="0"/>
              <a:cs typeface="Mangal" panose="020B0502040204020203" pitchFamily="18" charset="0"/>
            </a:endParaRPr>
          </a:p>
          <a:p>
            <a:pPr marL="457200">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ring and little finger can generate only 70%  of flexor force of the  middle and index finger. </a:t>
            </a:r>
          </a:p>
          <a:p>
            <a:pPr marL="457200">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contribution of little finger can be increased in an object that is wider ulnarly than radially.</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156020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AEE64-153E-42AA-A6A6-6B0049A0CD3A}"/>
              </a:ext>
            </a:extLst>
          </p:cNvPr>
          <p:cNvSpPr>
            <a:spLocks noGrp="1"/>
          </p:cNvSpPr>
          <p:nvPr>
            <p:ph type="title"/>
          </p:nvPr>
        </p:nvSpPr>
        <p:spPr>
          <a:xfrm>
            <a:off x="677334" y="609600"/>
            <a:ext cx="8352366" cy="904875"/>
          </a:xfrm>
        </p:spPr>
        <p:txBody>
          <a:bodyPr/>
          <a:lstStyle/>
          <a:p>
            <a:r>
              <a:rPr lang="en-IN" dirty="0"/>
              <a:t>SPHERICAL GRIP-</a:t>
            </a:r>
          </a:p>
        </p:txBody>
      </p:sp>
      <p:sp>
        <p:nvSpPr>
          <p:cNvPr id="3" name="Content Placeholder 2">
            <a:extLst>
              <a:ext uri="{FF2B5EF4-FFF2-40B4-BE49-F238E27FC236}">
                <a16:creationId xmlns:a16="http://schemas.microsoft.com/office/drawing/2014/main" xmlns="" id="{99D8F56F-25E7-4E76-86CF-81CB7B2AD00B}"/>
              </a:ext>
            </a:extLst>
          </p:cNvPr>
          <p:cNvSpPr>
            <a:spLocks noGrp="1"/>
          </p:cNvSpPr>
          <p:nvPr>
            <p:ph sz="half" idx="1"/>
          </p:nvPr>
        </p:nvSpPr>
        <p:spPr>
          <a:xfrm>
            <a:off x="582507" y="2124074"/>
            <a:ext cx="9536853" cy="4124325"/>
          </a:xfrm>
        </p:spPr>
        <p:txBody>
          <a:bodyPr>
            <a:noAutofit/>
          </a:bodyPr>
          <a:lstStyle/>
          <a:p>
            <a:r>
              <a:rPr lang="en-IN" sz="2000" dirty="0"/>
              <a:t>The main distinction between spherical and cylindrical grip is greater spread of the finger to encompass the object.</a:t>
            </a:r>
          </a:p>
          <a:p>
            <a:r>
              <a:rPr lang="en-IN" sz="2000" dirty="0"/>
              <a:t>So it requires more  interossei activity compared to other power grip. </a:t>
            </a:r>
          </a:p>
          <a:p>
            <a:r>
              <a:rPr lang="en-IN" sz="2000" dirty="0"/>
              <a:t>MCP joint do not deviate in the same direction but tend to abduct. The phalanges are not parallel to each other.</a:t>
            </a:r>
          </a:p>
          <a:p>
            <a:r>
              <a:rPr lang="en-IN" sz="2000" dirty="0"/>
              <a:t>The MCP abductors must be joined by the adductors to stabilize the joint which is in semi flexed position.</a:t>
            </a:r>
          </a:p>
          <a:p>
            <a:r>
              <a:rPr lang="en-IN" sz="2000" dirty="0"/>
              <a:t>Other activities are same as cylindrical grip.</a:t>
            </a:r>
          </a:p>
          <a:p>
            <a:r>
              <a:rPr lang="en-IN" sz="2000" dirty="0"/>
              <a:t>Although the flexor activity predominate, the extensors do have their role in  providing a balancing force for the flexor and also essential for smooth and controlled opening of the hand and release of the object. </a:t>
            </a:r>
          </a:p>
          <a:p>
            <a:endParaRPr lang="en-IN" sz="2000" b="1" dirty="0"/>
          </a:p>
        </p:txBody>
      </p:sp>
    </p:spTree>
    <p:extLst>
      <p:ext uri="{BB962C8B-B14F-4D97-AF65-F5344CB8AC3E}">
        <p14:creationId xmlns:p14="http://schemas.microsoft.com/office/powerpoint/2010/main" val="1553963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3317B-E254-4774-8E7C-17DC03138A8A}"/>
              </a:ext>
            </a:extLst>
          </p:cNvPr>
          <p:cNvSpPr>
            <a:spLocks noGrp="1"/>
          </p:cNvSpPr>
          <p:nvPr>
            <p:ph type="title"/>
          </p:nvPr>
        </p:nvSpPr>
        <p:spPr>
          <a:xfrm>
            <a:off x="867834" y="609600"/>
            <a:ext cx="8571441" cy="999794"/>
          </a:xfrm>
        </p:spPr>
        <p:txBody>
          <a:bodyPr/>
          <a:lstStyle/>
          <a:p>
            <a:r>
              <a:rPr lang="en-IN" dirty="0"/>
              <a:t>HOOK GRIP-</a:t>
            </a:r>
          </a:p>
        </p:txBody>
      </p:sp>
      <p:sp>
        <p:nvSpPr>
          <p:cNvPr id="3" name="Content Placeholder 2">
            <a:extLst>
              <a:ext uri="{FF2B5EF4-FFF2-40B4-BE49-F238E27FC236}">
                <a16:creationId xmlns:a16="http://schemas.microsoft.com/office/drawing/2014/main" xmlns="" id="{A122199A-FE1D-4E8B-A42A-5FFF7D0495F3}"/>
              </a:ext>
            </a:extLst>
          </p:cNvPr>
          <p:cNvSpPr>
            <a:spLocks noGrp="1"/>
          </p:cNvSpPr>
          <p:nvPr>
            <p:ph sz="half" idx="1"/>
          </p:nvPr>
        </p:nvSpPr>
        <p:spPr>
          <a:xfrm>
            <a:off x="633900" y="1609394"/>
            <a:ext cx="9729300" cy="5157166"/>
          </a:xfrm>
        </p:spPr>
        <p:txBody>
          <a:bodyPr>
            <a:noAutofit/>
          </a:bodyPr>
          <a:lstStyle/>
          <a:p>
            <a:r>
              <a:rPr lang="en-IN" sz="2000" dirty="0"/>
              <a:t>It is included in the power group because it has more characteristics of power grip than precision handling.</a:t>
            </a:r>
          </a:p>
          <a:p>
            <a:r>
              <a:rPr lang="en-IN" sz="2000" dirty="0"/>
              <a:t>It is a function primarily of the fingers. It may include the palm but never include thumb.</a:t>
            </a:r>
          </a:p>
          <a:p>
            <a:r>
              <a:rPr lang="en-IN" sz="2000" dirty="0"/>
              <a:t>It can be sustained for prolonged period of time as anyone carrying briefcase.</a:t>
            </a:r>
          </a:p>
          <a:p>
            <a:r>
              <a:rPr lang="en-IN" sz="2000" dirty="0"/>
              <a:t>The major muscles that is working are FDP and FDS. </a:t>
            </a:r>
          </a:p>
          <a:p>
            <a:r>
              <a:rPr lang="en-IN" sz="2000" dirty="0"/>
              <a:t>If the load is carried more distally so the DIP function is required the FDP must participate and if it is carried more in the middle Phalanx  the FDS is sufficient.</a:t>
            </a:r>
          </a:p>
          <a:p>
            <a:r>
              <a:rPr lang="en-IN" sz="2000" dirty="0"/>
              <a:t>The interossei is also active but exact function is not known.</a:t>
            </a:r>
          </a:p>
          <a:p>
            <a:r>
              <a:rPr lang="en-IN" sz="2000" dirty="0"/>
              <a:t>The thumb is held in the moderate to full extension by the thumb extrinsic.</a:t>
            </a:r>
          </a:p>
        </p:txBody>
      </p:sp>
    </p:spTree>
    <p:extLst>
      <p:ext uri="{BB962C8B-B14F-4D97-AF65-F5344CB8AC3E}">
        <p14:creationId xmlns:p14="http://schemas.microsoft.com/office/powerpoint/2010/main" val="2572933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2A6B4-2439-4785-A1EE-013107842457}"/>
              </a:ext>
            </a:extLst>
          </p:cNvPr>
          <p:cNvSpPr>
            <a:spLocks noGrp="1"/>
          </p:cNvSpPr>
          <p:nvPr>
            <p:ph type="title"/>
          </p:nvPr>
        </p:nvSpPr>
        <p:spPr/>
        <p:txBody>
          <a:bodyPr/>
          <a:lstStyle/>
          <a:p>
            <a:r>
              <a:rPr lang="en-IN" dirty="0"/>
              <a:t>Lateral prehension-</a:t>
            </a:r>
          </a:p>
        </p:txBody>
      </p:sp>
      <p:sp>
        <p:nvSpPr>
          <p:cNvPr id="3" name="Content Placeholder 2">
            <a:extLst>
              <a:ext uri="{FF2B5EF4-FFF2-40B4-BE49-F238E27FC236}">
                <a16:creationId xmlns:a16="http://schemas.microsoft.com/office/drawing/2014/main" xmlns="" id="{73E7F21A-28B7-48FC-A6F5-4426F652B654}"/>
              </a:ext>
            </a:extLst>
          </p:cNvPr>
          <p:cNvSpPr>
            <a:spLocks noGrp="1"/>
          </p:cNvSpPr>
          <p:nvPr>
            <p:ph sz="half" idx="1"/>
          </p:nvPr>
        </p:nvSpPr>
        <p:spPr>
          <a:xfrm>
            <a:off x="572559" y="1827213"/>
            <a:ext cx="9066741" cy="4821237"/>
          </a:xfrm>
        </p:spPr>
        <p:txBody>
          <a:bodyPr>
            <a:noAutofit/>
          </a:bodyPr>
          <a:lstStyle/>
          <a:p>
            <a:r>
              <a:rPr lang="en-IN" sz="2400" dirty="0"/>
              <a:t>it is a unique form of grasp in which contact occurs between two adjacent fingers.</a:t>
            </a:r>
          </a:p>
          <a:p>
            <a:r>
              <a:rPr lang="en-IN" sz="2400" dirty="0"/>
              <a:t>The MCP and IP joints are usually remains in the extension as the contiguous MCP joint simultaneously abduct and adduct.</a:t>
            </a:r>
          </a:p>
          <a:p>
            <a:r>
              <a:rPr lang="en-IN" sz="2400" dirty="0"/>
              <a:t> This is the only form of prehension in which extensors plays a part in maintenance of the posture.</a:t>
            </a:r>
          </a:p>
          <a:p>
            <a:r>
              <a:rPr lang="en-IN" sz="2400" dirty="0"/>
              <a:t>The EDC and Lumbricals are active to extend the phalanges.</a:t>
            </a:r>
          </a:p>
          <a:p>
            <a:r>
              <a:rPr lang="en-IN" sz="2400" dirty="0"/>
              <a:t>The MCP abduction and adduction is performed by interossei.</a:t>
            </a:r>
          </a:p>
          <a:p>
            <a:endParaRPr lang="en-IN" sz="2400" dirty="0"/>
          </a:p>
        </p:txBody>
      </p:sp>
    </p:spTree>
    <p:extLst>
      <p:ext uri="{BB962C8B-B14F-4D97-AF65-F5344CB8AC3E}">
        <p14:creationId xmlns:p14="http://schemas.microsoft.com/office/powerpoint/2010/main" val="2639691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9AD8B6-58A8-4F36-89B2-32B7601BCE46}"/>
              </a:ext>
            </a:extLst>
          </p:cNvPr>
          <p:cNvSpPr>
            <a:spLocks noGrp="1"/>
          </p:cNvSpPr>
          <p:nvPr>
            <p:ph sz="half" idx="1"/>
          </p:nvPr>
        </p:nvSpPr>
        <p:spPr>
          <a:xfrm>
            <a:off x="486834" y="1534451"/>
            <a:ext cx="8758765" cy="3850349"/>
          </a:xfrm>
        </p:spPr>
        <p:txBody>
          <a:bodyPr>
            <a:noAutofit/>
          </a:bodyPr>
          <a:lstStyle/>
          <a:p>
            <a:r>
              <a:rPr lang="en-IN" sz="2400" dirty="0"/>
              <a:t>It is included in power grip because it involves the static holding of the object and then moved by the more proximal joint of upper extremity although not a powerful grip neither it is used to manipulate the object in the hand.</a:t>
            </a:r>
          </a:p>
          <a:p>
            <a:r>
              <a:rPr lang="en-IN" sz="2400" dirty="0"/>
              <a:t>Example- holding cigarette</a:t>
            </a:r>
          </a:p>
        </p:txBody>
      </p:sp>
    </p:spTree>
    <p:extLst>
      <p:ext uri="{BB962C8B-B14F-4D97-AF65-F5344CB8AC3E}">
        <p14:creationId xmlns:p14="http://schemas.microsoft.com/office/powerpoint/2010/main" val="2679784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E78F39F-77E6-4141-AB76-BAA440216359}"/>
              </a:ext>
            </a:extLst>
          </p:cNvPr>
          <p:cNvSpPr>
            <a:spLocks noGrp="1"/>
          </p:cNvSpPr>
          <p:nvPr>
            <p:ph type="title"/>
          </p:nvPr>
        </p:nvSpPr>
        <p:spPr>
          <a:xfrm>
            <a:off x="677334" y="609600"/>
            <a:ext cx="8514291" cy="952500"/>
          </a:xfrm>
        </p:spPr>
        <p:txBody>
          <a:bodyPr/>
          <a:lstStyle/>
          <a:p>
            <a:r>
              <a:rPr lang="en-IN" dirty="0"/>
              <a:t>Precision Handling-</a:t>
            </a:r>
          </a:p>
        </p:txBody>
      </p:sp>
      <p:sp>
        <p:nvSpPr>
          <p:cNvPr id="6" name="Content Placeholder 5">
            <a:extLst>
              <a:ext uri="{FF2B5EF4-FFF2-40B4-BE49-F238E27FC236}">
                <a16:creationId xmlns:a16="http://schemas.microsoft.com/office/drawing/2014/main" xmlns="" id="{A4E20EA6-4274-42F3-A5E5-D9899F48DF5F}"/>
              </a:ext>
            </a:extLst>
          </p:cNvPr>
          <p:cNvSpPr>
            <a:spLocks noGrp="1"/>
          </p:cNvSpPr>
          <p:nvPr>
            <p:ph idx="1"/>
          </p:nvPr>
        </p:nvSpPr>
        <p:spPr>
          <a:xfrm>
            <a:off x="296333" y="1562100"/>
            <a:ext cx="9009591" cy="4886325"/>
          </a:xfrm>
        </p:spPr>
        <p:txBody>
          <a:bodyPr>
            <a:noAutofit/>
          </a:bodyPr>
          <a:lstStyle/>
          <a:p>
            <a:r>
              <a:rPr lang="en-IN" sz="2000" dirty="0"/>
              <a:t>It is the skilful placement of an object between fingers or finger and thumb. </a:t>
            </a:r>
          </a:p>
          <a:p>
            <a:r>
              <a:rPr lang="en-IN" sz="2000" dirty="0"/>
              <a:t>The palm is not involved.</a:t>
            </a:r>
          </a:p>
          <a:p>
            <a:r>
              <a:rPr lang="en-IN" sz="2000" dirty="0"/>
              <a:t>Precision handling does not contain a static phase of the grip, here the fingers and thumb grasp the object with intention of manipulating it within hand, Whereas in power grip the object is grasp so that it can be moved through space by the more proximal joints.</a:t>
            </a:r>
          </a:p>
          <a:p>
            <a:r>
              <a:rPr lang="en-IN" sz="2000" dirty="0"/>
              <a:t>Precision handling in contrast to the power grip requires much fine motor control and are more dependent on intact sensation </a:t>
            </a:r>
          </a:p>
          <a:p>
            <a:r>
              <a:rPr lang="en-IN" sz="2000" dirty="0"/>
              <a:t>In a 2 jaw chuck, the thumb is 1 jaw while the second and opposing jaw is formed by either the distal tip, the pad or the side of a finger.</a:t>
            </a:r>
          </a:p>
          <a:p>
            <a:r>
              <a:rPr lang="en-IN" sz="2000" dirty="0"/>
              <a:t>Here, the thumb is generally abducted and rotated from the palm when two fingers oppose the thumb it is called a Three Jaw Chuck”’</a:t>
            </a:r>
          </a:p>
        </p:txBody>
      </p:sp>
    </p:spTree>
    <p:extLst>
      <p:ext uri="{BB962C8B-B14F-4D97-AF65-F5344CB8AC3E}">
        <p14:creationId xmlns:p14="http://schemas.microsoft.com/office/powerpoint/2010/main" val="2905287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895B5-ACC5-4FF7-9EB1-363D52E8C6D1}"/>
              </a:ext>
            </a:extLst>
          </p:cNvPr>
          <p:cNvSpPr>
            <a:spLocks noGrp="1"/>
          </p:cNvSpPr>
          <p:nvPr>
            <p:ph type="title"/>
          </p:nvPr>
        </p:nvSpPr>
        <p:spPr/>
        <p:txBody>
          <a:bodyPr>
            <a:normAutofit/>
          </a:bodyPr>
          <a:lstStyle/>
          <a:p>
            <a:r>
              <a:rPr lang="en-IN" sz="4800" dirty="0"/>
              <a:t>Types of precision handling-</a:t>
            </a:r>
          </a:p>
        </p:txBody>
      </p:sp>
      <p:sp>
        <p:nvSpPr>
          <p:cNvPr id="3" name="Content Placeholder 2">
            <a:extLst>
              <a:ext uri="{FF2B5EF4-FFF2-40B4-BE49-F238E27FC236}">
                <a16:creationId xmlns:a16="http://schemas.microsoft.com/office/drawing/2014/main" xmlns="" id="{B9E08A2A-C96A-49F4-8FB5-2841FF2B8B66}"/>
              </a:ext>
            </a:extLst>
          </p:cNvPr>
          <p:cNvSpPr>
            <a:spLocks noGrp="1"/>
          </p:cNvSpPr>
          <p:nvPr>
            <p:ph idx="1"/>
          </p:nvPr>
        </p:nvSpPr>
        <p:spPr/>
        <p:txBody>
          <a:bodyPr>
            <a:normAutofit/>
          </a:bodyPr>
          <a:lstStyle/>
          <a:p>
            <a:pPr>
              <a:buFont typeface="+mj-lt"/>
              <a:buAutoNum type="arabicPeriod"/>
            </a:pPr>
            <a:r>
              <a:rPr lang="en-IN" sz="4000" dirty="0"/>
              <a:t>Tip to Tip </a:t>
            </a:r>
          </a:p>
          <a:p>
            <a:pPr>
              <a:buFont typeface="+mj-lt"/>
              <a:buAutoNum type="arabicPeriod"/>
            </a:pPr>
            <a:r>
              <a:rPr lang="en-IN" sz="4000" dirty="0"/>
              <a:t>Pad to Pad</a:t>
            </a:r>
          </a:p>
          <a:p>
            <a:pPr>
              <a:buFont typeface="+mj-lt"/>
              <a:buAutoNum type="arabicPeriod"/>
            </a:pPr>
            <a:r>
              <a:rPr lang="en-IN" sz="4000" dirty="0"/>
              <a:t>Pad to Side</a:t>
            </a:r>
          </a:p>
        </p:txBody>
      </p:sp>
    </p:spTree>
    <p:extLst>
      <p:ext uri="{BB962C8B-B14F-4D97-AF65-F5344CB8AC3E}">
        <p14:creationId xmlns:p14="http://schemas.microsoft.com/office/powerpoint/2010/main" val="2893874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EEA413-2F5D-4CF4-9CD7-4F783BDB2AE1}"/>
              </a:ext>
            </a:extLst>
          </p:cNvPr>
          <p:cNvSpPr>
            <a:spLocks noGrp="1"/>
          </p:cNvSpPr>
          <p:nvPr>
            <p:ph type="title"/>
          </p:nvPr>
        </p:nvSpPr>
        <p:spPr>
          <a:xfrm>
            <a:off x="677334" y="609600"/>
            <a:ext cx="8504766" cy="1028700"/>
          </a:xfrm>
        </p:spPr>
        <p:txBody>
          <a:bodyPr/>
          <a:lstStyle/>
          <a:p>
            <a:r>
              <a:rPr lang="en-IN" dirty="0"/>
              <a:t>Pad to Pad Prehension-</a:t>
            </a:r>
          </a:p>
        </p:txBody>
      </p:sp>
      <p:sp>
        <p:nvSpPr>
          <p:cNvPr id="3" name="Content Placeholder 2">
            <a:extLst>
              <a:ext uri="{FF2B5EF4-FFF2-40B4-BE49-F238E27FC236}">
                <a16:creationId xmlns:a16="http://schemas.microsoft.com/office/drawing/2014/main" xmlns="" id="{4525C5C5-400B-47EE-8E5D-7344116F4D1F}"/>
              </a:ext>
            </a:extLst>
          </p:cNvPr>
          <p:cNvSpPr>
            <a:spLocks noGrp="1"/>
          </p:cNvSpPr>
          <p:nvPr>
            <p:ph idx="1"/>
          </p:nvPr>
        </p:nvSpPr>
        <p:spPr>
          <a:xfrm>
            <a:off x="477309" y="1731964"/>
            <a:ext cx="9685866" cy="5126036"/>
          </a:xfrm>
        </p:spPr>
        <p:txBody>
          <a:bodyPr>
            <a:normAutofit lnSpcReduction="10000"/>
          </a:bodyPr>
          <a:lstStyle/>
          <a:p>
            <a:r>
              <a:rPr lang="en-IN" dirty="0"/>
              <a:t>It involves the opposition of pad or pulp of the thumb to the pad or pulp of the finger.</a:t>
            </a:r>
          </a:p>
          <a:p>
            <a:r>
              <a:rPr lang="en-IN" dirty="0"/>
              <a:t>80% of precision handling uses this mode of prehension, where mainly the pad of the distal phalanx of each digit is used. </a:t>
            </a:r>
          </a:p>
          <a:p>
            <a:r>
              <a:rPr lang="en-IN" dirty="0"/>
              <a:t>If it is 2 jaw chuck usually index finger is used and in three jaw chuck the middle finger added.</a:t>
            </a:r>
          </a:p>
          <a:p>
            <a:r>
              <a:rPr lang="en-IN" dirty="0"/>
              <a:t>The MCP and PIP joint of fingers are partially flexed, with the degree of flexion depends upon the size of object being held. </a:t>
            </a:r>
          </a:p>
          <a:p>
            <a:r>
              <a:rPr lang="en-IN" dirty="0"/>
              <a:t>The DIP joint may be fully extended or in slight flexion. The DIP extension is caused by the pull of the FDS down on the middle phalanx against the pressure of thumb on the distal phalanx.</a:t>
            </a:r>
          </a:p>
          <a:p>
            <a:r>
              <a:rPr lang="en-IN" dirty="0"/>
              <a:t>When the partial DIP flexion is required by the task, the FDP must be activated. </a:t>
            </a:r>
          </a:p>
          <a:p>
            <a:r>
              <a:rPr lang="en-IN" dirty="0"/>
              <a:t>MCP flexion and MCP adduction or abduction, which is required for the manipulation of object is provided by interosseus.</a:t>
            </a:r>
          </a:p>
          <a:p>
            <a:r>
              <a:rPr lang="en-IN" dirty="0"/>
              <a:t>In a dynamic manipulation, the palmer and dorsal interossei work reciprocally while in a firm pad to pad pinch they may co-contract.</a:t>
            </a:r>
          </a:p>
          <a:p>
            <a:r>
              <a:rPr lang="en-IN" dirty="0"/>
              <a:t>The thumb is held in CMC flexion, abduction and rotation.</a:t>
            </a:r>
          </a:p>
          <a:p>
            <a:endParaRPr lang="en-IN" dirty="0"/>
          </a:p>
        </p:txBody>
      </p:sp>
    </p:spTree>
    <p:extLst>
      <p:ext uri="{BB962C8B-B14F-4D97-AF65-F5344CB8AC3E}">
        <p14:creationId xmlns:p14="http://schemas.microsoft.com/office/powerpoint/2010/main" val="871763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02E410-9679-42A2-B7A7-4662BA40273B}"/>
              </a:ext>
            </a:extLst>
          </p:cNvPr>
          <p:cNvSpPr>
            <a:spLocks noGrp="1"/>
          </p:cNvSpPr>
          <p:nvPr>
            <p:ph idx="1"/>
          </p:nvPr>
        </p:nvSpPr>
        <p:spPr>
          <a:xfrm>
            <a:off x="4903336" y="1105474"/>
            <a:ext cx="4513541" cy="5526437"/>
          </a:xfrm>
        </p:spPr>
        <p:txBody>
          <a:bodyPr>
            <a:normAutofit fontScale="92500" lnSpcReduction="20000"/>
          </a:bodyPr>
          <a:lstStyle/>
          <a:p>
            <a:r>
              <a:rPr lang="en-IN" sz="2400" dirty="0"/>
              <a:t>The MCP and IP joints are partially flexed to fully extended.</a:t>
            </a:r>
          </a:p>
          <a:p>
            <a:r>
              <a:rPr lang="en-IN" sz="2400" dirty="0"/>
              <a:t>These activity of the thumb is assisted by thenar muscles.</a:t>
            </a:r>
          </a:p>
          <a:p>
            <a:r>
              <a:rPr lang="en-IN" sz="2400" dirty="0"/>
              <a:t>In full extension of finger DIP and thumb IP contacts occur on the proximal portion of the distal phalanx. As the flexion increases the contact moves distally towards the nails.</a:t>
            </a:r>
          </a:p>
          <a:p>
            <a:r>
              <a:rPr lang="en-IN" sz="2400" dirty="0"/>
              <a:t>The extensor muscles is used for opening the hand to grasp, for release and for stabilization when necessary.</a:t>
            </a:r>
          </a:p>
          <a:p>
            <a:r>
              <a:rPr lang="en-IN" sz="2400" dirty="0"/>
              <a:t>The wrist is held in neutral, radial/ulnar deviation and slight extension.</a:t>
            </a:r>
          </a:p>
          <a:p>
            <a:endParaRPr lang="en-IN" sz="2400" dirty="0"/>
          </a:p>
        </p:txBody>
      </p:sp>
      <p:sp>
        <p:nvSpPr>
          <p:cNvPr id="7" name="Text Placeholder 6">
            <a:extLst>
              <a:ext uri="{FF2B5EF4-FFF2-40B4-BE49-F238E27FC236}">
                <a16:creationId xmlns:a16="http://schemas.microsoft.com/office/drawing/2014/main" xmlns="" id="{6190413D-EDE2-4AAB-91A7-212F8407805B}"/>
              </a:ext>
            </a:extLst>
          </p:cNvPr>
          <p:cNvSpPr>
            <a:spLocks noGrp="1"/>
          </p:cNvSpPr>
          <p:nvPr>
            <p:ph type="body" sz="half" idx="2"/>
          </p:nvPr>
        </p:nvSpPr>
        <p:spPr/>
        <p:txBody>
          <a:bodyPr/>
          <a:lstStyle/>
          <a:p>
            <a:endParaRPr lang="en-IN"/>
          </a:p>
        </p:txBody>
      </p:sp>
      <p:pic>
        <p:nvPicPr>
          <p:cNvPr id="4" name="Picture 3">
            <a:extLst>
              <a:ext uri="{FF2B5EF4-FFF2-40B4-BE49-F238E27FC236}">
                <a16:creationId xmlns:a16="http://schemas.microsoft.com/office/drawing/2014/main" xmlns="" id="{3F5B21C9-56E0-44B0-A121-BC1EFB6908AB}"/>
              </a:ext>
            </a:extLst>
          </p:cNvPr>
          <p:cNvPicPr>
            <a:picLocks noChangeAspect="1"/>
          </p:cNvPicPr>
          <p:nvPr/>
        </p:nvPicPr>
        <p:blipFill>
          <a:blip r:embed="rId2"/>
          <a:stretch>
            <a:fillRect/>
          </a:stretch>
        </p:blipFill>
        <p:spPr>
          <a:xfrm>
            <a:off x="162994" y="2700773"/>
            <a:ext cx="4480714" cy="2737040"/>
          </a:xfrm>
          <a:prstGeom prst="rect">
            <a:avLst/>
          </a:prstGeom>
        </p:spPr>
      </p:pic>
    </p:spTree>
    <p:extLst>
      <p:ext uri="{BB962C8B-B14F-4D97-AF65-F5344CB8AC3E}">
        <p14:creationId xmlns:p14="http://schemas.microsoft.com/office/powerpoint/2010/main" val="367170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705DA56-59F4-4F6B-92CB-642B7D513142}"/>
              </a:ext>
            </a:extLst>
          </p:cNvPr>
          <p:cNvPicPr>
            <a:picLocks noChangeAspect="1"/>
          </p:cNvPicPr>
          <p:nvPr/>
        </p:nvPicPr>
        <p:blipFill>
          <a:blip r:embed="rId2"/>
          <a:stretch>
            <a:fillRect/>
          </a:stretch>
        </p:blipFill>
        <p:spPr>
          <a:xfrm>
            <a:off x="1314912" y="403588"/>
            <a:ext cx="7800513" cy="6297062"/>
          </a:xfrm>
          <a:prstGeom prst="rect">
            <a:avLst/>
          </a:prstGeom>
        </p:spPr>
      </p:pic>
    </p:spTree>
    <p:extLst>
      <p:ext uri="{BB962C8B-B14F-4D97-AF65-F5344CB8AC3E}">
        <p14:creationId xmlns:p14="http://schemas.microsoft.com/office/powerpoint/2010/main" val="1947059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E9EE081-25DA-412E-8AEF-6783DBAF66EE}"/>
              </a:ext>
            </a:extLst>
          </p:cNvPr>
          <p:cNvSpPr>
            <a:spLocks noGrp="1"/>
          </p:cNvSpPr>
          <p:nvPr>
            <p:ph type="title"/>
          </p:nvPr>
        </p:nvSpPr>
        <p:spPr>
          <a:xfrm>
            <a:off x="677334" y="609600"/>
            <a:ext cx="8596668" cy="752475"/>
          </a:xfrm>
        </p:spPr>
        <p:txBody>
          <a:bodyPr>
            <a:noAutofit/>
          </a:bodyPr>
          <a:lstStyle/>
          <a:p>
            <a:r>
              <a:rPr lang="en-IN" b="1" dirty="0"/>
              <a:t>Tip to tip prehension-</a:t>
            </a:r>
            <a:br>
              <a:rPr lang="en-IN" b="1" dirty="0"/>
            </a:br>
            <a:endParaRPr lang="en-IN" b="1" dirty="0"/>
          </a:p>
        </p:txBody>
      </p:sp>
      <p:sp>
        <p:nvSpPr>
          <p:cNvPr id="6" name="Content Placeholder 5">
            <a:extLst>
              <a:ext uri="{FF2B5EF4-FFF2-40B4-BE49-F238E27FC236}">
                <a16:creationId xmlns:a16="http://schemas.microsoft.com/office/drawing/2014/main" xmlns="" id="{92C91AC1-4DFC-49AB-8F9A-C59B58632AFD}"/>
              </a:ext>
            </a:extLst>
          </p:cNvPr>
          <p:cNvSpPr>
            <a:spLocks noGrp="1"/>
          </p:cNvSpPr>
          <p:nvPr>
            <p:ph idx="1"/>
          </p:nvPr>
        </p:nvSpPr>
        <p:spPr>
          <a:xfrm>
            <a:off x="677334" y="2160589"/>
            <a:ext cx="8596668" cy="4164011"/>
          </a:xfrm>
        </p:spPr>
        <p:txBody>
          <a:bodyPr>
            <a:noAutofit/>
          </a:bodyPr>
          <a:lstStyle/>
          <a:p>
            <a:r>
              <a:rPr lang="en-IN" sz="2400" dirty="0"/>
              <a:t>In this the IP joint of the finger and thumb are nearly fully flexed.</a:t>
            </a:r>
          </a:p>
          <a:p>
            <a:r>
              <a:rPr lang="en-IN" sz="2400" dirty="0"/>
              <a:t>The MCP of finger must be a ulnarly deviated to the prevent the tip of the finger to the thumb.</a:t>
            </a:r>
          </a:p>
          <a:p>
            <a:r>
              <a:rPr lang="en-IN" sz="2400" dirty="0"/>
              <a:t>In first finger the ulnar deviation occurs as an adduction while in other as abduction. </a:t>
            </a:r>
          </a:p>
          <a:p>
            <a:r>
              <a:rPr lang="en-IN" sz="2400" dirty="0"/>
              <a:t>The muscular activity required for tip to tip prehension is same as pad to pad prehension and additionally it requires activity of FDP, the FPL and the interossei. Although these muscles may assist in pad to pad prehension but not required.</a:t>
            </a:r>
          </a:p>
        </p:txBody>
      </p:sp>
    </p:spTree>
    <p:extLst>
      <p:ext uri="{BB962C8B-B14F-4D97-AF65-F5344CB8AC3E}">
        <p14:creationId xmlns:p14="http://schemas.microsoft.com/office/powerpoint/2010/main" val="2713672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85A1014-ECFF-49ED-849E-611746BFCD20}"/>
              </a:ext>
            </a:extLst>
          </p:cNvPr>
          <p:cNvPicPr>
            <a:picLocks noChangeAspect="1"/>
          </p:cNvPicPr>
          <p:nvPr/>
        </p:nvPicPr>
        <p:blipFill>
          <a:blip r:embed="rId2"/>
          <a:stretch>
            <a:fillRect/>
          </a:stretch>
        </p:blipFill>
        <p:spPr>
          <a:xfrm>
            <a:off x="2346036" y="285375"/>
            <a:ext cx="5865091" cy="6065492"/>
          </a:xfrm>
          <a:prstGeom prst="rect">
            <a:avLst/>
          </a:prstGeom>
        </p:spPr>
      </p:pic>
    </p:spTree>
    <p:extLst>
      <p:ext uri="{BB962C8B-B14F-4D97-AF65-F5344CB8AC3E}">
        <p14:creationId xmlns:p14="http://schemas.microsoft.com/office/powerpoint/2010/main" val="4166331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CA502A-0B1E-427C-90D6-AB3C0FDB33C4}"/>
              </a:ext>
            </a:extLst>
          </p:cNvPr>
          <p:cNvSpPr>
            <a:spLocks noGrp="1"/>
          </p:cNvSpPr>
          <p:nvPr>
            <p:ph type="title"/>
          </p:nvPr>
        </p:nvSpPr>
        <p:spPr>
          <a:xfrm>
            <a:off x="677334" y="609600"/>
            <a:ext cx="8596668" cy="828675"/>
          </a:xfrm>
        </p:spPr>
        <p:txBody>
          <a:bodyPr/>
          <a:lstStyle/>
          <a:p>
            <a:r>
              <a:rPr lang="en-IN" b="1" dirty="0"/>
              <a:t>Pad to Side prehension- </a:t>
            </a:r>
          </a:p>
        </p:txBody>
      </p:sp>
      <p:sp>
        <p:nvSpPr>
          <p:cNvPr id="3" name="Content Placeholder 2">
            <a:extLst>
              <a:ext uri="{FF2B5EF4-FFF2-40B4-BE49-F238E27FC236}">
                <a16:creationId xmlns:a16="http://schemas.microsoft.com/office/drawing/2014/main" xmlns="" id="{271FFAFA-B3D4-4AA5-9C33-618DB8F5B531}"/>
              </a:ext>
            </a:extLst>
          </p:cNvPr>
          <p:cNvSpPr>
            <a:spLocks noGrp="1"/>
          </p:cNvSpPr>
          <p:nvPr>
            <p:ph idx="1"/>
          </p:nvPr>
        </p:nvSpPr>
        <p:spPr>
          <a:xfrm>
            <a:off x="517236" y="1570183"/>
            <a:ext cx="7912389" cy="4978399"/>
          </a:xfrm>
        </p:spPr>
        <p:txBody>
          <a:bodyPr>
            <a:noAutofit/>
          </a:bodyPr>
          <a:lstStyle/>
          <a:p>
            <a:r>
              <a:rPr lang="en-IN" sz="2000" dirty="0"/>
              <a:t>It is also known as key grip because a key is hold between the pad of the thumb and side of the index finger. It is differ from the other forms of precision handling in that the thumb is more adducted and less rotated.</a:t>
            </a:r>
          </a:p>
          <a:p>
            <a:r>
              <a:rPr lang="en-IN" sz="2000" dirty="0"/>
              <a:t>The activity level of FPB and adductor pollicis increases and that of the </a:t>
            </a:r>
            <a:r>
              <a:rPr lang="en-IN" sz="2000" dirty="0" err="1"/>
              <a:t>opponences</a:t>
            </a:r>
            <a:r>
              <a:rPr lang="en-IN" sz="2000" dirty="0"/>
              <a:t> pollicis decreases as compared with tip to tip prehension or pad to pad prehension.</a:t>
            </a:r>
          </a:p>
          <a:p>
            <a:r>
              <a:rPr lang="en-IN" sz="2000" dirty="0"/>
              <a:t>Slight flexion of the distal phalanx of the thumb is required.</a:t>
            </a:r>
          </a:p>
          <a:p>
            <a:r>
              <a:rPr lang="en-IN" sz="2000" dirty="0"/>
              <a:t>it is the least precise form of precision handling and it can actually perform by the person with paralysis of all hand muscles.</a:t>
            </a:r>
          </a:p>
          <a:p>
            <a:r>
              <a:rPr lang="en-IN" sz="2000" dirty="0"/>
              <a:t>if this prehension is used for turning a key the wrist will assume neutral flexion/extension and drop into slightly ulnar deviation to put key in line with the forearm so that pronation and supination is used to turn the key.</a:t>
            </a:r>
          </a:p>
          <a:p>
            <a:endParaRPr lang="en-IN" sz="2000" dirty="0"/>
          </a:p>
        </p:txBody>
      </p:sp>
      <p:pic>
        <p:nvPicPr>
          <p:cNvPr id="5" name="Picture 4">
            <a:extLst>
              <a:ext uri="{FF2B5EF4-FFF2-40B4-BE49-F238E27FC236}">
                <a16:creationId xmlns:a16="http://schemas.microsoft.com/office/drawing/2014/main" xmlns="" id="{BE81AF89-E2D0-4B00-9757-3835012C1E12}"/>
              </a:ext>
            </a:extLst>
          </p:cNvPr>
          <p:cNvPicPr>
            <a:picLocks noChangeAspect="1"/>
          </p:cNvPicPr>
          <p:nvPr/>
        </p:nvPicPr>
        <p:blipFill>
          <a:blip r:embed="rId2"/>
          <a:stretch>
            <a:fillRect/>
          </a:stretch>
        </p:blipFill>
        <p:spPr>
          <a:xfrm>
            <a:off x="8369567" y="2416384"/>
            <a:ext cx="3603358" cy="2798554"/>
          </a:xfrm>
          <a:prstGeom prst="rect">
            <a:avLst/>
          </a:prstGeom>
        </p:spPr>
      </p:pic>
    </p:spTree>
    <p:extLst>
      <p:ext uri="{BB962C8B-B14F-4D97-AF65-F5344CB8AC3E}">
        <p14:creationId xmlns:p14="http://schemas.microsoft.com/office/powerpoint/2010/main" val="1652737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8D33E-43DC-4F9B-8E18-2B41E20B6A36}"/>
              </a:ext>
            </a:extLst>
          </p:cNvPr>
          <p:cNvSpPr>
            <a:spLocks noGrp="1"/>
          </p:cNvSpPr>
          <p:nvPr>
            <p:ph type="title"/>
          </p:nvPr>
        </p:nvSpPr>
        <p:spPr/>
        <p:txBody>
          <a:bodyPr>
            <a:normAutofit fontScale="90000"/>
          </a:bodyPr>
          <a:lstStyle/>
          <a:p>
            <a:r>
              <a:rPr lang="en-IN" dirty="0"/>
              <a:t>Functional position of the wrist and hand-</a:t>
            </a:r>
            <a:br>
              <a:rPr lang="en-IN" dirty="0"/>
            </a:br>
            <a:endParaRPr lang="en-IN" dirty="0"/>
          </a:p>
        </p:txBody>
      </p:sp>
      <p:sp>
        <p:nvSpPr>
          <p:cNvPr id="3" name="Content Placeholder 2">
            <a:extLst>
              <a:ext uri="{FF2B5EF4-FFF2-40B4-BE49-F238E27FC236}">
                <a16:creationId xmlns:a16="http://schemas.microsoft.com/office/drawing/2014/main" xmlns="" id="{6958F1BC-35CF-491F-9FAB-372008A6E73C}"/>
              </a:ext>
            </a:extLst>
          </p:cNvPr>
          <p:cNvSpPr>
            <a:spLocks noGrp="1"/>
          </p:cNvSpPr>
          <p:nvPr>
            <p:ph idx="1"/>
          </p:nvPr>
        </p:nvSpPr>
        <p:spPr/>
        <p:txBody>
          <a:bodyPr/>
          <a:lstStyle/>
          <a:p>
            <a:pPr marL="0" indent="0">
              <a:buNone/>
            </a:pPr>
            <a:r>
              <a:rPr lang="en-IN" dirty="0"/>
              <a:t>WRIST COMPLEX-</a:t>
            </a:r>
          </a:p>
          <a:p>
            <a:r>
              <a:rPr lang="en-IN" dirty="0"/>
              <a:t>Slight extension (20°)</a:t>
            </a:r>
          </a:p>
          <a:p>
            <a:r>
              <a:rPr lang="en-IN" dirty="0"/>
              <a:t>Slight ulnar deviation (10°)</a:t>
            </a:r>
          </a:p>
          <a:p>
            <a:endParaRPr lang="en-IN" dirty="0"/>
          </a:p>
          <a:p>
            <a:pPr marL="0" indent="0">
              <a:buNone/>
            </a:pPr>
            <a:r>
              <a:rPr lang="en-IN" dirty="0"/>
              <a:t>FINGERS- </a:t>
            </a:r>
          </a:p>
          <a:p>
            <a:r>
              <a:rPr lang="en-IN" dirty="0"/>
              <a:t>MCP joint moderated flexed (45°)</a:t>
            </a:r>
          </a:p>
          <a:p>
            <a:r>
              <a:rPr lang="en-IN" dirty="0"/>
              <a:t>PIP joint = slightly flexed (30°)</a:t>
            </a:r>
          </a:p>
          <a:p>
            <a:r>
              <a:rPr lang="en-IN" dirty="0"/>
              <a:t>DIP joint = slightly flexed </a:t>
            </a:r>
          </a:p>
          <a:p>
            <a:endParaRPr lang="en-IN" dirty="0"/>
          </a:p>
        </p:txBody>
      </p:sp>
    </p:spTree>
    <p:extLst>
      <p:ext uri="{BB962C8B-B14F-4D97-AF65-F5344CB8AC3E}">
        <p14:creationId xmlns:p14="http://schemas.microsoft.com/office/powerpoint/2010/main" val="384045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19CB2-A95A-4D64-825B-9F1EA0D84B75}"/>
              </a:ext>
            </a:extLst>
          </p:cNvPr>
          <p:cNvSpPr>
            <a:spLocks noGrp="1"/>
          </p:cNvSpPr>
          <p:nvPr>
            <p:ph type="title"/>
          </p:nvPr>
        </p:nvSpPr>
        <p:spPr>
          <a:xfrm>
            <a:off x="2563284" y="257175"/>
            <a:ext cx="8238066" cy="885825"/>
          </a:xfrm>
        </p:spPr>
        <p:txBody>
          <a:bodyPr>
            <a:noAutofit/>
          </a:bodyPr>
          <a:lstStyle/>
          <a:p>
            <a:r>
              <a:rPr lang="en-US" b="1" dirty="0">
                <a:latin typeface="Calibri" panose="020F0502020204030204" pitchFamily="34" charset="0"/>
                <a:ea typeface="Calibri" panose="020F0502020204030204" pitchFamily="34" charset="0"/>
                <a:cs typeface="Mangal" panose="020B0502040204020203" pitchFamily="18" charset="0"/>
              </a:rPr>
              <a:t>STRUCTURE OF FINGERS-</a:t>
            </a:r>
            <a:r>
              <a:rPr lang="en-IN" b="1" dirty="0">
                <a:latin typeface="Calibri" panose="020F0502020204030204" pitchFamily="34" charset="0"/>
                <a:ea typeface="Calibri" panose="020F0502020204030204" pitchFamily="34" charset="0"/>
                <a:cs typeface="Mangal" panose="020B0502040204020203" pitchFamily="18" charset="0"/>
              </a:rPr>
              <a:t/>
            </a:r>
            <a:br>
              <a:rPr lang="en-IN" b="1" dirty="0">
                <a:latin typeface="Calibri" panose="020F0502020204030204" pitchFamily="34" charset="0"/>
                <a:ea typeface="Calibri" panose="020F0502020204030204" pitchFamily="34" charset="0"/>
                <a:cs typeface="Mangal" panose="020B0502040204020203" pitchFamily="18" charset="0"/>
              </a:rPr>
            </a:br>
            <a:endParaRPr lang="en-IN" b="1" dirty="0"/>
          </a:p>
        </p:txBody>
      </p:sp>
      <p:sp>
        <p:nvSpPr>
          <p:cNvPr id="3" name="Content Placeholder 2">
            <a:extLst>
              <a:ext uri="{FF2B5EF4-FFF2-40B4-BE49-F238E27FC236}">
                <a16:creationId xmlns:a16="http://schemas.microsoft.com/office/drawing/2014/main" xmlns="" id="{1BA35D3E-7BCC-413F-82E1-39A9CCBE5251}"/>
              </a:ext>
            </a:extLst>
          </p:cNvPr>
          <p:cNvSpPr>
            <a:spLocks noGrp="1"/>
          </p:cNvSpPr>
          <p:nvPr>
            <p:ph idx="1"/>
          </p:nvPr>
        </p:nvSpPr>
        <p:spPr>
          <a:xfrm>
            <a:off x="467783" y="1143000"/>
            <a:ext cx="10943167" cy="5335586"/>
          </a:xfrm>
        </p:spPr>
        <p:txBody>
          <a:bodyPr>
            <a:noAutofit/>
          </a:bodyPr>
          <a:lstStyle/>
          <a:p>
            <a:pPr marL="0" indent="0">
              <a:lnSpc>
                <a:spcPct val="115000"/>
              </a:lnSpc>
              <a:spcAft>
                <a:spcPts val="1000"/>
              </a:spcAft>
              <a:buNone/>
            </a:pPr>
            <a:r>
              <a:rPr lang="en-US" b="1" dirty="0">
                <a:latin typeface="Calibri" panose="020F0502020204030204" pitchFamily="34" charset="0"/>
                <a:ea typeface="Calibri" panose="020F0502020204030204" pitchFamily="34" charset="0"/>
                <a:cs typeface="Mangal" panose="020B0502040204020203" pitchFamily="18" charset="0"/>
              </a:rPr>
              <a:t>      CMC JOINTS</a:t>
            </a:r>
            <a:endParaRPr lang="en-IN" b="1"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The CMC joints are composed of articulation between the distal carpal row and the bases of 2</a:t>
            </a:r>
            <a:r>
              <a:rPr lang="en-US" baseline="30000" dirty="0">
                <a:latin typeface="Calibri" panose="020F0502020204030204" pitchFamily="34" charset="0"/>
                <a:ea typeface="Calibri" panose="020F0502020204030204" pitchFamily="34" charset="0"/>
                <a:cs typeface="Mangal" panose="020B0502040204020203" pitchFamily="18" charset="0"/>
              </a:rPr>
              <a:t>nd</a:t>
            </a:r>
            <a:r>
              <a:rPr lang="en-US" dirty="0">
                <a:latin typeface="Calibri" panose="020F0502020204030204" pitchFamily="34" charset="0"/>
                <a:ea typeface="Calibri" panose="020F0502020204030204" pitchFamily="34" charset="0"/>
                <a:cs typeface="Mangal" panose="020B0502040204020203" pitchFamily="18" charset="0"/>
              </a:rPr>
              <a:t> to 5</a:t>
            </a:r>
            <a:r>
              <a:rPr lang="en-US" baseline="30000" dirty="0">
                <a:latin typeface="Calibri" panose="020F0502020204030204" pitchFamily="34" charset="0"/>
                <a:ea typeface="Calibri" panose="020F0502020204030204" pitchFamily="34" charset="0"/>
                <a:cs typeface="Mangal" panose="020B0502040204020203" pitchFamily="18" charset="0"/>
              </a:rPr>
              <a:t>th</a:t>
            </a:r>
            <a:r>
              <a:rPr lang="en-US" dirty="0">
                <a:latin typeface="Calibri" panose="020F0502020204030204" pitchFamily="34" charset="0"/>
                <a:ea typeface="Calibri" panose="020F0502020204030204" pitchFamily="34" charset="0"/>
                <a:cs typeface="Mangal" panose="020B0502040204020203" pitchFamily="18" charset="0"/>
              </a:rPr>
              <a:t> metacarpals. </a:t>
            </a: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The proximal portion of 4 metacarpals of fingers articulate with distal carpal to form the 2</a:t>
            </a:r>
            <a:r>
              <a:rPr lang="en-US" baseline="30000" dirty="0">
                <a:latin typeface="Calibri" panose="020F0502020204030204" pitchFamily="34" charset="0"/>
                <a:ea typeface="Calibri" panose="020F0502020204030204" pitchFamily="34" charset="0"/>
                <a:cs typeface="Mangal" panose="020B0502040204020203" pitchFamily="18" charset="0"/>
              </a:rPr>
              <a:t>nd</a:t>
            </a:r>
            <a:r>
              <a:rPr lang="en-US" dirty="0">
                <a:latin typeface="Calibri" panose="020F0502020204030204" pitchFamily="34" charset="0"/>
                <a:ea typeface="Calibri" panose="020F0502020204030204" pitchFamily="34" charset="0"/>
                <a:cs typeface="Mangal" panose="020B0502040204020203" pitchFamily="18" charset="0"/>
              </a:rPr>
              <a:t> through 5</a:t>
            </a:r>
            <a:r>
              <a:rPr lang="en-US" baseline="30000" dirty="0">
                <a:latin typeface="Calibri" panose="020F0502020204030204" pitchFamily="34" charset="0"/>
                <a:ea typeface="Calibri" panose="020F0502020204030204" pitchFamily="34" charset="0"/>
                <a:cs typeface="Mangal" panose="020B0502040204020203" pitchFamily="18" charset="0"/>
              </a:rPr>
              <a:t>th</a:t>
            </a:r>
            <a:r>
              <a:rPr lang="en-US" dirty="0">
                <a:latin typeface="Calibri" panose="020F0502020204030204" pitchFamily="34" charset="0"/>
                <a:ea typeface="Calibri" panose="020F0502020204030204" pitchFamily="34" charset="0"/>
                <a:cs typeface="Mangal" panose="020B0502040204020203" pitchFamily="18" charset="0"/>
              </a:rPr>
              <a:t> CMC joint</a:t>
            </a:r>
            <a:endParaRPr lang="en-IN"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The 2</a:t>
            </a:r>
            <a:r>
              <a:rPr lang="en-US" baseline="30000" dirty="0">
                <a:latin typeface="Calibri" panose="020F0502020204030204" pitchFamily="34" charset="0"/>
                <a:ea typeface="Calibri" panose="020F0502020204030204" pitchFamily="34" charset="0"/>
                <a:cs typeface="Mangal" panose="020B0502040204020203" pitchFamily="18" charset="0"/>
              </a:rPr>
              <a:t>nd</a:t>
            </a:r>
            <a:r>
              <a:rPr lang="en-US" dirty="0">
                <a:latin typeface="Calibri" panose="020F0502020204030204" pitchFamily="34" charset="0"/>
                <a:ea typeface="Calibri" panose="020F0502020204030204" pitchFamily="34" charset="0"/>
                <a:cs typeface="Mangal" panose="020B0502040204020203" pitchFamily="18" charset="0"/>
              </a:rPr>
              <a:t> metacarpal articulates with trapezoid primarily and secondarily with trapezium and capitates.</a:t>
            </a:r>
            <a:endParaRPr lang="en-IN"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The 3</a:t>
            </a:r>
            <a:r>
              <a:rPr lang="en-US" baseline="30000" dirty="0">
                <a:latin typeface="Calibri" panose="020F0502020204030204" pitchFamily="34" charset="0"/>
                <a:ea typeface="Calibri" panose="020F0502020204030204" pitchFamily="34" charset="0"/>
                <a:cs typeface="Mangal" panose="020B0502040204020203" pitchFamily="18" charset="0"/>
              </a:rPr>
              <a:t>rd</a:t>
            </a:r>
            <a:r>
              <a:rPr lang="en-US" dirty="0">
                <a:latin typeface="Calibri" panose="020F0502020204030204" pitchFamily="34" charset="0"/>
                <a:ea typeface="Calibri" panose="020F0502020204030204" pitchFamily="34" charset="0"/>
                <a:cs typeface="Mangal" panose="020B0502040204020203" pitchFamily="18" charset="0"/>
              </a:rPr>
              <a:t> articulate with capitates .</a:t>
            </a: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The 4</a:t>
            </a:r>
            <a:r>
              <a:rPr lang="en-US" baseline="30000" dirty="0">
                <a:latin typeface="Calibri" panose="020F0502020204030204" pitchFamily="34" charset="0"/>
                <a:ea typeface="Calibri" panose="020F0502020204030204" pitchFamily="34" charset="0"/>
                <a:cs typeface="Mangal" panose="020B0502040204020203" pitchFamily="18" charset="0"/>
              </a:rPr>
              <a:t>th</a:t>
            </a:r>
            <a:r>
              <a:rPr lang="en-US" dirty="0">
                <a:latin typeface="Calibri" panose="020F0502020204030204" pitchFamily="34" charset="0"/>
                <a:ea typeface="Calibri" panose="020F0502020204030204" pitchFamily="34" charset="0"/>
                <a:cs typeface="Mangal" panose="020B0502040204020203" pitchFamily="18" charset="0"/>
              </a:rPr>
              <a:t> articulate with capitates and hamate </a:t>
            </a:r>
          </a:p>
          <a:p>
            <a:pPr>
              <a:lnSpc>
                <a:spcPct val="115000"/>
              </a:lnSpc>
              <a:spcAft>
                <a:spcPts val="1000"/>
              </a:spcAft>
            </a:pPr>
            <a:r>
              <a:rPr lang="en-US" dirty="0">
                <a:latin typeface="Calibri" panose="020F0502020204030204" pitchFamily="34" charset="0"/>
                <a:ea typeface="Calibri" panose="020F0502020204030204" pitchFamily="34" charset="0"/>
                <a:cs typeface="Mangal" panose="020B0502040204020203" pitchFamily="18" charset="0"/>
              </a:rPr>
              <a:t>And 5</a:t>
            </a:r>
            <a:r>
              <a:rPr lang="en-US" baseline="30000" dirty="0">
                <a:latin typeface="Calibri" panose="020F0502020204030204" pitchFamily="34" charset="0"/>
                <a:ea typeface="Calibri" panose="020F0502020204030204" pitchFamily="34" charset="0"/>
                <a:cs typeface="Mangal" panose="020B0502040204020203" pitchFamily="18" charset="0"/>
              </a:rPr>
              <a:t>th</a:t>
            </a:r>
            <a:r>
              <a:rPr lang="en-US" dirty="0">
                <a:latin typeface="Calibri" panose="020F0502020204030204" pitchFamily="34" charset="0"/>
                <a:ea typeface="Calibri" panose="020F0502020204030204" pitchFamily="34" charset="0"/>
                <a:cs typeface="Mangal" panose="020B0502040204020203" pitchFamily="18" charset="0"/>
              </a:rPr>
              <a:t> metacarpal articulate with hamate.</a:t>
            </a:r>
            <a:endParaRPr lang="en-IN" dirty="0">
              <a:latin typeface="Calibri" panose="020F0502020204030204" pitchFamily="34" charset="0"/>
              <a:ea typeface="Calibri" panose="020F0502020204030204" pitchFamily="34" charset="0"/>
              <a:cs typeface="Mangal" panose="020B0502040204020203" pitchFamily="18" charset="0"/>
            </a:endParaRPr>
          </a:p>
          <a:p>
            <a:r>
              <a:rPr lang="en-US" dirty="0">
                <a:latin typeface="Calibri" panose="020F0502020204030204" pitchFamily="34" charset="0"/>
                <a:ea typeface="Calibri" panose="020F0502020204030204" pitchFamily="34" charset="0"/>
                <a:cs typeface="Mangal" panose="020B0502040204020203" pitchFamily="18" charset="0"/>
              </a:rPr>
              <a:t>Each of Metacarpal also articulate at its base with the contiguous metacarpal. </a:t>
            </a:r>
          </a:p>
          <a:p>
            <a:r>
              <a:rPr lang="en-US" dirty="0">
                <a:latin typeface="Calibri" panose="020F0502020204030204" pitchFamily="34" charset="0"/>
                <a:ea typeface="Calibri" panose="020F0502020204030204" pitchFamily="34" charset="0"/>
                <a:cs typeface="Mangal" panose="020B0502040204020203" pitchFamily="18" charset="0"/>
              </a:rPr>
              <a:t>All CMC joint are supported by a strong transverse and weaker longitudinal ligament </a:t>
            </a:r>
            <a:r>
              <a:rPr lang="en-US" dirty="0" err="1">
                <a:latin typeface="Calibri" panose="020F0502020204030204" pitchFamily="34" charset="0"/>
                <a:ea typeface="Calibri" panose="020F0502020204030204" pitchFamily="34" charset="0"/>
                <a:cs typeface="Mangal" panose="020B0502040204020203" pitchFamily="18" charset="0"/>
              </a:rPr>
              <a:t>Volarly</a:t>
            </a:r>
            <a:r>
              <a:rPr lang="en-US" dirty="0">
                <a:latin typeface="Calibri" panose="020F0502020204030204" pitchFamily="34" charset="0"/>
                <a:ea typeface="Calibri" panose="020F0502020204030204" pitchFamily="34" charset="0"/>
                <a:cs typeface="Mangal" panose="020B0502040204020203" pitchFamily="18" charset="0"/>
              </a:rPr>
              <a:t> and dorsally.</a:t>
            </a:r>
            <a:endParaRPr lang="en-IN" dirty="0"/>
          </a:p>
          <a:p>
            <a:endParaRPr lang="en-IN" dirty="0"/>
          </a:p>
        </p:txBody>
      </p:sp>
    </p:spTree>
    <p:extLst>
      <p:ext uri="{BB962C8B-B14F-4D97-AF65-F5344CB8AC3E}">
        <p14:creationId xmlns:p14="http://schemas.microsoft.com/office/powerpoint/2010/main" val="90322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4D1C99-7FA7-431D-8DF3-25F7A73AD6E7}"/>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Mangal" panose="020B0502040204020203" pitchFamily="18" charset="0"/>
              </a:rPr>
              <a:t> FUNCTIONS-</a:t>
            </a:r>
            <a:endParaRPr lang="en-IN" b="1" dirty="0"/>
          </a:p>
        </p:txBody>
      </p:sp>
      <p:sp>
        <p:nvSpPr>
          <p:cNvPr id="3" name="Content Placeholder 2">
            <a:extLst>
              <a:ext uri="{FF2B5EF4-FFF2-40B4-BE49-F238E27FC236}">
                <a16:creationId xmlns:a16="http://schemas.microsoft.com/office/drawing/2014/main" xmlns="" id="{53A06007-7307-4589-96BE-0E1A7828E53C}"/>
              </a:ext>
            </a:extLst>
          </p:cNvPr>
          <p:cNvSpPr>
            <a:spLocks noGrp="1"/>
          </p:cNvSpPr>
          <p:nvPr>
            <p:ph idx="1"/>
          </p:nvPr>
        </p:nvSpPr>
        <p:spPr>
          <a:xfrm>
            <a:off x="524934" y="1731964"/>
            <a:ext cx="8438091" cy="4687886"/>
          </a:xfrm>
        </p:spPr>
        <p:txBody>
          <a:bodyPr>
            <a:noAutofit/>
          </a:bodyPr>
          <a:lstStyle/>
          <a:p>
            <a:pPr>
              <a:lnSpc>
                <a:spcPct val="115000"/>
              </a:lnSpc>
              <a:spcAft>
                <a:spcPts val="10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Mangal" panose="020B0502040204020203" pitchFamily="18" charset="0"/>
              </a:rPr>
              <a:t>CMC joint from 2</a:t>
            </a:r>
            <a:r>
              <a:rPr lang="en-US" sz="2400" baseline="30000" dirty="0">
                <a:latin typeface="Calibri" panose="020F0502020204030204" pitchFamily="34" charset="0"/>
                <a:ea typeface="Calibri" panose="020F0502020204030204" pitchFamily="34" charset="0"/>
                <a:cs typeface="Mangal" panose="020B0502040204020203" pitchFamily="18" charset="0"/>
              </a:rPr>
              <a:t>nd</a:t>
            </a:r>
            <a:r>
              <a:rPr lang="en-US" sz="2400" dirty="0">
                <a:latin typeface="Calibri" panose="020F0502020204030204" pitchFamily="34" charset="0"/>
                <a:ea typeface="Calibri" panose="020F0502020204030204" pitchFamily="34" charset="0"/>
                <a:cs typeface="Mangal" panose="020B0502040204020203" pitchFamily="18" charset="0"/>
              </a:rPr>
              <a:t> to 4</a:t>
            </a:r>
            <a:r>
              <a:rPr lang="en-US" sz="2400" baseline="30000" dirty="0">
                <a:latin typeface="Calibri" panose="020F0502020204030204" pitchFamily="34" charset="0"/>
                <a:ea typeface="Calibri" panose="020F0502020204030204" pitchFamily="34" charset="0"/>
                <a:cs typeface="Mangal" panose="020B0502040204020203" pitchFamily="18" charset="0"/>
              </a:rPr>
              <a:t>th</a:t>
            </a:r>
            <a:r>
              <a:rPr lang="en-US" sz="2400" dirty="0">
                <a:latin typeface="Calibri" panose="020F0502020204030204" pitchFamily="34" charset="0"/>
                <a:ea typeface="Calibri" panose="020F0502020204030204" pitchFamily="34" charset="0"/>
                <a:cs typeface="Mangal" panose="020B0502040204020203" pitchFamily="18" charset="0"/>
              </a:rPr>
              <a:t> are plane synovial joint with 1</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freedom  flexion/extension.</a:t>
            </a:r>
            <a:endParaRPr lang="en-IN" sz="24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Mangal" panose="020B0502040204020203" pitchFamily="18" charset="0"/>
              </a:rPr>
              <a:t>The 2</a:t>
            </a:r>
            <a:r>
              <a:rPr lang="en-US" sz="2400" baseline="30000" dirty="0">
                <a:latin typeface="Calibri" panose="020F0502020204030204" pitchFamily="34" charset="0"/>
                <a:ea typeface="Calibri" panose="020F0502020204030204" pitchFamily="34" charset="0"/>
                <a:cs typeface="Mangal" panose="020B0502040204020203" pitchFamily="18" charset="0"/>
              </a:rPr>
              <a:t>nd</a:t>
            </a:r>
            <a:r>
              <a:rPr lang="en-US" sz="2400" dirty="0">
                <a:latin typeface="Calibri" panose="020F0502020204030204" pitchFamily="34" charset="0"/>
                <a:ea typeface="Calibri" panose="020F0502020204030204" pitchFamily="34" charset="0"/>
                <a:cs typeface="Mangal" panose="020B0502040204020203" pitchFamily="18" charset="0"/>
              </a:rPr>
              <a:t> and 3</a:t>
            </a:r>
            <a:r>
              <a:rPr lang="en-US" sz="2400" baseline="30000" dirty="0">
                <a:latin typeface="Calibri" panose="020F0502020204030204" pitchFamily="34" charset="0"/>
                <a:ea typeface="Calibri" panose="020F0502020204030204" pitchFamily="34" charset="0"/>
                <a:cs typeface="Mangal" panose="020B0502040204020203" pitchFamily="18" charset="0"/>
              </a:rPr>
              <a:t>rd</a:t>
            </a:r>
            <a:r>
              <a:rPr lang="en-US" sz="2400" dirty="0">
                <a:latin typeface="Calibri" panose="020F0502020204030204" pitchFamily="34" charset="0"/>
                <a:ea typeface="Calibri" panose="020F0502020204030204" pitchFamily="34" charset="0"/>
                <a:cs typeface="Mangal" panose="020B0502040204020203" pitchFamily="18" charset="0"/>
              </a:rPr>
              <a:t> are essentially immobile and may be considered to have 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freedom.</a:t>
            </a:r>
            <a:endParaRPr lang="en-IN" sz="24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Mangal" panose="020B0502040204020203" pitchFamily="18" charset="0"/>
              </a:rPr>
              <a:t>The 4</a:t>
            </a:r>
            <a:r>
              <a:rPr lang="en-US" sz="2400" baseline="30000" dirty="0">
                <a:latin typeface="Calibri" panose="020F0502020204030204" pitchFamily="34" charset="0"/>
                <a:ea typeface="Calibri" panose="020F0502020204030204" pitchFamily="34" charset="0"/>
                <a:cs typeface="Mangal" panose="020B0502040204020203" pitchFamily="18" charset="0"/>
              </a:rPr>
              <a:t>th</a:t>
            </a:r>
            <a:r>
              <a:rPr lang="en-US" sz="2400" dirty="0">
                <a:latin typeface="Calibri" panose="020F0502020204030204" pitchFamily="34" charset="0"/>
                <a:ea typeface="Calibri" panose="020F0502020204030204" pitchFamily="34" charset="0"/>
                <a:cs typeface="Mangal" panose="020B0502040204020203" pitchFamily="18" charset="0"/>
              </a:rPr>
              <a:t> have perceptible movement while 5</a:t>
            </a:r>
            <a:r>
              <a:rPr lang="en-US" sz="2400" baseline="30000" dirty="0">
                <a:latin typeface="Calibri" panose="020F0502020204030204" pitchFamily="34" charset="0"/>
                <a:ea typeface="Calibri" panose="020F0502020204030204" pitchFamily="34" charset="0"/>
                <a:cs typeface="Mangal" panose="020B0502040204020203" pitchFamily="18" charset="0"/>
              </a:rPr>
              <a:t>th</a:t>
            </a:r>
            <a:r>
              <a:rPr lang="en-US" sz="2400" dirty="0">
                <a:latin typeface="Calibri" panose="020F0502020204030204" pitchFamily="34" charset="0"/>
                <a:ea typeface="Calibri" panose="020F0502020204030204" pitchFamily="34" charset="0"/>
                <a:cs typeface="Mangal" panose="020B0502040204020203" pitchFamily="18" charset="0"/>
              </a:rPr>
              <a:t> is a saddle joint with 2</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freedom,</a:t>
            </a:r>
          </a:p>
          <a:p>
            <a:pPr>
              <a:lnSpc>
                <a:spcPct val="115000"/>
              </a:lnSpc>
              <a:spcAft>
                <a:spcPts val="10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Mangal" panose="020B0502040204020203" pitchFamily="18" charset="0"/>
              </a:rPr>
              <a:t>Flexion/extension, abduction/adduction and a limited amount of opposability.</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162614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09F24-9319-492E-9518-B4B0DCBFEA8E}"/>
              </a:ext>
            </a:extLst>
          </p:cNvPr>
          <p:cNvSpPr>
            <a:spLocks noGrp="1"/>
          </p:cNvSpPr>
          <p:nvPr>
            <p:ph type="title"/>
          </p:nvPr>
        </p:nvSpPr>
        <p:spPr>
          <a:xfrm>
            <a:off x="677334" y="609600"/>
            <a:ext cx="8161866" cy="914400"/>
          </a:xfrm>
        </p:spPr>
        <p:txBody>
          <a:bodyPr/>
          <a:lstStyle/>
          <a:p>
            <a:r>
              <a:rPr lang="en-US" b="1" dirty="0">
                <a:latin typeface="Calibri" panose="020F0502020204030204" pitchFamily="34" charset="0"/>
                <a:ea typeface="Calibri" panose="020F0502020204030204" pitchFamily="34" charset="0"/>
                <a:cs typeface="Mangal" panose="020B0502040204020203" pitchFamily="18" charset="0"/>
              </a:rPr>
              <a:t>MCP Joints of the Fingers</a:t>
            </a:r>
            <a:r>
              <a:rPr lang="en-IN" b="1" dirty="0">
                <a:latin typeface="Calibri" panose="020F0502020204030204" pitchFamily="34" charset="0"/>
                <a:ea typeface="Calibri" panose="020F0502020204030204" pitchFamily="34" charset="0"/>
                <a:cs typeface="Mangal" panose="020B0502040204020203" pitchFamily="18" charset="0"/>
              </a:rPr>
              <a:t>-</a:t>
            </a:r>
            <a:endParaRPr lang="en-IN" b="1" dirty="0"/>
          </a:p>
        </p:txBody>
      </p:sp>
      <p:sp>
        <p:nvSpPr>
          <p:cNvPr id="3" name="Content Placeholder 2">
            <a:extLst>
              <a:ext uri="{FF2B5EF4-FFF2-40B4-BE49-F238E27FC236}">
                <a16:creationId xmlns:a16="http://schemas.microsoft.com/office/drawing/2014/main" xmlns="" id="{89B7EA37-ABC4-4CDB-89B6-3FDF248D3A46}"/>
              </a:ext>
            </a:extLst>
          </p:cNvPr>
          <p:cNvSpPr>
            <a:spLocks noGrp="1"/>
          </p:cNvSpPr>
          <p:nvPr>
            <p:ph idx="1"/>
          </p:nvPr>
        </p:nvSpPr>
        <p:spPr>
          <a:xfrm>
            <a:off x="563034" y="1779589"/>
            <a:ext cx="8676216" cy="5830886"/>
          </a:xfrm>
        </p:spPr>
        <p:txBody>
          <a:bodyPr>
            <a:noAutofit/>
          </a:bodyPr>
          <a:lstStyle/>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These are joint formed by articulation between the convex metacarpal head  proximally and the concave base of the first phalanx distally. </a:t>
            </a: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It is of condyloid type with 2</a:t>
            </a:r>
            <a:r>
              <a:rPr lang="en-US" sz="2400" baseline="30000" dirty="0">
                <a:latin typeface="Calibri" panose="020F0502020204030204" pitchFamily="34" charset="0"/>
                <a:ea typeface="Calibri" panose="020F0502020204030204" pitchFamily="34" charset="0"/>
                <a:cs typeface="Mangal" panose="020B0502040204020203" pitchFamily="18" charset="0"/>
              </a:rPr>
              <a:t>0 </a:t>
            </a:r>
            <a:r>
              <a:rPr lang="en-US" sz="2400" dirty="0">
                <a:latin typeface="Calibri" panose="020F0502020204030204" pitchFamily="34" charset="0"/>
                <a:ea typeface="Calibri" panose="020F0502020204030204" pitchFamily="34" charset="0"/>
                <a:cs typeface="Mangal" panose="020B0502040204020203" pitchFamily="18" charset="0"/>
              </a:rPr>
              <a:t>of freedom, “flexion/extension and abduction/adduction’’. </a:t>
            </a: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large MC head has 180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articular surface  which is opposed to approximately 20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articular surface of the phalanx.</a:t>
            </a:r>
            <a:endParaRPr lang="en-IN" sz="2400" dirty="0">
              <a:latin typeface="Calibri" panose="020F0502020204030204" pitchFamily="34" charset="0"/>
              <a:ea typeface="Calibri" panose="020F0502020204030204" pitchFamily="34" charset="0"/>
              <a:cs typeface="Mangal" panose="020B0502040204020203" pitchFamily="18" charset="0"/>
            </a:endParaRPr>
          </a:p>
          <a:p>
            <a:pPr>
              <a:lnSpc>
                <a:spcPct val="115000"/>
              </a:lnSpc>
              <a:spcAft>
                <a:spcPts val="1000"/>
              </a:spcAft>
              <a:buFont typeface="Wingdings" panose="05000000000000000000" pitchFamily="2" charset="2"/>
              <a:buChar char="Ø"/>
            </a:pPr>
            <a:r>
              <a:rPr lang="en-US" sz="2400" dirty="0">
                <a:latin typeface="Calibri" panose="020F0502020204030204" pitchFamily="34" charset="0"/>
                <a:ea typeface="Calibri" panose="020F0502020204030204" pitchFamily="34" charset="0"/>
                <a:cs typeface="Mangal" panose="020B0502040204020203" pitchFamily="18" charset="0"/>
              </a:rPr>
              <a:t>The joint is surrounded by a capsule that is considered to be lax in extension and allows some passive axial rotation in this position.</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212714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CA0CB3-6D49-481B-AC40-9659817886C1}"/>
              </a:ext>
            </a:extLst>
          </p:cNvPr>
          <p:cNvSpPr>
            <a:spLocks noGrp="1"/>
          </p:cNvSpPr>
          <p:nvPr>
            <p:ph sz="half" idx="1"/>
          </p:nvPr>
        </p:nvSpPr>
        <p:spPr>
          <a:xfrm>
            <a:off x="707814" y="707882"/>
            <a:ext cx="5205306" cy="5652277"/>
          </a:xfrm>
        </p:spPr>
        <p:txBody>
          <a:bodyPr>
            <a:no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joint is incongruent because of difference in its articular surface so their must be an accessory structure to enhance stability, which is served by the volar plate.</a:t>
            </a:r>
            <a:endParaRPr lang="en-IN" sz="2400" dirty="0">
              <a:latin typeface="Calibri" panose="020F0502020204030204" pitchFamily="34" charset="0"/>
              <a:ea typeface="Calibri" panose="020F0502020204030204" pitchFamily="34" charset="0"/>
              <a:cs typeface="Mangal" panose="020B0502040204020203" pitchFamily="18" charset="0"/>
            </a:endParaRPr>
          </a:p>
          <a:p>
            <a:r>
              <a:rPr lang="en-US" sz="2400" dirty="0">
                <a:latin typeface="Calibri" panose="020F0502020204030204" pitchFamily="34" charset="0"/>
                <a:ea typeface="Calibri" panose="020F0502020204030204" pitchFamily="34" charset="0"/>
                <a:cs typeface="Mangal" panose="020B0502040204020203" pitchFamily="18" charset="0"/>
              </a:rPr>
              <a:t>The volar plate is an unique structure at MCP joint that increases  joint congruence. </a:t>
            </a:r>
          </a:p>
          <a:p>
            <a:r>
              <a:rPr lang="en-US" sz="2400" dirty="0">
                <a:latin typeface="Calibri" panose="020F0502020204030204" pitchFamily="34" charset="0"/>
                <a:ea typeface="Calibri" panose="020F0502020204030204" pitchFamily="34" charset="0"/>
                <a:cs typeface="Mangal" panose="020B0502040204020203" pitchFamily="18" charset="0"/>
              </a:rPr>
              <a:t>It is composed of fibro cartilage and is firmly attach to the base of the proximal phalanx. </a:t>
            </a:r>
          </a:p>
          <a:p>
            <a:r>
              <a:rPr lang="en-US" sz="2400" dirty="0">
                <a:latin typeface="Calibri" panose="020F0502020204030204" pitchFamily="34" charset="0"/>
                <a:ea typeface="Calibri" panose="020F0502020204030204" pitchFamily="34" charset="0"/>
                <a:cs typeface="Mangal" panose="020B0502040204020203" pitchFamily="18" charset="0"/>
              </a:rPr>
              <a:t>The plate becomes membranous proximally to blend with the capsule. </a:t>
            </a:r>
          </a:p>
          <a:p>
            <a:endParaRPr lang="en-IN" sz="2400" dirty="0"/>
          </a:p>
        </p:txBody>
      </p:sp>
      <p:pic>
        <p:nvPicPr>
          <p:cNvPr id="5" name="Content Placeholder 4">
            <a:extLst>
              <a:ext uri="{FF2B5EF4-FFF2-40B4-BE49-F238E27FC236}">
                <a16:creationId xmlns:a16="http://schemas.microsoft.com/office/drawing/2014/main" xmlns="" id="{04DDBA13-518E-49AF-B0C8-A9C71B089147}"/>
              </a:ext>
            </a:extLst>
          </p:cNvPr>
          <p:cNvPicPr>
            <a:picLocks noGrp="1" noChangeAspect="1"/>
          </p:cNvPicPr>
          <p:nvPr>
            <p:ph sz="half" idx="2"/>
          </p:nvPr>
        </p:nvPicPr>
        <p:blipFill>
          <a:blip r:embed="rId2"/>
          <a:stretch>
            <a:fillRect/>
          </a:stretch>
        </p:blipFill>
        <p:spPr>
          <a:xfrm>
            <a:off x="6167120" y="1555418"/>
            <a:ext cx="5620318" cy="3544902"/>
          </a:xfrm>
        </p:spPr>
      </p:pic>
    </p:spTree>
    <p:extLst>
      <p:ext uri="{BB962C8B-B14F-4D97-AF65-F5344CB8AC3E}">
        <p14:creationId xmlns:p14="http://schemas.microsoft.com/office/powerpoint/2010/main" val="407052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8C898-069F-4108-853E-7BA6248280A4}"/>
              </a:ext>
            </a:extLst>
          </p:cNvPr>
          <p:cNvSpPr>
            <a:spLocks noGrp="1"/>
          </p:cNvSpPr>
          <p:nvPr>
            <p:ph type="title"/>
          </p:nvPr>
        </p:nvSpPr>
        <p:spPr/>
        <p:txBody>
          <a:bodyPr/>
          <a:lstStyle/>
          <a:p>
            <a:r>
              <a:rPr lang="en-IN" dirty="0"/>
              <a:t/>
            </a:r>
            <a:br>
              <a:rPr lang="en-IN" dirty="0"/>
            </a:br>
            <a:endParaRPr lang="en-IN" dirty="0"/>
          </a:p>
        </p:txBody>
      </p:sp>
      <p:sp>
        <p:nvSpPr>
          <p:cNvPr id="3" name="Content Placeholder 2">
            <a:extLst>
              <a:ext uri="{FF2B5EF4-FFF2-40B4-BE49-F238E27FC236}">
                <a16:creationId xmlns:a16="http://schemas.microsoft.com/office/drawing/2014/main" xmlns="" id="{682E5CB4-0CC5-408D-BADB-CB377A8E7036}"/>
              </a:ext>
            </a:extLst>
          </p:cNvPr>
          <p:cNvSpPr>
            <a:spLocks noGrp="1"/>
          </p:cNvSpPr>
          <p:nvPr>
            <p:ph idx="1"/>
          </p:nvPr>
        </p:nvSpPr>
        <p:spPr>
          <a:xfrm>
            <a:off x="772584" y="1270000"/>
            <a:ext cx="8596668" cy="3880773"/>
          </a:xfrm>
        </p:spPr>
        <p:txBody>
          <a:bodyPr>
            <a:normAutofit lnSpcReduction="10000"/>
          </a:bodyPr>
          <a:lstStyle/>
          <a:p>
            <a:endParaRPr lang="en-US" sz="2400" dirty="0">
              <a:latin typeface="Calibri" panose="020F0502020204030204" pitchFamily="34" charset="0"/>
              <a:ea typeface="Calibri" panose="020F0502020204030204" pitchFamily="34" charset="0"/>
              <a:cs typeface="Mangal" panose="020B0502040204020203" pitchFamily="18" charset="0"/>
            </a:endParaRPr>
          </a:p>
          <a:p>
            <a:r>
              <a:rPr lang="en-US" sz="2400" dirty="0">
                <a:latin typeface="Calibri" panose="020F0502020204030204" pitchFamily="34" charset="0"/>
                <a:ea typeface="Calibri" panose="020F0502020204030204" pitchFamily="34" charset="0"/>
                <a:cs typeface="Mangal" panose="020B0502040204020203" pitchFamily="18" charset="0"/>
              </a:rPr>
              <a:t>The capsule is also strengthen by 2 collateral ligament. </a:t>
            </a:r>
          </a:p>
          <a:p>
            <a:r>
              <a:rPr lang="en-US" sz="2400" dirty="0">
                <a:latin typeface="Calibri" panose="020F0502020204030204" pitchFamily="34" charset="0"/>
                <a:ea typeface="Calibri" panose="020F0502020204030204" pitchFamily="34" charset="0"/>
                <a:cs typeface="Mangal" panose="020B0502040204020203" pitchFamily="18" charset="0"/>
              </a:rPr>
              <a:t>The collateral ligament  of MCP joint are slack in extension permitting full range of abduction/adduction.</a:t>
            </a:r>
            <a:endParaRPr lang="en-IN" sz="2400" dirty="0"/>
          </a:p>
          <a:p>
            <a:r>
              <a:rPr lang="en-US" sz="2400" dirty="0">
                <a:latin typeface="Calibri" panose="020F0502020204030204" pitchFamily="34" charset="0"/>
                <a:ea typeface="Calibri" panose="020F0502020204030204" pitchFamily="34" charset="0"/>
                <a:cs typeface="Mangal" panose="020B0502040204020203" pitchFamily="18" charset="0"/>
              </a:rPr>
              <a:t>They are considered in close pack position when the joint are in full flexion and permitting minimal amount of abduction/adduction. </a:t>
            </a:r>
          </a:p>
          <a:p>
            <a:r>
              <a:rPr lang="en-US" sz="2400" dirty="0">
                <a:latin typeface="Calibri" panose="020F0502020204030204" pitchFamily="34" charset="0"/>
                <a:ea typeface="Calibri" panose="020F0502020204030204" pitchFamily="34" charset="0"/>
                <a:cs typeface="Mangal" panose="020B0502040204020203" pitchFamily="18" charset="0"/>
              </a:rPr>
              <a:t>This is more because of bony block rather than tension in collateral ligament. </a:t>
            </a:r>
            <a:endParaRPr lang="en-IN" sz="2400" dirty="0">
              <a:latin typeface="Calibri" panose="020F0502020204030204" pitchFamily="34" charset="0"/>
              <a:ea typeface="Calibri" panose="020F0502020204030204" pitchFamily="34" charset="0"/>
              <a:cs typeface="Mangal" panose="020B0502040204020203" pitchFamily="18" charset="0"/>
            </a:endParaRPr>
          </a:p>
          <a:p>
            <a:endParaRPr lang="en-IN" sz="2400" dirty="0"/>
          </a:p>
        </p:txBody>
      </p:sp>
    </p:spTree>
    <p:extLst>
      <p:ext uri="{BB962C8B-B14F-4D97-AF65-F5344CB8AC3E}">
        <p14:creationId xmlns:p14="http://schemas.microsoft.com/office/powerpoint/2010/main" val="1700735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DBAA82-6495-4AA2-91F6-5077906A9D49}"/>
              </a:ext>
            </a:extLst>
          </p:cNvPr>
          <p:cNvSpPr>
            <a:spLocks noGrp="1"/>
          </p:cNvSpPr>
          <p:nvPr>
            <p:ph type="title"/>
          </p:nvPr>
        </p:nvSpPr>
        <p:spPr>
          <a:xfrm>
            <a:off x="677334" y="609600"/>
            <a:ext cx="8517466" cy="792480"/>
          </a:xfrm>
        </p:spPr>
        <p:txBody>
          <a:bodyPr/>
          <a:lstStyle/>
          <a:p>
            <a:r>
              <a:rPr lang="en-US" dirty="0">
                <a:latin typeface="Calibri" panose="020F0502020204030204" pitchFamily="34" charset="0"/>
                <a:ea typeface="Calibri" panose="020F0502020204030204" pitchFamily="34" charset="0"/>
                <a:cs typeface="Mangal" panose="020B0502040204020203" pitchFamily="18" charset="0"/>
              </a:rPr>
              <a:t>Range of motion-</a:t>
            </a:r>
            <a:endParaRPr lang="en-IN" dirty="0"/>
          </a:p>
        </p:txBody>
      </p:sp>
      <p:sp>
        <p:nvSpPr>
          <p:cNvPr id="3" name="Content Placeholder 2">
            <a:extLst>
              <a:ext uri="{FF2B5EF4-FFF2-40B4-BE49-F238E27FC236}">
                <a16:creationId xmlns:a16="http://schemas.microsoft.com/office/drawing/2014/main" xmlns="" id="{BCB54273-D6CF-4880-A89F-532D1FE4A750}"/>
              </a:ext>
            </a:extLst>
          </p:cNvPr>
          <p:cNvSpPr>
            <a:spLocks noGrp="1"/>
          </p:cNvSpPr>
          <p:nvPr>
            <p:ph idx="1"/>
          </p:nvPr>
        </p:nvSpPr>
        <p:spPr/>
        <p:txBody>
          <a:bodyPr>
            <a:norm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R.O.M. available at MCP joint varies with each finger.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flexion/extension increases radially to ulnarly with the index finger having approx. 90</a:t>
            </a:r>
            <a:r>
              <a:rPr lang="en-US" sz="2400" baseline="30000" dirty="0">
                <a:latin typeface="Calibri" panose="020F0502020204030204" pitchFamily="34" charset="0"/>
                <a:ea typeface="Calibri" panose="020F0502020204030204" pitchFamily="34" charset="0"/>
                <a:cs typeface="Mangal" panose="020B0502040204020203" pitchFamily="18" charset="0"/>
              </a:rPr>
              <a:t>0</a:t>
            </a:r>
            <a:r>
              <a:rPr lang="en-US" sz="2400" dirty="0">
                <a:latin typeface="Calibri" panose="020F0502020204030204" pitchFamily="34" charset="0"/>
                <a:ea typeface="Calibri" panose="020F0502020204030204" pitchFamily="34" charset="0"/>
                <a:cs typeface="Mangal" panose="020B0502040204020203" pitchFamily="18" charset="0"/>
              </a:rPr>
              <a:t> of MCP flexion and little 110</a:t>
            </a:r>
            <a:r>
              <a:rPr lang="en-US" sz="2400" baseline="30000" dirty="0">
                <a:latin typeface="Calibri" panose="020F0502020204030204" pitchFamily="34" charset="0"/>
                <a:ea typeface="Calibri" panose="020F0502020204030204" pitchFamily="34" charset="0"/>
                <a:cs typeface="Mangal" panose="020B0502040204020203" pitchFamily="18" charset="0"/>
              </a:rPr>
              <a:t>0.    </a:t>
            </a:r>
            <a:r>
              <a:rPr lang="en-US" sz="2400" dirty="0">
                <a:latin typeface="Calibri" panose="020F0502020204030204" pitchFamily="34" charset="0"/>
                <a:ea typeface="Calibri" panose="020F0502020204030204" pitchFamily="34" charset="0"/>
                <a:cs typeface="Mangal" panose="020B0502040204020203" pitchFamily="18" charset="0"/>
              </a:rPr>
              <a:t> </a:t>
            </a:r>
          </a:p>
          <a:p>
            <a:pPr>
              <a:lnSpc>
                <a:spcPct val="115000"/>
              </a:lnSpc>
              <a:spcAft>
                <a:spcPts val="1000"/>
              </a:spcAft>
            </a:pPr>
            <a:r>
              <a:rPr lang="en-US" sz="2400" dirty="0">
                <a:latin typeface="Calibri" panose="020F0502020204030204" pitchFamily="34" charset="0"/>
                <a:ea typeface="Calibri" panose="020F0502020204030204" pitchFamily="34" charset="0"/>
                <a:cs typeface="Mangal" panose="020B0502040204020203" pitchFamily="18" charset="0"/>
              </a:rPr>
              <a:t>The abduction/adduction is maximal when the joint is in the extension and minimal in full flexion.</a:t>
            </a:r>
            <a:endParaRPr lang="en-IN" sz="2400" dirty="0">
              <a:latin typeface="Calibri" panose="020F0502020204030204" pitchFamily="34" charset="0"/>
              <a:ea typeface="Calibri" panose="020F0502020204030204" pitchFamily="34" charset="0"/>
              <a:cs typeface="Mangal" panose="020B0502040204020203" pitchFamily="18" charset="0"/>
            </a:endParaRPr>
          </a:p>
        </p:txBody>
      </p:sp>
    </p:spTree>
    <p:extLst>
      <p:ext uri="{BB962C8B-B14F-4D97-AF65-F5344CB8AC3E}">
        <p14:creationId xmlns:p14="http://schemas.microsoft.com/office/powerpoint/2010/main" val="25202781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444</TotalTime>
  <Words>2611</Words>
  <Application>Microsoft Office PowerPoint</Application>
  <PresentationFormat>Custom</PresentationFormat>
  <Paragraphs>177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Facet</vt:lpstr>
      <vt:lpstr>THE HAND COMPLEX</vt:lpstr>
      <vt:lpstr>THE HAND-</vt:lpstr>
      <vt:lpstr>PowerPoint Presentation</vt:lpstr>
      <vt:lpstr>STRUCTURE OF FINGERS- </vt:lpstr>
      <vt:lpstr> FUNCTIONS-</vt:lpstr>
      <vt:lpstr>MCP Joints of the Fingers-</vt:lpstr>
      <vt:lpstr>PowerPoint Presentation</vt:lpstr>
      <vt:lpstr> </vt:lpstr>
      <vt:lpstr>Range of motion-</vt:lpstr>
      <vt:lpstr>IP Joints of the Fingers </vt:lpstr>
      <vt:lpstr>PowerPoint Presentation</vt:lpstr>
      <vt:lpstr>PowerPoint Presentation</vt:lpstr>
      <vt:lpstr>PowerPoint Presentation</vt:lpstr>
      <vt:lpstr>MCP and IP Joint of Thumb</vt:lpstr>
      <vt:lpstr>PowerPoint Presentation</vt:lpstr>
      <vt:lpstr>PREHENSION</vt:lpstr>
      <vt:lpstr>Power Grip:- </vt:lpstr>
      <vt:lpstr>PowerPoint Presentation</vt:lpstr>
      <vt:lpstr>Cylindrical Grip:-</vt:lpstr>
      <vt:lpstr>PowerPoint Presentation</vt:lpstr>
      <vt:lpstr>PowerPoint Presentation</vt:lpstr>
      <vt:lpstr>SPHERICAL GRIP-</vt:lpstr>
      <vt:lpstr>HOOK GRIP-</vt:lpstr>
      <vt:lpstr>Lateral prehension-</vt:lpstr>
      <vt:lpstr>PowerPoint Presentation</vt:lpstr>
      <vt:lpstr>Precision Handling-</vt:lpstr>
      <vt:lpstr>Types of precision handling-</vt:lpstr>
      <vt:lpstr>Pad to Pad Prehension-</vt:lpstr>
      <vt:lpstr>PowerPoint Presentation</vt:lpstr>
      <vt:lpstr>Tip to tip prehension- </vt:lpstr>
      <vt:lpstr>PowerPoint Presentation</vt:lpstr>
      <vt:lpstr>Pad to Side prehension- </vt:lpstr>
      <vt:lpstr>Functional position of the wrist and hand-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HAND COMPLEX</dc:title>
  <dc:creator>anjali chaurasia</dc:creator>
  <cp:lastModifiedBy>Dr.Digvijay Sharma</cp:lastModifiedBy>
  <cp:revision>41</cp:revision>
  <dcterms:created xsi:type="dcterms:W3CDTF">2020-01-04T15:32:52Z</dcterms:created>
  <dcterms:modified xsi:type="dcterms:W3CDTF">2022-12-21T07:22:23Z</dcterms:modified>
</cp:coreProperties>
</file>