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2" r:id="rId16"/>
    <p:sldId id="274" r:id="rId17"/>
    <p:sldId id="275" r:id="rId18"/>
    <p:sldId id="276" r:id="rId19"/>
    <p:sldId id="278" r:id="rId20"/>
    <p:sldId id="280" r:id="rId21"/>
    <p:sldId id="281" r:id="rId22"/>
    <p:sldId id="283" r:id="rId23"/>
    <p:sldId id="286" r:id="rId24"/>
    <p:sldId id="290" r:id="rId25"/>
    <p:sldId id="291" r:id="rId26"/>
    <p:sldId id="292" r:id="rId27"/>
    <p:sldId id="284" r:id="rId28"/>
    <p:sldId id="293" r:id="rId29"/>
    <p:sldId id="277" r:id="rId30"/>
    <p:sldId id="294" r:id="rId31"/>
    <p:sldId id="295" r:id="rId32"/>
    <p:sldId id="297" r:id="rId33"/>
    <p:sldId id="298" r:id="rId34"/>
    <p:sldId id="299" r:id="rId35"/>
    <p:sldId id="300" r:id="rId36"/>
    <p:sldId id="302" r:id="rId37"/>
    <p:sldId id="301" r:id="rId38"/>
    <p:sldId id="303" r:id="rId39"/>
    <p:sldId id="305" r:id="rId40"/>
    <p:sldId id="306" r:id="rId41"/>
    <p:sldId id="307" r:id="rId42"/>
    <p:sldId id="308" r:id="rId43"/>
    <p:sldId id="309" r:id="rId44"/>
    <p:sldId id="296" r:id="rId45"/>
    <p:sldId id="304" r:id="rId46"/>
    <p:sldId id="310" r:id="rId47"/>
    <p:sldId id="311" r:id="rId48"/>
    <p:sldId id="312" r:id="rId49"/>
    <p:sldId id="313" r:id="rId50"/>
    <p:sldId id="314"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0AAA"/>
    <a:srgbClr val="003300"/>
    <a:srgbClr val="FF5050"/>
    <a:srgbClr val="A11B97"/>
    <a:srgbClr val="CC0000"/>
    <a:srgbClr val="3411B3"/>
    <a:srgbClr val="B38F09"/>
    <a:srgbClr val="00CC00"/>
    <a:srgbClr val="003399"/>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7C13D8-C06A-4314-9A6F-077F3D366A0B}" type="datetimeFigureOut">
              <a:rPr lang="en-US" smtClean="0"/>
              <a:pPr/>
              <a:t>8/28/2020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9DC485-4A9E-4FA5-A859-60346C11AE5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9DC485-4A9E-4FA5-A859-60346C11AE55}"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9DC485-4A9E-4FA5-A859-60346C11AE55}"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9DC485-4A9E-4FA5-A859-60346C11AE55}" type="slidenum">
              <a:rPr lang="en-US" smtClean="0"/>
              <a:pPr/>
              <a:t>22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9DC485-4A9E-4FA5-A859-60346C11AE55}"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7E0C8F-A135-4DC6-AAB8-86D4E83CE5A3}" type="datetimeFigureOut">
              <a:rPr lang="en-US" smtClean="0"/>
              <a:pPr/>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C56BD-4DF8-4D0F-85C6-85EFD1B6D3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7E0C8F-A135-4DC6-AAB8-86D4E83CE5A3}" type="datetimeFigureOut">
              <a:rPr lang="en-US" smtClean="0"/>
              <a:pPr/>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C56BD-4DF8-4D0F-85C6-85EFD1B6D3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7E0C8F-A135-4DC6-AAB8-86D4E83CE5A3}" type="datetimeFigureOut">
              <a:rPr lang="en-US" smtClean="0"/>
              <a:pPr/>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C56BD-4DF8-4D0F-85C6-85EFD1B6D3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7E0C8F-A135-4DC6-AAB8-86D4E83CE5A3}" type="datetimeFigureOut">
              <a:rPr lang="en-US" smtClean="0"/>
              <a:pPr/>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C56BD-4DF8-4D0F-85C6-85EFD1B6D3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7E0C8F-A135-4DC6-AAB8-86D4E83CE5A3}" type="datetimeFigureOut">
              <a:rPr lang="en-US" smtClean="0"/>
              <a:pPr/>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C56BD-4DF8-4D0F-85C6-85EFD1B6D33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7E0C8F-A135-4DC6-AAB8-86D4E83CE5A3}" type="datetimeFigureOut">
              <a:rPr lang="en-US" smtClean="0"/>
              <a:pPr/>
              <a:t>8/28/2020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9C56BD-4DF8-4D0F-85C6-85EFD1B6D3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7E0C8F-A135-4DC6-AAB8-86D4E83CE5A3}" type="datetimeFigureOut">
              <a:rPr lang="en-US" smtClean="0"/>
              <a:pPr/>
              <a:t>8/28/2020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9C56BD-4DF8-4D0F-85C6-85EFD1B6D3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7E0C8F-A135-4DC6-AAB8-86D4E83CE5A3}" type="datetimeFigureOut">
              <a:rPr lang="en-US" smtClean="0"/>
              <a:pPr/>
              <a:t>8/28/2020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9C56BD-4DF8-4D0F-85C6-85EFD1B6D3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7E0C8F-A135-4DC6-AAB8-86D4E83CE5A3}" type="datetimeFigureOut">
              <a:rPr lang="en-US" smtClean="0"/>
              <a:pPr/>
              <a:t>8/28/2020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9C56BD-4DF8-4D0F-85C6-85EFD1B6D3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7E0C8F-A135-4DC6-AAB8-86D4E83CE5A3}" type="datetimeFigureOut">
              <a:rPr lang="en-US" smtClean="0"/>
              <a:pPr/>
              <a:t>8/28/2020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9C56BD-4DF8-4D0F-85C6-85EFD1B6D3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7E0C8F-A135-4DC6-AAB8-86D4E83CE5A3}" type="datetimeFigureOut">
              <a:rPr lang="en-US" smtClean="0"/>
              <a:pPr/>
              <a:t>8/28/2020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9C56BD-4DF8-4D0F-85C6-85EFD1B6D3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7E0C8F-A135-4DC6-AAB8-86D4E83CE5A3}" type="datetimeFigureOut">
              <a:rPr lang="en-US" smtClean="0"/>
              <a:pPr/>
              <a:t>8/28/2020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9C56BD-4DF8-4D0F-85C6-85EFD1B6D33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76400"/>
            <a:ext cx="7772400" cy="1924050"/>
          </a:xfrm>
        </p:spPr>
        <p:txBody>
          <a:bodyPr>
            <a:normAutofit/>
          </a:bodyPr>
          <a:lstStyle/>
          <a:p>
            <a:r>
              <a:rPr lang="en-US" dirty="0"/>
              <a:t/>
            </a:r>
            <a:br>
              <a:rPr lang="en-US" dirty="0"/>
            </a:br>
            <a:endParaRPr lang="en-US" dirty="0"/>
          </a:p>
        </p:txBody>
      </p:sp>
      <p:sp>
        <p:nvSpPr>
          <p:cNvPr id="3" name="Subtitle 2"/>
          <p:cNvSpPr>
            <a:spLocks noGrp="1"/>
          </p:cNvSpPr>
          <p:nvPr>
            <p:ph type="subTitle" idx="1"/>
          </p:nvPr>
        </p:nvSpPr>
        <p:spPr>
          <a:xfrm>
            <a:off x="1371600" y="3352800"/>
            <a:ext cx="6400800" cy="2286000"/>
          </a:xfrm>
          <a:effectLst>
            <a:glow rad="63500">
              <a:schemeClr val="accent2">
                <a:satMod val="175000"/>
                <a:alpha val="40000"/>
              </a:schemeClr>
            </a:glow>
          </a:effectLst>
        </p:spPr>
        <p:txBody>
          <a:bodyPr>
            <a:normAutofit lnSpcReduction="10000"/>
          </a:bodyPr>
          <a:lstStyle/>
          <a:p>
            <a:r>
              <a:rPr lang="en-US" dirty="0" smtClean="0">
                <a:solidFill>
                  <a:srgbClr val="009900"/>
                </a:solidFill>
                <a:latin typeface="Times New Roman" pitchFamily="18" charset="0"/>
                <a:cs typeface="Times New Roman" pitchFamily="18" charset="0"/>
              </a:rPr>
              <a:t>Dr. </a:t>
            </a:r>
            <a:r>
              <a:rPr lang="en-US" dirty="0" err="1" smtClean="0">
                <a:solidFill>
                  <a:srgbClr val="009900"/>
                </a:solidFill>
                <a:latin typeface="Times New Roman" pitchFamily="18" charset="0"/>
                <a:cs typeface="Times New Roman" pitchFamily="18" charset="0"/>
              </a:rPr>
              <a:t>Prakash</a:t>
            </a:r>
            <a:r>
              <a:rPr lang="en-US" dirty="0" smtClean="0">
                <a:solidFill>
                  <a:srgbClr val="009900"/>
                </a:solidFill>
                <a:latin typeface="Times New Roman" pitchFamily="18" charset="0"/>
                <a:cs typeface="Times New Roman" pitchFamily="18" charset="0"/>
              </a:rPr>
              <a:t> Chandra Gupta</a:t>
            </a:r>
          </a:p>
          <a:p>
            <a:r>
              <a:rPr lang="en-US" dirty="0" smtClean="0">
                <a:solidFill>
                  <a:srgbClr val="009900"/>
                </a:solidFill>
                <a:latin typeface="Times New Roman" pitchFamily="18" charset="0"/>
                <a:cs typeface="Times New Roman" pitchFamily="18" charset="0"/>
              </a:rPr>
              <a:t>Assistant Professor</a:t>
            </a:r>
          </a:p>
          <a:p>
            <a:r>
              <a:rPr lang="en-US" dirty="0" smtClean="0">
                <a:solidFill>
                  <a:srgbClr val="009900"/>
                </a:solidFill>
                <a:latin typeface="Times New Roman" pitchFamily="18" charset="0"/>
                <a:cs typeface="Times New Roman" pitchFamily="18" charset="0"/>
              </a:rPr>
              <a:t>University Institute of Pharmacy, </a:t>
            </a:r>
          </a:p>
          <a:p>
            <a:r>
              <a:rPr lang="en-US" dirty="0" smtClean="0">
                <a:solidFill>
                  <a:srgbClr val="009900"/>
                </a:solidFill>
                <a:latin typeface="Times New Roman" pitchFamily="18" charset="0"/>
                <a:cs typeface="Times New Roman" pitchFamily="18" charset="0"/>
              </a:rPr>
              <a:t>CSJM University Kanpur</a:t>
            </a:r>
          </a:p>
          <a:p>
            <a:endParaRPr lang="en-US" dirty="0"/>
          </a:p>
        </p:txBody>
      </p:sp>
      <p:sp>
        <p:nvSpPr>
          <p:cNvPr id="4" name="Rectangle 3"/>
          <p:cNvSpPr/>
          <p:nvPr/>
        </p:nvSpPr>
        <p:spPr>
          <a:xfrm>
            <a:off x="457200" y="152400"/>
            <a:ext cx="8458200" cy="1200329"/>
          </a:xfrm>
          <a:prstGeom prst="rect">
            <a:avLst/>
          </a:prstGeom>
          <a:solidFill>
            <a:srgbClr val="FFFF00"/>
          </a:solidFill>
        </p:spPr>
        <p:txBody>
          <a:bodyPr wrap="square" lIns="91440" tIns="45720" rIns="91440" bIns="45720">
            <a:spAutoFit/>
          </a:bodyPr>
          <a:lstStyle/>
          <a:p>
            <a:pPr algn="ctr"/>
            <a:r>
              <a:rPr lang="en-US" sz="3600" b="1" cap="none" spc="0" dirty="0">
                <a:ln w="18000">
                  <a:solidFill>
                    <a:schemeClr val="accent2">
                      <a:satMod val="140000"/>
                    </a:schemeClr>
                  </a:solidFill>
                  <a:prstDash val="solid"/>
                  <a:miter lim="800000"/>
                </a:ln>
                <a:solidFill>
                  <a:schemeClr val="accent1">
                    <a:lumMod val="75000"/>
                  </a:schemeClr>
                </a:solidFill>
                <a:effectLst>
                  <a:outerShdw blurRad="25500" dist="23000" dir="7020000" algn="tl">
                    <a:srgbClr val="000000">
                      <a:alpha val="50000"/>
                    </a:srgbClr>
                  </a:outerShdw>
                </a:effectLst>
              </a:rPr>
              <a:t>THE NARCOTIC AND PSYCHOTROPIC SUBSTANCES (NDPS) ACT &amp; RULES, 1985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457200"/>
            <a:ext cx="8229600" cy="5668963"/>
          </a:xfrm>
        </p:spPr>
        <p:txBody>
          <a:bodyPr>
            <a:normAutofit fontScale="92500" lnSpcReduction="10000"/>
          </a:bodyPr>
          <a:lstStyle/>
          <a:p>
            <a:pPr algn="just"/>
            <a:r>
              <a:rPr lang="en-US" sz="3000" b="1" dirty="0"/>
              <a:t>“Medicinal cannabis”:</a:t>
            </a:r>
            <a:r>
              <a:rPr lang="en-US" sz="3000" dirty="0"/>
              <a:t> </a:t>
            </a:r>
            <a:endParaRPr lang="en-US" sz="3000" dirty="0" smtClean="0"/>
          </a:p>
          <a:p>
            <a:pPr algn="just">
              <a:buFont typeface="Wingdings" pitchFamily="2" charset="2"/>
              <a:buChar char="Ø"/>
            </a:pPr>
            <a:r>
              <a:rPr lang="en-US" sz="3000" dirty="0" smtClean="0">
                <a:solidFill>
                  <a:srgbClr val="00CC00"/>
                </a:solidFill>
              </a:rPr>
              <a:t>That </a:t>
            </a:r>
            <a:r>
              <a:rPr lang="en-US" sz="3000" dirty="0">
                <a:solidFill>
                  <a:srgbClr val="00CC00"/>
                </a:solidFill>
              </a:rPr>
              <a:t>is, medicinal hemp, means any extract or tincture of cannabis. </a:t>
            </a:r>
          </a:p>
          <a:p>
            <a:pPr algn="just"/>
            <a:r>
              <a:rPr lang="en-US" sz="3000" b="1" i="1" dirty="0"/>
              <a:t>“Narcotic drug”:</a:t>
            </a:r>
            <a:r>
              <a:rPr lang="en-US" sz="3000" dirty="0"/>
              <a:t> </a:t>
            </a:r>
            <a:endParaRPr lang="en-US" sz="3000" dirty="0" smtClean="0"/>
          </a:p>
          <a:p>
            <a:pPr algn="just">
              <a:buFont typeface="Wingdings" pitchFamily="2" charset="2"/>
              <a:buChar char="Ø"/>
            </a:pPr>
            <a:r>
              <a:rPr lang="en-US" sz="3000" dirty="0" smtClean="0">
                <a:solidFill>
                  <a:srgbClr val="FF5050"/>
                </a:solidFill>
              </a:rPr>
              <a:t>Means </a:t>
            </a:r>
            <a:r>
              <a:rPr lang="en-US" sz="3000" dirty="0">
                <a:solidFill>
                  <a:srgbClr val="FF5050"/>
                </a:solidFill>
              </a:rPr>
              <a:t>coca leaf, cannabis (hemp), opium, poppy straw and includes all manufactured drugs; </a:t>
            </a:r>
          </a:p>
          <a:p>
            <a:pPr algn="just"/>
            <a:r>
              <a:rPr lang="en-US" sz="3000" b="1" i="1" dirty="0"/>
              <a:t> </a:t>
            </a:r>
            <a:r>
              <a:rPr lang="en-US" sz="3000" b="1" i="1" dirty="0" smtClean="0"/>
              <a:t>“Opium</a:t>
            </a:r>
            <a:r>
              <a:rPr lang="en-US" sz="3000" b="1" i="1" dirty="0"/>
              <a:t>”:</a:t>
            </a:r>
            <a:r>
              <a:rPr lang="en-US" sz="3000" dirty="0"/>
              <a:t> Means- </a:t>
            </a:r>
          </a:p>
          <a:p>
            <a:pPr lvl="0" algn="just">
              <a:buFont typeface="Wingdings" pitchFamily="2" charset="2"/>
              <a:buChar char="Ø"/>
            </a:pPr>
            <a:r>
              <a:rPr lang="en-US" sz="3000" dirty="0">
                <a:solidFill>
                  <a:srgbClr val="A11B97"/>
                </a:solidFill>
              </a:rPr>
              <a:t>The coagulated juice of the opium poppy; and </a:t>
            </a:r>
          </a:p>
          <a:p>
            <a:pPr lvl="0" algn="just">
              <a:buFont typeface="Wingdings" pitchFamily="2" charset="2"/>
              <a:buChar char="Ø"/>
            </a:pPr>
            <a:r>
              <a:rPr lang="en-US" sz="3000" dirty="0">
                <a:solidFill>
                  <a:srgbClr val="003300"/>
                </a:solidFill>
              </a:rPr>
              <a:t>Any mixture, with or without any neutral material, of the coagulated juice of the opium poppy, but does not include any preparation containing not more than 0.2% of </a:t>
            </a:r>
            <a:r>
              <a:rPr lang="en-US" dirty="0">
                <a:solidFill>
                  <a:srgbClr val="003300"/>
                </a:solidFill>
              </a:rPr>
              <a:t>morphine;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228600" y="228600"/>
            <a:ext cx="8686800" cy="6629400"/>
          </a:xfrm>
        </p:spPr>
        <p:txBody>
          <a:bodyPr>
            <a:normAutofit fontScale="47500" lnSpcReduction="20000"/>
          </a:bodyPr>
          <a:lstStyle/>
          <a:p>
            <a:r>
              <a:rPr lang="en-US" sz="5100" b="1" i="1" dirty="0"/>
              <a:t>“Opium derivative”:</a:t>
            </a:r>
            <a:r>
              <a:rPr lang="en-US" sz="5100" dirty="0"/>
              <a:t> Means- </a:t>
            </a:r>
          </a:p>
          <a:p>
            <a:pPr lvl="0" algn="just">
              <a:lnSpc>
                <a:spcPct val="120000"/>
              </a:lnSpc>
              <a:buFont typeface="Wingdings" pitchFamily="2" charset="2"/>
              <a:buChar char="Ø"/>
            </a:pPr>
            <a:r>
              <a:rPr lang="en-US" sz="5100" dirty="0">
                <a:solidFill>
                  <a:srgbClr val="002060"/>
                </a:solidFill>
              </a:rPr>
              <a:t>Medicinal opium, that is, opium which has undergone the processes necessary to adapt it for medicinal use in accordance with the requirements of the Indian Pharmacopoeia or any other pharmacopoeia notified in this behalf by the Central Government, whether in powder form or granulated or otherwise or mixed with neutral materials; </a:t>
            </a:r>
          </a:p>
          <a:p>
            <a:pPr lvl="0" algn="just">
              <a:lnSpc>
                <a:spcPct val="120000"/>
              </a:lnSpc>
              <a:buFont typeface="Wingdings" pitchFamily="2" charset="2"/>
              <a:buChar char="Ø"/>
            </a:pPr>
            <a:r>
              <a:rPr lang="en-US" sz="5100" dirty="0" smtClean="0">
                <a:solidFill>
                  <a:srgbClr val="FF5050"/>
                </a:solidFill>
              </a:rPr>
              <a:t>Prepared </a:t>
            </a:r>
            <a:r>
              <a:rPr lang="en-US" sz="5100" dirty="0">
                <a:solidFill>
                  <a:srgbClr val="FF5050"/>
                </a:solidFill>
              </a:rPr>
              <a:t>opium, that is, any product of opium obtained by any series of operations designed to transform opium into an extract suitable for smoking and the dross or other residue remaining after opium is smoked; </a:t>
            </a:r>
          </a:p>
          <a:p>
            <a:pPr lvl="0" algn="just">
              <a:lnSpc>
                <a:spcPct val="120000"/>
              </a:lnSpc>
              <a:buFont typeface="Wingdings" pitchFamily="2" charset="2"/>
              <a:buChar char="Ø"/>
            </a:pPr>
            <a:r>
              <a:rPr lang="en-US" sz="5100" dirty="0" err="1">
                <a:solidFill>
                  <a:srgbClr val="00CC00"/>
                </a:solidFill>
              </a:rPr>
              <a:t>Phenanthrene</a:t>
            </a:r>
            <a:r>
              <a:rPr lang="en-US" sz="5100" dirty="0">
                <a:solidFill>
                  <a:srgbClr val="00CC00"/>
                </a:solidFill>
              </a:rPr>
              <a:t> alkaloids, namely, morphine, codeine, </a:t>
            </a:r>
            <a:r>
              <a:rPr lang="en-US" sz="5100" dirty="0" err="1">
                <a:solidFill>
                  <a:srgbClr val="00CC00"/>
                </a:solidFill>
              </a:rPr>
              <a:t>thebaine</a:t>
            </a:r>
            <a:r>
              <a:rPr lang="en-US" sz="5100" dirty="0">
                <a:solidFill>
                  <a:srgbClr val="00CC00"/>
                </a:solidFill>
              </a:rPr>
              <a:t> and their salts; </a:t>
            </a:r>
          </a:p>
          <a:p>
            <a:pPr lvl="0" algn="just">
              <a:lnSpc>
                <a:spcPct val="120000"/>
              </a:lnSpc>
              <a:buFont typeface="Wingdings" pitchFamily="2" charset="2"/>
              <a:buChar char="Ø"/>
            </a:pPr>
            <a:r>
              <a:rPr lang="en-US" sz="5100" dirty="0">
                <a:solidFill>
                  <a:srgbClr val="3411B3"/>
                </a:solidFill>
              </a:rPr>
              <a:t>Diacetylmorphine, that is, the alkaloid also known as </a:t>
            </a:r>
            <a:r>
              <a:rPr lang="en-US" sz="5100" dirty="0" err="1">
                <a:solidFill>
                  <a:srgbClr val="3411B3"/>
                </a:solidFill>
              </a:rPr>
              <a:t>dia</a:t>
            </a:r>
            <a:r>
              <a:rPr lang="en-US" sz="5100" dirty="0">
                <a:solidFill>
                  <a:srgbClr val="3411B3"/>
                </a:solidFill>
              </a:rPr>
              <a:t>-morphine or heroin and its salts;  </a:t>
            </a:r>
          </a:p>
          <a:p>
            <a:pPr lvl="0" algn="just">
              <a:lnSpc>
                <a:spcPct val="120000"/>
              </a:lnSpc>
              <a:buFont typeface="Wingdings" pitchFamily="2" charset="2"/>
              <a:buChar char="Ø"/>
            </a:pPr>
            <a:r>
              <a:rPr lang="en-US" sz="5100" dirty="0">
                <a:solidFill>
                  <a:srgbClr val="CC0000"/>
                </a:solidFill>
              </a:rPr>
              <a:t>All preparations containing more than 0.2 per cent. of morphine or containing any diacetylmorphine;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228600" y="228600"/>
            <a:ext cx="8763000" cy="6324600"/>
          </a:xfrm>
        </p:spPr>
        <p:txBody>
          <a:bodyPr>
            <a:normAutofit/>
          </a:bodyPr>
          <a:lstStyle/>
          <a:p>
            <a:pPr algn="just"/>
            <a:r>
              <a:rPr lang="en-US" sz="2800" b="1" i="1" dirty="0"/>
              <a:t>“Opium poppy”:</a:t>
            </a:r>
            <a:r>
              <a:rPr lang="en-US" sz="2800" dirty="0"/>
              <a:t> Means-</a:t>
            </a:r>
          </a:p>
          <a:p>
            <a:pPr lvl="0" algn="just">
              <a:buFont typeface="Wingdings" pitchFamily="2" charset="2"/>
              <a:buChar char="Ø"/>
            </a:pPr>
            <a:r>
              <a:rPr lang="en-US" sz="2800" dirty="0">
                <a:solidFill>
                  <a:srgbClr val="3411B3"/>
                </a:solidFill>
              </a:rPr>
              <a:t>The plant of the species </a:t>
            </a:r>
            <a:r>
              <a:rPr lang="en-US" sz="2800" i="1" dirty="0" err="1">
                <a:solidFill>
                  <a:srgbClr val="3411B3"/>
                </a:solidFill>
              </a:rPr>
              <a:t>Papaver</a:t>
            </a:r>
            <a:r>
              <a:rPr lang="en-US" sz="2800" i="1" dirty="0">
                <a:solidFill>
                  <a:srgbClr val="3411B3"/>
                </a:solidFill>
              </a:rPr>
              <a:t> </a:t>
            </a:r>
            <a:r>
              <a:rPr lang="en-US" sz="2800" i="1" dirty="0" err="1">
                <a:solidFill>
                  <a:srgbClr val="3411B3"/>
                </a:solidFill>
              </a:rPr>
              <a:t>somniferum</a:t>
            </a:r>
            <a:r>
              <a:rPr lang="en-US" sz="2800" dirty="0">
                <a:solidFill>
                  <a:srgbClr val="3411B3"/>
                </a:solidFill>
              </a:rPr>
              <a:t> L; and </a:t>
            </a:r>
          </a:p>
          <a:p>
            <a:pPr lvl="0" algn="just">
              <a:buFont typeface="Wingdings" pitchFamily="2" charset="2"/>
              <a:buChar char="Ø"/>
            </a:pPr>
            <a:r>
              <a:rPr lang="en-US" sz="2800" dirty="0">
                <a:solidFill>
                  <a:srgbClr val="009900"/>
                </a:solidFill>
              </a:rPr>
              <a:t>The plant of any other species of </a:t>
            </a:r>
            <a:r>
              <a:rPr lang="en-US" sz="2800" dirty="0" err="1">
                <a:solidFill>
                  <a:srgbClr val="009900"/>
                </a:solidFill>
              </a:rPr>
              <a:t>Papaver</a:t>
            </a:r>
            <a:r>
              <a:rPr lang="en-US" sz="2800" dirty="0">
                <a:solidFill>
                  <a:srgbClr val="009900"/>
                </a:solidFill>
              </a:rPr>
              <a:t> from which opium or any </a:t>
            </a:r>
            <a:r>
              <a:rPr lang="en-US" sz="2800" dirty="0" err="1">
                <a:solidFill>
                  <a:srgbClr val="009900"/>
                </a:solidFill>
              </a:rPr>
              <a:t>phenanthrene</a:t>
            </a:r>
            <a:r>
              <a:rPr lang="en-US" sz="2800" dirty="0">
                <a:solidFill>
                  <a:srgbClr val="009900"/>
                </a:solidFill>
              </a:rPr>
              <a:t> alkaloid can be extracted and which the Central Government may, by notification in the Official Gazette, declare to be opium poppy for the purposes of this Act; </a:t>
            </a:r>
          </a:p>
          <a:p>
            <a:pPr algn="just"/>
            <a:r>
              <a:rPr lang="en-US" sz="2800" b="1" i="1" dirty="0"/>
              <a:t>“Poppy straw”:</a:t>
            </a:r>
            <a:r>
              <a:rPr lang="en-US" sz="2800" dirty="0"/>
              <a:t> Means</a:t>
            </a:r>
          </a:p>
          <a:p>
            <a:pPr lvl="0" algn="just">
              <a:buFont typeface="Wingdings" pitchFamily="2" charset="2"/>
              <a:buChar char="Ø"/>
            </a:pPr>
            <a:r>
              <a:rPr lang="en-US" sz="2800" dirty="0">
                <a:solidFill>
                  <a:srgbClr val="CC0000"/>
                </a:solidFill>
              </a:rPr>
              <a:t>All parts (except the seeds) of the opium poppy after harvesting whether in their original form or cut, crushed or powdered and whether or not juice has been extracted there from; </a:t>
            </a:r>
          </a:p>
          <a:p>
            <a:pPr algn="just"/>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04800"/>
            <a:ext cx="8229600" cy="6248400"/>
          </a:xfrm>
        </p:spPr>
        <p:txBody>
          <a:bodyPr/>
          <a:lstStyle/>
          <a:p>
            <a:pPr algn="just"/>
            <a:r>
              <a:rPr lang="en-US" sz="2800" b="1" i="1" dirty="0"/>
              <a:t>“Psychotropic substance”:</a:t>
            </a:r>
            <a:r>
              <a:rPr lang="en-US" sz="2800" dirty="0"/>
              <a:t> Means</a:t>
            </a:r>
          </a:p>
          <a:p>
            <a:pPr lvl="0" algn="just">
              <a:buFont typeface="Wingdings" pitchFamily="2" charset="2"/>
              <a:buChar char="Ø"/>
            </a:pPr>
            <a:r>
              <a:rPr lang="en-US" sz="2800" dirty="0">
                <a:solidFill>
                  <a:srgbClr val="B38F09"/>
                </a:solidFill>
              </a:rPr>
              <a:t>Any substance, natural or synthetic, or any natural material or any salt or preparation of such substance or material included in the list of psychotropic substances specified in the Schedule</a:t>
            </a:r>
            <a:r>
              <a:rPr lang="en-US" sz="2800" dirty="0"/>
              <a:t>;</a:t>
            </a:r>
          </a:p>
          <a:p>
            <a:pPr algn="just"/>
            <a:r>
              <a:rPr lang="en-US" sz="2800" dirty="0"/>
              <a:t> </a:t>
            </a:r>
            <a:r>
              <a:rPr lang="en-US" sz="2800" b="1" i="1" dirty="0"/>
              <a:t>“Addict”:</a:t>
            </a:r>
            <a:r>
              <a:rPr lang="en-US" sz="2800" dirty="0"/>
              <a:t>  </a:t>
            </a:r>
            <a:endParaRPr lang="en-US" sz="2800" dirty="0" smtClean="0"/>
          </a:p>
          <a:p>
            <a:pPr algn="just">
              <a:buFont typeface="Wingdings" pitchFamily="2" charset="2"/>
              <a:buChar char="Ø"/>
            </a:pPr>
            <a:r>
              <a:rPr lang="en-US" sz="2800" dirty="0" smtClean="0">
                <a:solidFill>
                  <a:srgbClr val="009900"/>
                </a:solidFill>
              </a:rPr>
              <a:t>Means </a:t>
            </a:r>
            <a:r>
              <a:rPr lang="en-US" sz="2800" dirty="0">
                <a:solidFill>
                  <a:srgbClr val="009900"/>
                </a:solidFill>
              </a:rPr>
              <a:t>a person who has dependence on any narcotic drug or psychotropic substance. </a:t>
            </a:r>
          </a:p>
          <a:p>
            <a:pPr algn="just"/>
            <a:endParaRPr lang="en-US" sz="2800" dirty="0">
              <a:solidFill>
                <a:srgbClr val="009900"/>
              </a:solidFill>
            </a:endParaRPr>
          </a:p>
          <a:p>
            <a:endParaRPr lang="en-US" dirty="0">
              <a:solidFill>
                <a:srgbClr val="0099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solidFill>
                  <a:srgbClr val="FF0000"/>
                </a:solidFill>
              </a:rPr>
              <a:t>AUTHORITIES AND OFFICERS </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457200" y="762000"/>
            <a:ext cx="8382000" cy="5715000"/>
          </a:xfrm>
        </p:spPr>
        <p:txBody>
          <a:bodyPr>
            <a:normAutofit fontScale="92500" lnSpcReduction="20000"/>
          </a:bodyPr>
          <a:lstStyle/>
          <a:p>
            <a:pPr lvl="0" algn="just">
              <a:buFont typeface="Wingdings" pitchFamily="2" charset="2"/>
              <a:buChar char="v"/>
            </a:pPr>
            <a:r>
              <a:rPr lang="en-US" b="1" i="1" dirty="0" smtClean="0">
                <a:solidFill>
                  <a:srgbClr val="3411B3"/>
                </a:solidFill>
              </a:rPr>
              <a:t>Measures </a:t>
            </a:r>
            <a:r>
              <a:rPr lang="en-US" b="1" i="1" dirty="0">
                <a:solidFill>
                  <a:srgbClr val="3411B3"/>
                </a:solidFill>
              </a:rPr>
              <a:t>by Central Government for preventing and combating abuse of and illicit traffic in narcotic drugs, etc:</a:t>
            </a:r>
            <a:endParaRPr lang="en-US" dirty="0">
              <a:solidFill>
                <a:srgbClr val="3411B3"/>
              </a:solidFill>
            </a:endParaRPr>
          </a:p>
          <a:p>
            <a:pPr lvl="0" algn="just">
              <a:buFont typeface="Wingdings" pitchFamily="2" charset="2"/>
              <a:buChar char="Ø"/>
            </a:pPr>
            <a:r>
              <a:rPr lang="en-US" dirty="0">
                <a:solidFill>
                  <a:srgbClr val="C00000"/>
                </a:solidFill>
              </a:rPr>
              <a:t>Central Government shall take all measures to preventing and combating abuse of narcotic drugs and psychotropic substances and the illicit traffic therein .</a:t>
            </a:r>
          </a:p>
          <a:p>
            <a:pPr lvl="0" algn="just">
              <a:buFont typeface="Wingdings" pitchFamily="2" charset="2"/>
              <a:buChar char="Ø"/>
            </a:pPr>
            <a:r>
              <a:rPr lang="en-US" dirty="0">
                <a:solidFill>
                  <a:srgbClr val="A11B97"/>
                </a:solidFill>
              </a:rPr>
              <a:t>Central Government may take  measures with respect to all or any of the following matters - </a:t>
            </a:r>
          </a:p>
          <a:p>
            <a:pPr lvl="0" algn="just">
              <a:buFont typeface="Wingdings" pitchFamily="2" charset="2"/>
              <a:buChar char="ü"/>
            </a:pPr>
            <a:r>
              <a:rPr lang="en-US" dirty="0">
                <a:solidFill>
                  <a:schemeClr val="accent3">
                    <a:lumMod val="50000"/>
                  </a:schemeClr>
                </a:solidFill>
              </a:rPr>
              <a:t>Coordination of actions by various officers, State Governments and other authorities under this Act, or  under any other law for the time being in force in connection with the enforcement of the provisions of this Act;</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228600" y="381000"/>
            <a:ext cx="8686800" cy="6096000"/>
          </a:xfrm>
        </p:spPr>
        <p:txBody>
          <a:bodyPr>
            <a:normAutofit fontScale="85000" lnSpcReduction="20000"/>
          </a:bodyPr>
          <a:lstStyle/>
          <a:p>
            <a:pPr lvl="0" algn="just">
              <a:lnSpc>
                <a:spcPct val="120000"/>
              </a:lnSpc>
              <a:buFont typeface="Wingdings" pitchFamily="2" charset="2"/>
              <a:buChar char="ü"/>
            </a:pPr>
            <a:r>
              <a:rPr lang="en-US" dirty="0">
                <a:solidFill>
                  <a:srgbClr val="009900"/>
                </a:solidFill>
              </a:rPr>
              <a:t>Obligations under the International Conventions;</a:t>
            </a:r>
          </a:p>
          <a:p>
            <a:pPr lvl="0" algn="just">
              <a:lnSpc>
                <a:spcPct val="120000"/>
              </a:lnSpc>
              <a:buFont typeface="Wingdings" pitchFamily="2" charset="2"/>
              <a:buChar char="ü"/>
            </a:pPr>
            <a:r>
              <a:rPr lang="en-US" dirty="0">
                <a:solidFill>
                  <a:srgbClr val="CC0000"/>
                </a:solidFill>
              </a:rPr>
              <a:t>Assistance to the concerned authorities in foreign countries and concerned international organizations with a view to facilitating coordination and universal action for prevention and suppression of illicit traffic in narcotic drugs and psychotropic substances; </a:t>
            </a:r>
          </a:p>
          <a:p>
            <a:pPr lvl="0" algn="just">
              <a:lnSpc>
                <a:spcPct val="120000"/>
              </a:lnSpc>
              <a:buFont typeface="Wingdings" pitchFamily="2" charset="2"/>
              <a:buChar char="ü"/>
            </a:pPr>
            <a:r>
              <a:rPr lang="en-US" dirty="0">
                <a:solidFill>
                  <a:srgbClr val="003300"/>
                </a:solidFill>
              </a:rPr>
              <a:t>Identification, treatment, education, after care, rehabilitation and social re-integration of addicts; </a:t>
            </a:r>
          </a:p>
          <a:p>
            <a:pPr lvl="0" algn="just">
              <a:lnSpc>
                <a:spcPct val="120000"/>
              </a:lnSpc>
              <a:buFont typeface="Wingdings" pitchFamily="2" charset="2"/>
              <a:buChar char="ü"/>
            </a:pPr>
            <a:r>
              <a:rPr lang="en-US" dirty="0">
                <a:solidFill>
                  <a:srgbClr val="003399"/>
                </a:solidFill>
              </a:rPr>
              <a:t>Such other matters as the Central Government deems necessary or expedient for the purpose of securing the effective implementation of the provisions of this Act and preventing and combating the abuse of narcotic drugs and psychotropic substances and illicit traffic therein.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i="1" dirty="0" smtClean="0">
                <a:solidFill>
                  <a:srgbClr val="FF0000"/>
                </a:solidFill>
              </a:rPr>
              <a:t>Officers of Central Government</a:t>
            </a:r>
            <a:r>
              <a:rPr lang="en-US" dirty="0" smtClean="0"/>
              <a:t/>
            </a:r>
            <a:br>
              <a:rPr lang="en-US" dirty="0" smtClean="0"/>
            </a:br>
            <a:endParaRPr lang="en-US" dirty="0"/>
          </a:p>
        </p:txBody>
      </p:sp>
      <p:sp>
        <p:nvSpPr>
          <p:cNvPr id="3" name="Content Placeholder 2"/>
          <p:cNvSpPr>
            <a:spLocks noGrp="1"/>
          </p:cNvSpPr>
          <p:nvPr>
            <p:ph idx="1"/>
          </p:nvPr>
        </p:nvSpPr>
        <p:spPr>
          <a:xfrm>
            <a:off x="228600" y="914400"/>
            <a:ext cx="8686800" cy="5562600"/>
          </a:xfrm>
        </p:spPr>
        <p:txBody>
          <a:bodyPr>
            <a:normAutofit fontScale="92500" lnSpcReduction="20000"/>
          </a:bodyPr>
          <a:lstStyle/>
          <a:p>
            <a:pPr lvl="0" algn="just">
              <a:lnSpc>
                <a:spcPct val="120000"/>
              </a:lnSpc>
            </a:pPr>
            <a:r>
              <a:rPr lang="en-US" dirty="0" smtClean="0">
                <a:solidFill>
                  <a:srgbClr val="3411B3"/>
                </a:solidFill>
              </a:rPr>
              <a:t>The </a:t>
            </a:r>
            <a:r>
              <a:rPr lang="en-US" dirty="0">
                <a:solidFill>
                  <a:srgbClr val="3411B3"/>
                </a:solidFill>
              </a:rPr>
              <a:t>Central Government shall appoint a Narcotics Commissioner and such other officers with such designations as it thinks fit for the purposes of this Act. </a:t>
            </a:r>
          </a:p>
          <a:p>
            <a:pPr lvl="0" algn="just">
              <a:lnSpc>
                <a:spcPct val="120000"/>
              </a:lnSpc>
            </a:pPr>
            <a:r>
              <a:rPr lang="en-US" dirty="0">
                <a:solidFill>
                  <a:srgbClr val="CC0000"/>
                </a:solidFill>
              </a:rPr>
              <a:t>The Narcotics Commissioner shall exercise all powers and perform all functions relating to the superintendence of the cultivation of the opium poppy and production of opium and shall also exercise and perform such other powers and functions as may be entrusted to him by the Central Government.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fontScale="90000"/>
          </a:bodyPr>
          <a:lstStyle/>
          <a:p>
            <a:pPr lvl="0"/>
            <a:r>
              <a:rPr lang="en-US" b="1" i="1" dirty="0" smtClean="0">
                <a:solidFill>
                  <a:srgbClr val="FF0000"/>
                </a:solidFill>
              </a:rPr>
              <a:t>The Narcotic Drugs and Psychotropic Substances Consultative Committee</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228600" y="2057400"/>
            <a:ext cx="8458200" cy="4495800"/>
          </a:xfrm>
        </p:spPr>
        <p:txBody>
          <a:bodyPr>
            <a:normAutofit/>
          </a:bodyPr>
          <a:lstStyle/>
          <a:p>
            <a:pPr lvl="0" algn="just"/>
            <a:r>
              <a:rPr lang="en-US" dirty="0" smtClean="0">
                <a:solidFill>
                  <a:srgbClr val="3411B3"/>
                </a:solidFill>
              </a:rPr>
              <a:t>This committee is constituted by   Central Government to advise the Central Government on such matters relating to the administration of this Act. </a:t>
            </a:r>
          </a:p>
          <a:p>
            <a:pPr lvl="0" algn="just"/>
            <a:r>
              <a:rPr lang="en-US" dirty="0" smtClean="0">
                <a:solidFill>
                  <a:srgbClr val="00B050"/>
                </a:solidFill>
              </a:rPr>
              <a:t>The Committee shall consist of a Chairman and such other members, not exceeding twenty, as may be appointed by the Central Government. </a:t>
            </a:r>
          </a:p>
          <a:p>
            <a:pPr algn="just"/>
            <a:endParaRPr lang="en-US" dirty="0">
              <a:solidFill>
                <a:srgbClr val="00B05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228600" y="381000"/>
            <a:ext cx="8458200" cy="6096000"/>
          </a:xfrm>
        </p:spPr>
        <p:txBody>
          <a:bodyPr>
            <a:normAutofit/>
          </a:bodyPr>
          <a:lstStyle/>
          <a:p>
            <a:pPr algn="just"/>
            <a:r>
              <a:rPr lang="en-US" dirty="0" smtClean="0">
                <a:solidFill>
                  <a:srgbClr val="002060"/>
                </a:solidFill>
              </a:rPr>
              <a:t>The Committee shall meet when required to do so by the Central Government and shall have power to regulate its own procedure. </a:t>
            </a:r>
          </a:p>
          <a:p>
            <a:pPr lvl="0" algn="just"/>
            <a:r>
              <a:rPr lang="en-US" dirty="0" smtClean="0">
                <a:solidFill>
                  <a:schemeClr val="accent2">
                    <a:lumMod val="50000"/>
                  </a:schemeClr>
                </a:solidFill>
              </a:rPr>
              <a:t>The Committee is empowered for the efficient discharge of any of its functions and constitute one or more sub-committees.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smtClean="0">
                <a:solidFill>
                  <a:srgbClr val="FF0000"/>
                </a:solidFill>
              </a:rPr>
              <a:t>Officers of State Government</a:t>
            </a:r>
            <a:endParaRPr lang="en-US" sz="4000" dirty="0">
              <a:solidFill>
                <a:srgbClr val="FF0000"/>
              </a:solidFill>
            </a:endParaRPr>
          </a:p>
        </p:txBody>
      </p:sp>
      <p:sp>
        <p:nvSpPr>
          <p:cNvPr id="3" name="Content Placeholder 2"/>
          <p:cNvSpPr>
            <a:spLocks noGrp="1"/>
          </p:cNvSpPr>
          <p:nvPr>
            <p:ph idx="1"/>
          </p:nvPr>
        </p:nvSpPr>
        <p:spPr>
          <a:xfrm>
            <a:off x="457200" y="1295400"/>
            <a:ext cx="8229600" cy="4830763"/>
          </a:xfrm>
        </p:spPr>
        <p:txBody>
          <a:bodyPr>
            <a:normAutofit/>
          </a:bodyPr>
          <a:lstStyle/>
          <a:p>
            <a:pPr lvl="0"/>
            <a:endParaRPr lang="en-US" dirty="0" smtClean="0"/>
          </a:p>
          <a:p>
            <a:pPr lvl="0" algn="just"/>
            <a:r>
              <a:rPr lang="en-US" dirty="0" smtClean="0">
                <a:solidFill>
                  <a:srgbClr val="B20AAA"/>
                </a:solidFill>
              </a:rPr>
              <a:t>The State Government may appoint such officers with such designations as it thinks fit for the purposes of this Act. </a:t>
            </a:r>
          </a:p>
          <a:p>
            <a:pPr lvl="0" algn="just"/>
            <a:r>
              <a:rPr lang="en-US" dirty="0" smtClean="0">
                <a:solidFill>
                  <a:srgbClr val="009900"/>
                </a:solidFill>
              </a:rPr>
              <a:t>These officers shall be subject to the general control and direction of the State Government, or, if so directed by that Government, also of any other authority or officer.</a:t>
            </a:r>
            <a:endParaRPr lang="en-US" dirty="0">
              <a:solidFill>
                <a:srgbClr val="0099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INTRODUCTION</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lvl="0" algn="just">
              <a:buFont typeface="Wingdings" pitchFamily="2" charset="2"/>
              <a:buChar char="Ø"/>
            </a:pPr>
            <a:r>
              <a:rPr lang="en-US" dirty="0" smtClean="0">
                <a:solidFill>
                  <a:srgbClr val="C00000"/>
                </a:solidFill>
              </a:rPr>
              <a:t>Prior </a:t>
            </a:r>
            <a:r>
              <a:rPr lang="en-US" dirty="0">
                <a:solidFill>
                  <a:srgbClr val="C00000"/>
                </a:solidFill>
              </a:rPr>
              <a:t>to the enactment of NDPS Act, 1985, the Opium Act, 1857, the Opium Act, 1878 and the Dangerous Drugs Act, 1930, were applicable.</a:t>
            </a:r>
          </a:p>
          <a:p>
            <a:pPr lvl="0" algn="just">
              <a:buFont typeface="Wingdings" pitchFamily="2" charset="2"/>
              <a:buChar char="Ø"/>
            </a:pPr>
            <a:r>
              <a:rPr lang="en-US" dirty="0">
                <a:solidFill>
                  <a:srgbClr val="002060"/>
                </a:solidFill>
              </a:rPr>
              <a:t>In 1950, the Opium Act of 1878 was revised as the Opium and Revenue Laws Act 1950.</a:t>
            </a:r>
          </a:p>
          <a:p>
            <a:pPr lvl="0" algn="just">
              <a:buFont typeface="Wingdings" pitchFamily="2" charset="2"/>
              <a:buChar char="Ø"/>
            </a:pPr>
            <a:r>
              <a:rPr lang="en-US" dirty="0">
                <a:solidFill>
                  <a:srgbClr val="00CC00"/>
                </a:solidFill>
              </a:rPr>
              <a:t>The NDPS Act came into force on 14 November 1985.</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Autofit/>
          </a:bodyPr>
          <a:lstStyle/>
          <a:p>
            <a:r>
              <a:rPr lang="en-US" sz="3200" b="1" dirty="0" smtClean="0">
                <a:solidFill>
                  <a:srgbClr val="FF0000"/>
                </a:solidFill>
              </a:rPr>
              <a:t>NATIONAL FUND FOR CONTROL OF DRUG ABUSE</a:t>
            </a:r>
            <a:r>
              <a:rPr lang="en-US" sz="3200" dirty="0" smtClean="0">
                <a:solidFill>
                  <a:srgbClr val="FF0000"/>
                </a:solidFill>
              </a:rPr>
              <a:t/>
            </a:r>
            <a:br>
              <a:rPr lang="en-US" sz="3200" dirty="0" smtClean="0">
                <a:solidFill>
                  <a:srgbClr val="FF0000"/>
                </a:solidFill>
              </a:rPr>
            </a:br>
            <a:endParaRPr lang="en-US" sz="3200" dirty="0">
              <a:solidFill>
                <a:srgbClr val="FF0000"/>
              </a:solidFill>
            </a:endParaRPr>
          </a:p>
        </p:txBody>
      </p:sp>
      <p:sp>
        <p:nvSpPr>
          <p:cNvPr id="3" name="Content Placeholder 2"/>
          <p:cNvSpPr>
            <a:spLocks noGrp="1"/>
          </p:cNvSpPr>
          <p:nvPr>
            <p:ph idx="1"/>
          </p:nvPr>
        </p:nvSpPr>
        <p:spPr>
          <a:xfrm>
            <a:off x="457200" y="990600"/>
            <a:ext cx="8229600" cy="5135563"/>
          </a:xfrm>
        </p:spPr>
        <p:txBody>
          <a:bodyPr>
            <a:normAutofit fontScale="92500" lnSpcReduction="10000"/>
          </a:bodyPr>
          <a:lstStyle/>
          <a:p>
            <a:pPr lvl="0" algn="just">
              <a:buFont typeface="Wingdings" pitchFamily="2" charset="2"/>
              <a:buChar char="Ø"/>
            </a:pPr>
            <a:r>
              <a:rPr lang="en-US" dirty="0" smtClean="0">
                <a:solidFill>
                  <a:schemeClr val="accent6">
                    <a:lumMod val="50000"/>
                  </a:schemeClr>
                </a:solidFill>
              </a:rPr>
              <a:t>The Central Government constitute a Fund to be called the National Fund for Control of Drug Abuse  </a:t>
            </a:r>
          </a:p>
          <a:p>
            <a:pPr lvl="0" algn="just">
              <a:buFont typeface="Wingdings" pitchFamily="2" charset="2"/>
              <a:buChar char="Ø"/>
            </a:pPr>
            <a:r>
              <a:rPr lang="en-US" dirty="0" smtClean="0">
                <a:solidFill>
                  <a:srgbClr val="3411B3"/>
                </a:solidFill>
              </a:rPr>
              <a:t>The Fund shall be applied by the Central Government to meet the expenditure incurred in connection with the measures taken for : - </a:t>
            </a:r>
          </a:p>
          <a:p>
            <a:pPr lvl="0" algn="just"/>
            <a:r>
              <a:rPr lang="en-US" dirty="0" smtClean="0">
                <a:solidFill>
                  <a:srgbClr val="3411B3"/>
                </a:solidFill>
              </a:rPr>
              <a:t>Combating illicit traffic in narcotic drugs, psychotropic substances or controlled substances; </a:t>
            </a:r>
          </a:p>
          <a:p>
            <a:pPr algn="just"/>
            <a:r>
              <a:rPr lang="en-US" dirty="0" smtClean="0">
                <a:solidFill>
                  <a:srgbClr val="003300"/>
                </a:solidFill>
              </a:rPr>
              <a:t>Controlling the abuse of narcotic drugs and psychotropic substances</a:t>
            </a:r>
            <a:endParaRPr lang="en-US" dirty="0">
              <a:solidFill>
                <a:srgbClr val="0033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304800" y="228600"/>
            <a:ext cx="8382000" cy="6248400"/>
          </a:xfrm>
        </p:spPr>
        <p:txBody>
          <a:bodyPr>
            <a:normAutofit/>
          </a:bodyPr>
          <a:lstStyle/>
          <a:p>
            <a:pPr lvl="0" algn="just"/>
            <a:r>
              <a:rPr lang="en-US" dirty="0" smtClean="0">
                <a:solidFill>
                  <a:srgbClr val="3411B3"/>
                </a:solidFill>
              </a:rPr>
              <a:t>Identifying, treating, rehabilitating addicts; </a:t>
            </a:r>
          </a:p>
          <a:p>
            <a:pPr lvl="0" algn="just"/>
            <a:r>
              <a:rPr lang="en-US" dirty="0" smtClean="0">
                <a:solidFill>
                  <a:srgbClr val="3411B3"/>
                </a:solidFill>
              </a:rPr>
              <a:t>Preventing drug abuse; </a:t>
            </a:r>
          </a:p>
          <a:p>
            <a:pPr lvl="0" algn="just"/>
            <a:r>
              <a:rPr lang="en-US" dirty="0" smtClean="0">
                <a:solidFill>
                  <a:srgbClr val="3411B3"/>
                </a:solidFill>
              </a:rPr>
              <a:t>Educating public against drug abuse; </a:t>
            </a:r>
          </a:p>
          <a:p>
            <a:pPr lvl="0" algn="just">
              <a:buFont typeface="Wingdings" pitchFamily="2" charset="2"/>
              <a:buChar char="Ø"/>
            </a:pPr>
            <a:r>
              <a:rPr lang="en-US" dirty="0" smtClean="0">
                <a:solidFill>
                  <a:srgbClr val="CC0000"/>
                </a:solidFill>
              </a:rPr>
              <a:t>The Central Government may constitute a Governing Body as it thinks fit to advise the Government in regard to the application of fund.</a:t>
            </a:r>
          </a:p>
          <a:p>
            <a:pPr algn="just"/>
            <a:endParaRPr lang="en-US" dirty="0">
              <a:solidFill>
                <a:srgbClr val="00CC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200" b="1" dirty="0" smtClean="0">
                <a:solidFill>
                  <a:srgbClr val="FF0000"/>
                </a:solidFill>
              </a:rPr>
              <a:t>PROHIBITION, CONTROL AND REGULATION</a:t>
            </a:r>
            <a:endParaRPr lang="en-US" sz="3200" dirty="0">
              <a:solidFill>
                <a:srgbClr val="FF0000"/>
              </a:solidFill>
            </a:endParaRPr>
          </a:p>
        </p:txBody>
      </p:sp>
      <p:sp>
        <p:nvSpPr>
          <p:cNvPr id="3" name="Content Placeholder 2"/>
          <p:cNvSpPr>
            <a:spLocks noGrp="1"/>
          </p:cNvSpPr>
          <p:nvPr>
            <p:ph idx="1"/>
          </p:nvPr>
        </p:nvSpPr>
        <p:spPr>
          <a:xfrm>
            <a:off x="457200" y="838200"/>
            <a:ext cx="8229600" cy="6019800"/>
          </a:xfrm>
        </p:spPr>
        <p:txBody>
          <a:bodyPr>
            <a:normAutofit lnSpcReduction="10000"/>
          </a:bodyPr>
          <a:lstStyle/>
          <a:p>
            <a:pPr lvl="0">
              <a:buFont typeface="Wingdings" pitchFamily="2" charset="2"/>
              <a:buChar char="v"/>
            </a:pPr>
            <a:r>
              <a:rPr lang="en-US" b="1" dirty="0" smtClean="0">
                <a:solidFill>
                  <a:srgbClr val="00CC00"/>
                </a:solidFill>
              </a:rPr>
              <a:t>Prohibition of certain operations:</a:t>
            </a:r>
            <a:endParaRPr lang="en-US" dirty="0" smtClean="0">
              <a:solidFill>
                <a:srgbClr val="00CC00"/>
              </a:solidFill>
            </a:endParaRPr>
          </a:p>
          <a:p>
            <a:pPr lvl="0">
              <a:buFont typeface="Wingdings" pitchFamily="2" charset="2"/>
              <a:buChar char="Ø"/>
            </a:pPr>
            <a:r>
              <a:rPr lang="en-US" sz="2800" dirty="0" smtClean="0">
                <a:solidFill>
                  <a:schemeClr val="accent6">
                    <a:lumMod val="50000"/>
                  </a:schemeClr>
                </a:solidFill>
              </a:rPr>
              <a:t>No person shall:- </a:t>
            </a:r>
          </a:p>
          <a:p>
            <a:pPr lvl="0"/>
            <a:r>
              <a:rPr lang="en-US" sz="2800" dirty="0" smtClean="0">
                <a:solidFill>
                  <a:srgbClr val="FF5050"/>
                </a:solidFill>
              </a:rPr>
              <a:t>Cultivate any coca plant or gather any portion of coca plant; or </a:t>
            </a:r>
          </a:p>
          <a:p>
            <a:pPr lvl="0"/>
            <a:r>
              <a:rPr lang="en-US" sz="2800" dirty="0" smtClean="0">
                <a:solidFill>
                  <a:srgbClr val="FF5050"/>
                </a:solidFill>
              </a:rPr>
              <a:t>Cultivate the opium poppy or any cannabis plant; or</a:t>
            </a:r>
          </a:p>
          <a:p>
            <a:pPr lvl="0" algn="just"/>
            <a:r>
              <a:rPr lang="en-US" sz="2800" dirty="0" smtClean="0">
                <a:solidFill>
                  <a:srgbClr val="3411B3"/>
                </a:solidFill>
              </a:rPr>
              <a:t>Produce, manufacture, possess, sell, purchase, transport, warehouse, use, consume, import inter-State, export inter-State, import into India, export from India or </a:t>
            </a:r>
            <a:r>
              <a:rPr lang="en-US" sz="2800" dirty="0" err="1" smtClean="0">
                <a:solidFill>
                  <a:srgbClr val="3411B3"/>
                </a:solidFill>
              </a:rPr>
              <a:t>tranship</a:t>
            </a:r>
            <a:r>
              <a:rPr lang="en-US" sz="2800" dirty="0" smtClean="0">
                <a:solidFill>
                  <a:srgbClr val="3411B3"/>
                </a:solidFill>
              </a:rPr>
              <a:t> any narcotic drug or psychotropic substance, except for medical or scientific purposes and in the manner and to the extent prescribed or in accordance with the terms and conditions of such </a:t>
            </a:r>
            <a:r>
              <a:rPr lang="en-US" sz="2800" dirty="0" err="1" smtClean="0">
                <a:solidFill>
                  <a:srgbClr val="3411B3"/>
                </a:solidFill>
              </a:rPr>
              <a:t>licence</a:t>
            </a:r>
            <a:r>
              <a:rPr lang="en-US" sz="2800" dirty="0" smtClean="0">
                <a:solidFill>
                  <a:srgbClr val="3411B3"/>
                </a:solidFill>
              </a:rPr>
              <a:t>, permit or authorization.     </a:t>
            </a:r>
          </a:p>
          <a:p>
            <a:pPr algn="just"/>
            <a:endParaRPr lang="en-US" dirty="0">
              <a:solidFill>
                <a:srgbClr val="3411B3"/>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457200"/>
            <a:ext cx="8229600" cy="5668963"/>
          </a:xfrm>
        </p:spPr>
        <p:txBody>
          <a:bodyPr/>
          <a:lstStyle/>
          <a:p>
            <a:pPr lvl="0" algn="just"/>
            <a:r>
              <a:rPr lang="en-US" dirty="0" smtClean="0">
                <a:solidFill>
                  <a:srgbClr val="CC0000"/>
                </a:solidFill>
              </a:rPr>
              <a:t>Provided that, the prohibition against the cultivation of the cannabis plant for the production of </a:t>
            </a:r>
            <a:r>
              <a:rPr lang="en-US" i="1" dirty="0" smtClean="0">
                <a:solidFill>
                  <a:srgbClr val="CC0000"/>
                </a:solidFill>
              </a:rPr>
              <a:t>ganja </a:t>
            </a:r>
            <a:r>
              <a:rPr lang="en-US" dirty="0" smtClean="0">
                <a:solidFill>
                  <a:srgbClr val="CC0000"/>
                </a:solidFill>
              </a:rPr>
              <a:t>or the production, possession, use, consumption, purchase, sale, transport, warehousing, import inter-State and export inter-State of </a:t>
            </a:r>
            <a:r>
              <a:rPr lang="en-US" i="1" dirty="0" smtClean="0">
                <a:solidFill>
                  <a:srgbClr val="CC0000"/>
                </a:solidFill>
              </a:rPr>
              <a:t>ganja </a:t>
            </a:r>
            <a:r>
              <a:rPr lang="en-US" dirty="0" smtClean="0">
                <a:solidFill>
                  <a:srgbClr val="CC0000"/>
                </a:solidFill>
              </a:rPr>
              <a:t>for any purpose other than medical and scientific purpose shall take effect only from the date specified by  the Central Government, </a:t>
            </a:r>
          </a:p>
          <a:p>
            <a:pPr algn="just"/>
            <a:endParaRPr lang="en-US" dirty="0">
              <a:solidFill>
                <a:srgbClr val="CC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Autofit/>
          </a:bodyPr>
          <a:lstStyle/>
          <a:p>
            <a:pPr lvl="0"/>
            <a:r>
              <a:rPr lang="en-US" sz="3600" b="1" dirty="0" smtClean="0">
                <a:solidFill>
                  <a:srgbClr val="CC0000"/>
                </a:solidFill>
              </a:rPr>
              <a:t>Power of Central Government to</a:t>
            </a:r>
            <a:br>
              <a:rPr lang="en-US" sz="3600" b="1" dirty="0" smtClean="0">
                <a:solidFill>
                  <a:srgbClr val="CC0000"/>
                </a:solidFill>
              </a:rPr>
            </a:br>
            <a:r>
              <a:rPr lang="en-US" sz="3600" b="1" dirty="0" smtClean="0">
                <a:solidFill>
                  <a:srgbClr val="CC0000"/>
                </a:solidFill>
              </a:rPr>
              <a:t> permit, control and regulate</a:t>
            </a:r>
            <a:r>
              <a:rPr lang="en-US" sz="3200" dirty="0" smtClean="0"/>
              <a:t/>
            </a:r>
            <a:br>
              <a:rPr lang="en-US" sz="3200" dirty="0" smtClean="0"/>
            </a:br>
            <a:endParaRPr lang="en-US" sz="3200" dirty="0"/>
          </a:p>
        </p:txBody>
      </p:sp>
      <p:sp>
        <p:nvSpPr>
          <p:cNvPr id="3" name="Content Placeholder 2"/>
          <p:cNvSpPr>
            <a:spLocks noGrp="1"/>
          </p:cNvSpPr>
          <p:nvPr>
            <p:ph idx="1"/>
          </p:nvPr>
        </p:nvSpPr>
        <p:spPr>
          <a:xfrm>
            <a:off x="304800" y="1295400"/>
            <a:ext cx="8382000" cy="5181600"/>
          </a:xfrm>
        </p:spPr>
        <p:txBody>
          <a:bodyPr>
            <a:normAutofit lnSpcReduction="10000"/>
          </a:bodyPr>
          <a:lstStyle/>
          <a:p>
            <a:pPr algn="just">
              <a:buNone/>
            </a:pPr>
            <a:r>
              <a:rPr lang="en-US" dirty="0" smtClean="0">
                <a:solidFill>
                  <a:srgbClr val="3411B3"/>
                </a:solidFill>
              </a:rPr>
              <a:t>Subject to the provisions, the Central Government may, by rules:- </a:t>
            </a:r>
          </a:p>
          <a:p>
            <a:pPr lvl="0" algn="just">
              <a:buFont typeface="Wingdings" pitchFamily="2" charset="2"/>
              <a:buChar char="Ø"/>
            </a:pPr>
            <a:r>
              <a:rPr lang="en-US" dirty="0" smtClean="0">
                <a:solidFill>
                  <a:schemeClr val="accent6">
                    <a:lumMod val="50000"/>
                  </a:schemeClr>
                </a:solidFill>
              </a:rPr>
              <a:t>Permit and regulate- </a:t>
            </a:r>
          </a:p>
          <a:p>
            <a:pPr lvl="0" algn="just"/>
            <a:r>
              <a:rPr lang="en-US" dirty="0" smtClean="0">
                <a:solidFill>
                  <a:srgbClr val="A11B97"/>
                </a:solidFill>
              </a:rPr>
              <a:t>The cultivation, or gathering of any portion ( only on behalf of Central Government) of coca plant, or the production, possession, sale, purchase, transport, import inter-State, export inter-State, use or consumption of coca leaves; </a:t>
            </a:r>
          </a:p>
          <a:p>
            <a:pPr lvl="0" algn="just"/>
            <a:r>
              <a:rPr lang="en-US" dirty="0" smtClean="0">
                <a:solidFill>
                  <a:srgbClr val="00CC00"/>
                </a:solidFill>
              </a:rPr>
              <a:t>The cultivation (only on behalf of  Central Government) of the opium poppy; </a:t>
            </a:r>
          </a:p>
          <a:p>
            <a:pPr lvl="0" algn="just"/>
            <a:endParaRPr lang="en-US" dirty="0" smtClean="0">
              <a:solidFill>
                <a:srgbClr val="00CC00"/>
              </a:solidFill>
            </a:endParaRPr>
          </a:p>
          <a:p>
            <a:pPr algn="just"/>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304800" y="381000"/>
            <a:ext cx="8382000" cy="6248400"/>
          </a:xfrm>
        </p:spPr>
        <p:txBody>
          <a:bodyPr>
            <a:normAutofit/>
          </a:bodyPr>
          <a:lstStyle/>
          <a:p>
            <a:pPr algn="just"/>
            <a:r>
              <a:rPr lang="en-US" dirty="0" smtClean="0">
                <a:solidFill>
                  <a:srgbClr val="CC0000"/>
                </a:solidFill>
              </a:rPr>
              <a:t>The production and manufacture of opium and production of poppy straw; </a:t>
            </a:r>
          </a:p>
          <a:p>
            <a:pPr lvl="0" algn="just"/>
            <a:r>
              <a:rPr lang="en-US" dirty="0" smtClean="0">
                <a:solidFill>
                  <a:srgbClr val="009900"/>
                </a:solidFill>
              </a:rPr>
              <a:t>The sale of opium and opium derivatives from the Central Government factories for export from India or sale to State Government or to manufacturing chemists;</a:t>
            </a:r>
          </a:p>
          <a:p>
            <a:pPr lvl="0" algn="just"/>
            <a:r>
              <a:rPr lang="en-US" dirty="0" smtClean="0">
                <a:solidFill>
                  <a:srgbClr val="B38F09"/>
                </a:solidFill>
              </a:rPr>
              <a:t>The manufacture of manufactured drugs (other than prepared opium) but not including manufacture of medicinal opium or any preparation containing any manufactured drug from materials which the maker is legally entitled to possess;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81000"/>
            <a:ext cx="8229600" cy="5745163"/>
          </a:xfrm>
        </p:spPr>
        <p:txBody>
          <a:bodyPr>
            <a:normAutofit/>
          </a:bodyPr>
          <a:lstStyle/>
          <a:p>
            <a:pPr algn="just"/>
            <a:r>
              <a:rPr lang="en-US" dirty="0" smtClean="0">
                <a:solidFill>
                  <a:srgbClr val="B20AAA"/>
                </a:solidFill>
              </a:rPr>
              <a:t>The manufacture, possession, transport, import inter-State, export inter-State, sale, purchase, consumption or use of psychotropic substances; </a:t>
            </a:r>
            <a:endParaRPr lang="en-US" dirty="0" smtClean="0">
              <a:solidFill>
                <a:srgbClr val="CC0000"/>
              </a:solidFill>
            </a:endParaRPr>
          </a:p>
          <a:p>
            <a:pPr lvl="0" algn="just"/>
            <a:r>
              <a:rPr lang="en-US" dirty="0" smtClean="0">
                <a:solidFill>
                  <a:srgbClr val="CC0000"/>
                </a:solidFill>
              </a:rPr>
              <a:t>The import into India and export from India and transshipment of narcotic drugs and psychotropic substances; </a:t>
            </a:r>
          </a:p>
          <a:p>
            <a:pPr algn="just"/>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solidFill>
                  <a:srgbClr val="FF0000"/>
                </a:solidFill>
              </a:rPr>
              <a:t>Power to control and regulate controlled substance</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lvl="0" algn="just"/>
            <a:r>
              <a:rPr lang="en-US" dirty="0" smtClean="0">
                <a:solidFill>
                  <a:srgbClr val="009900"/>
                </a:solidFill>
              </a:rPr>
              <a:t>If the Central Government is of the opinion that, having regard to the use of any controlled substance in the production or manufacture of any narcotic drug or psychotropic substance, it is necessary to do so in the public interest, it may, by order, provide for regulating or prohibiting the production, manufacture, supply and distribution thereof and trade and commerce therein.</a:t>
            </a:r>
            <a:endParaRPr lang="en-US" dirty="0">
              <a:solidFill>
                <a:srgbClr val="0099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533400"/>
            <a:ext cx="8229600" cy="5592763"/>
          </a:xfrm>
        </p:spPr>
        <p:txBody>
          <a:bodyPr/>
          <a:lstStyle/>
          <a:p>
            <a:pPr lvl="0" algn="just"/>
            <a:r>
              <a:rPr lang="en-US" dirty="0" smtClean="0">
                <a:solidFill>
                  <a:srgbClr val="002060"/>
                </a:solidFill>
              </a:rPr>
              <a:t>Without prejudice to the generality of the power conferred above, an order made there under may provide for regulating by licensee, permits or otherwise, the production, manufacture, possession, transport, imports inter-State, export inter-State, sale, purchase, consumption, use, storage, distribution, disposal or acquisition of any controlled substance.</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000" b="1" dirty="0" smtClean="0">
                <a:solidFill>
                  <a:srgbClr val="FF0000"/>
                </a:solidFill>
              </a:rPr>
              <a:t>Power of State Government to permit, control and regulate</a:t>
            </a:r>
            <a:r>
              <a:rPr lang="en-US" sz="4000" dirty="0" smtClean="0">
                <a:solidFill>
                  <a:srgbClr val="FF0000"/>
                </a:solidFill>
              </a:rPr>
              <a:t>.</a:t>
            </a:r>
            <a:r>
              <a:rPr lang="en-US" dirty="0" smtClean="0"/>
              <a:t/>
            </a:r>
            <a:br>
              <a:rPr lang="en-US" dirty="0" smtClean="0"/>
            </a:br>
            <a:endParaRPr lang="en-US" dirty="0"/>
          </a:p>
        </p:txBody>
      </p:sp>
      <p:sp>
        <p:nvSpPr>
          <p:cNvPr id="3" name="Content Placeholder 2"/>
          <p:cNvSpPr>
            <a:spLocks noGrp="1"/>
          </p:cNvSpPr>
          <p:nvPr>
            <p:ph idx="1"/>
          </p:nvPr>
        </p:nvSpPr>
        <p:spPr>
          <a:xfrm>
            <a:off x="228600" y="1143000"/>
            <a:ext cx="8610600" cy="5410200"/>
          </a:xfrm>
        </p:spPr>
        <p:txBody>
          <a:bodyPr>
            <a:normAutofit/>
          </a:bodyPr>
          <a:lstStyle/>
          <a:p>
            <a:pPr lvl="0" algn="just">
              <a:buNone/>
            </a:pPr>
            <a:r>
              <a:rPr lang="en-US" sz="2400" dirty="0" smtClean="0"/>
              <a:t>Subject to the provisions of the Act, the State Government may, by rules: </a:t>
            </a:r>
          </a:p>
          <a:p>
            <a:pPr lvl="0" algn="just">
              <a:buFont typeface="Wingdings" pitchFamily="2" charset="2"/>
              <a:buChar char="Ø"/>
            </a:pPr>
            <a:r>
              <a:rPr lang="en-US" dirty="0" smtClean="0"/>
              <a:t> </a:t>
            </a:r>
            <a:r>
              <a:rPr lang="en-US" dirty="0" smtClean="0">
                <a:solidFill>
                  <a:srgbClr val="003300"/>
                </a:solidFill>
              </a:rPr>
              <a:t>Permit and regulate-</a:t>
            </a:r>
          </a:p>
          <a:p>
            <a:pPr lvl="0" algn="just"/>
            <a:r>
              <a:rPr lang="en-US" dirty="0" smtClean="0">
                <a:solidFill>
                  <a:srgbClr val="003399"/>
                </a:solidFill>
              </a:rPr>
              <a:t>The possession, transport, import inter-State, export inter-State, warehousing, sale, purchase, consumption and use of poppy straw ;</a:t>
            </a:r>
          </a:p>
          <a:p>
            <a:pPr lvl="0" algn="just"/>
            <a:r>
              <a:rPr lang="en-US" dirty="0" smtClean="0">
                <a:solidFill>
                  <a:srgbClr val="003300"/>
                </a:solidFill>
              </a:rPr>
              <a:t>The possession, transport, import inter-State, export inter-State, sale, purchase, consumption and use of opium; </a:t>
            </a:r>
          </a:p>
          <a:p>
            <a:pPr algn="just"/>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OBJECTIVE</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lgn="just"/>
            <a:r>
              <a:rPr lang="en-US" dirty="0" smtClean="0">
                <a:solidFill>
                  <a:srgbClr val="003399"/>
                </a:solidFill>
              </a:rPr>
              <a:t>To </a:t>
            </a:r>
            <a:r>
              <a:rPr lang="en-US" dirty="0">
                <a:solidFill>
                  <a:srgbClr val="003399"/>
                </a:solidFill>
              </a:rPr>
              <a:t>consolidate and amend the existing law relating to Narcotic Drug. </a:t>
            </a:r>
          </a:p>
          <a:p>
            <a:pPr lvl="0" algn="just"/>
            <a:r>
              <a:rPr lang="en-US" dirty="0">
                <a:solidFill>
                  <a:srgbClr val="B20AAA"/>
                </a:solidFill>
              </a:rPr>
              <a:t>To make stringent provision for control and regulation of operations relating to Narcotic Drugs and psychotropic substances. </a:t>
            </a:r>
          </a:p>
          <a:p>
            <a:pPr lvl="0" algn="just"/>
            <a:r>
              <a:rPr lang="en-US" dirty="0">
                <a:solidFill>
                  <a:srgbClr val="C00000"/>
                </a:solidFill>
              </a:rPr>
              <a:t>To considerably enhance penalties particularly for trafficking offences</a:t>
            </a:r>
            <a:r>
              <a:rPr lang="en-US" dirty="0">
                <a:solidFill>
                  <a:srgbClr val="FF0000"/>
                </a:solidFill>
              </a:rPr>
              <a:t>.</a:t>
            </a:r>
          </a:p>
          <a:p>
            <a:pPr algn="just"/>
            <a:endParaRPr lang="en-US" dirty="0">
              <a:solidFill>
                <a:srgbClr val="003399"/>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228600" y="457200"/>
            <a:ext cx="8610600" cy="5943600"/>
          </a:xfrm>
        </p:spPr>
        <p:txBody>
          <a:bodyPr>
            <a:normAutofit fontScale="92500" lnSpcReduction="10000"/>
          </a:bodyPr>
          <a:lstStyle/>
          <a:p>
            <a:pPr lvl="0" algn="just"/>
            <a:r>
              <a:rPr lang="en-US" dirty="0" smtClean="0">
                <a:solidFill>
                  <a:srgbClr val="003399"/>
                </a:solidFill>
              </a:rPr>
              <a:t>The cultivation of any cannabis plant, production, manufacture, possession, transport, import inter-State, export inter-State, sale, purchase, consumption or use of cannabis (excluding </a:t>
            </a:r>
            <a:r>
              <a:rPr lang="en-US" i="1" dirty="0" err="1" smtClean="0">
                <a:solidFill>
                  <a:srgbClr val="003399"/>
                </a:solidFill>
              </a:rPr>
              <a:t>charas</a:t>
            </a:r>
            <a:r>
              <a:rPr lang="en-US" dirty="0" smtClean="0">
                <a:solidFill>
                  <a:srgbClr val="003399"/>
                </a:solidFill>
              </a:rPr>
              <a:t>); </a:t>
            </a:r>
          </a:p>
          <a:p>
            <a:pPr lvl="0" algn="just"/>
            <a:r>
              <a:rPr lang="en-US" dirty="0" smtClean="0">
                <a:solidFill>
                  <a:srgbClr val="009900"/>
                </a:solidFill>
              </a:rPr>
              <a:t>The manufacture of medicinal opium or any preparation containing any manufactured drug from materials which the maker is lawfully entitled to possess; </a:t>
            </a:r>
          </a:p>
          <a:p>
            <a:pPr lvl="0" algn="just"/>
            <a:r>
              <a:rPr lang="en-US" dirty="0" smtClean="0">
                <a:solidFill>
                  <a:srgbClr val="A11B97"/>
                </a:solidFill>
              </a:rPr>
              <a:t>The possession, transport, purchase, sale, import inter-State, export inter-State, use or consumption of manufactured drugs (other than prepared opium and essential narcotic drugs) and of coca leaf and any preparation containing any manufactured drug; </a:t>
            </a:r>
          </a:p>
          <a:p>
            <a:endParaRPr lang="en-US" dirty="0">
              <a:solidFill>
                <a:srgbClr val="A11B97"/>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381000" y="304800"/>
            <a:ext cx="8458200" cy="6096000"/>
          </a:xfrm>
        </p:spPr>
        <p:txBody>
          <a:bodyPr>
            <a:normAutofit/>
          </a:bodyPr>
          <a:lstStyle/>
          <a:p>
            <a:pPr lvl="0" algn="just"/>
            <a:r>
              <a:rPr lang="en-US" sz="2800" dirty="0" smtClean="0">
                <a:solidFill>
                  <a:srgbClr val="B20AAA"/>
                </a:solidFill>
              </a:rPr>
              <a:t>The manufacture and possession of prepared opium from opium lawfully possessed by an addict registered with the State Government on medical advice for his personal consumption: </a:t>
            </a:r>
          </a:p>
          <a:p>
            <a:pPr lvl="0" algn="just">
              <a:buFont typeface="Wingdings" pitchFamily="2" charset="2"/>
              <a:buChar char="Ø"/>
            </a:pPr>
            <a:r>
              <a:rPr lang="en-US" sz="2800" dirty="0" smtClean="0">
                <a:solidFill>
                  <a:srgbClr val="CC0000"/>
                </a:solidFill>
              </a:rPr>
              <a:t>Provided that save in so far as may be expressly provided in the rules, nothing in shall apply to the import inter-State, export inter-State, transport, possession, purchase, sale, use or consumption of manufactured drugs which are the property and in the possession of the Government: </a:t>
            </a:r>
          </a:p>
          <a:p>
            <a:pPr lvl="0" algn="just">
              <a:buFont typeface="Wingdings" pitchFamily="2" charset="2"/>
              <a:buChar char="Ø"/>
            </a:pPr>
            <a:r>
              <a:rPr lang="en-US" sz="2800" dirty="0" smtClean="0">
                <a:solidFill>
                  <a:srgbClr val="00B050"/>
                </a:solidFill>
              </a:rPr>
              <a:t>Prescribe any other matter requisite to render effective the control of the State Government over any of the matters specified above. </a:t>
            </a:r>
          </a:p>
          <a:p>
            <a:endParaRPr lang="en-US"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FF0000"/>
                </a:solidFill>
              </a:rPr>
              <a:t>OPIUM POPPY CULTIVATION AND PRODUCTION OF POPPY STRAW</a:t>
            </a:r>
            <a:r>
              <a:rPr lang="en-US" sz="3600" dirty="0" smtClean="0">
                <a:solidFill>
                  <a:srgbClr val="FF0000"/>
                </a:solidFill>
              </a:rPr>
              <a:t/>
            </a:r>
            <a:br>
              <a:rPr lang="en-US" sz="3600" dirty="0" smtClean="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304800" y="1219200"/>
            <a:ext cx="8382000" cy="5105400"/>
          </a:xfrm>
        </p:spPr>
        <p:txBody>
          <a:bodyPr>
            <a:normAutofit/>
          </a:bodyPr>
          <a:lstStyle/>
          <a:p>
            <a:pPr lvl="0" algn="just">
              <a:buFont typeface="Wingdings" pitchFamily="2" charset="2"/>
              <a:buChar char="Ø"/>
            </a:pPr>
            <a:r>
              <a:rPr lang="en-US" dirty="0" smtClean="0">
                <a:solidFill>
                  <a:srgbClr val="003399"/>
                </a:solidFill>
              </a:rPr>
              <a:t>The opium poppy for the production of opium or poppy straw can be cultivated only on behalf of Central government in the notified tract in States of M.P., U.P. and Rajasthan in accordance with the conditions of a </a:t>
            </a:r>
            <a:r>
              <a:rPr lang="en-US" dirty="0" err="1" smtClean="0">
                <a:solidFill>
                  <a:srgbClr val="003399"/>
                </a:solidFill>
              </a:rPr>
              <a:t>licence</a:t>
            </a:r>
            <a:r>
              <a:rPr lang="en-US" dirty="0" smtClean="0">
                <a:solidFill>
                  <a:srgbClr val="003399"/>
                </a:solidFill>
              </a:rPr>
              <a:t> issued by District Opium Officer.</a:t>
            </a:r>
          </a:p>
          <a:p>
            <a:pPr lvl="0" algn="just">
              <a:buFont typeface="Wingdings" pitchFamily="2" charset="2"/>
              <a:buChar char="Ø"/>
            </a:pPr>
            <a:r>
              <a:rPr lang="en-US" dirty="0" smtClean="0">
                <a:solidFill>
                  <a:srgbClr val="FF5050"/>
                </a:solidFill>
              </a:rPr>
              <a:t>Application for the grant of such </a:t>
            </a:r>
            <a:r>
              <a:rPr lang="en-US" dirty="0" err="1" smtClean="0">
                <a:solidFill>
                  <a:srgbClr val="FF5050"/>
                </a:solidFill>
              </a:rPr>
              <a:t>licence</a:t>
            </a:r>
            <a:r>
              <a:rPr lang="en-US" dirty="0" smtClean="0">
                <a:solidFill>
                  <a:srgbClr val="FF5050"/>
                </a:solidFill>
              </a:rPr>
              <a:t> can be made in form 2 accompanied by a fee and the </a:t>
            </a:r>
            <a:r>
              <a:rPr lang="en-US" dirty="0" err="1" smtClean="0">
                <a:solidFill>
                  <a:srgbClr val="FF5050"/>
                </a:solidFill>
              </a:rPr>
              <a:t>licence</a:t>
            </a:r>
            <a:r>
              <a:rPr lang="en-US" dirty="0" smtClean="0">
                <a:solidFill>
                  <a:srgbClr val="FF5050"/>
                </a:solidFill>
              </a:rPr>
              <a:t> is issued in form 1.</a:t>
            </a:r>
          </a:p>
          <a:p>
            <a:pPr>
              <a:buFont typeface="Wingdings" pitchFamily="2" charset="2"/>
              <a:buChar char="Ø"/>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304800" y="381000"/>
            <a:ext cx="8534400" cy="6248400"/>
          </a:xfrm>
        </p:spPr>
        <p:txBody>
          <a:bodyPr>
            <a:normAutofit lnSpcReduction="10000"/>
          </a:bodyPr>
          <a:lstStyle/>
          <a:p>
            <a:pPr lvl="0" algn="just">
              <a:buFont typeface="Wingdings" pitchFamily="2" charset="2"/>
              <a:buChar char="Ø"/>
            </a:pPr>
            <a:r>
              <a:rPr lang="en-US" dirty="0" smtClean="0"/>
              <a:t> </a:t>
            </a:r>
            <a:r>
              <a:rPr lang="en-US" dirty="0" smtClean="0">
                <a:solidFill>
                  <a:srgbClr val="003399"/>
                </a:solidFill>
              </a:rPr>
              <a:t>Following information is to be furnished in the application; </a:t>
            </a:r>
          </a:p>
          <a:p>
            <a:pPr lvl="0" algn="just"/>
            <a:r>
              <a:rPr lang="en-US" sz="3100" dirty="0" smtClean="0">
                <a:solidFill>
                  <a:srgbClr val="009900"/>
                </a:solidFill>
              </a:rPr>
              <a:t>Crop year;</a:t>
            </a:r>
          </a:p>
          <a:p>
            <a:pPr lvl="0" algn="just"/>
            <a:r>
              <a:rPr lang="en-US" sz="3100" dirty="0" smtClean="0">
                <a:solidFill>
                  <a:srgbClr val="009900"/>
                </a:solidFill>
              </a:rPr>
              <a:t>Name, Fathers name and address of the cultivator;</a:t>
            </a:r>
          </a:p>
          <a:p>
            <a:pPr lvl="0" algn="just"/>
            <a:r>
              <a:rPr lang="en-US" sz="3100" dirty="0" err="1" smtClean="0">
                <a:solidFill>
                  <a:srgbClr val="009900"/>
                </a:solidFill>
              </a:rPr>
              <a:t>Khasra</a:t>
            </a:r>
            <a:r>
              <a:rPr lang="en-US" sz="3100" dirty="0" smtClean="0">
                <a:solidFill>
                  <a:srgbClr val="009900"/>
                </a:solidFill>
              </a:rPr>
              <a:t> number of the plot of land in which poppy is to be cultivated;</a:t>
            </a:r>
          </a:p>
          <a:p>
            <a:pPr lvl="0" algn="just"/>
            <a:r>
              <a:rPr lang="en-US" sz="3100" dirty="0" smtClean="0">
                <a:solidFill>
                  <a:srgbClr val="009900"/>
                </a:solidFill>
              </a:rPr>
              <a:t>Whether the plot is in the name of applicant as per revenue records and if not, in whose name?</a:t>
            </a:r>
          </a:p>
          <a:p>
            <a:pPr lvl="0" algn="just"/>
            <a:r>
              <a:rPr lang="en-US" sz="3100" dirty="0" smtClean="0">
                <a:solidFill>
                  <a:srgbClr val="3411B3"/>
                </a:solidFill>
              </a:rPr>
              <a:t>Whether the plot has irrigation facility and the kind of such facility available;</a:t>
            </a:r>
          </a:p>
          <a:p>
            <a:pPr lvl="0" algn="just"/>
            <a:r>
              <a:rPr lang="en-US" sz="3100" dirty="0" smtClean="0">
                <a:solidFill>
                  <a:srgbClr val="3411B3"/>
                </a:solidFill>
              </a:rPr>
              <a:t>Area required for opium poppy cultivation;</a:t>
            </a:r>
          </a:p>
          <a:p>
            <a:endParaRPr lang="en-US" sz="31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381000" y="381000"/>
            <a:ext cx="8534400" cy="6096000"/>
          </a:xfrm>
        </p:spPr>
        <p:txBody>
          <a:bodyPr>
            <a:normAutofit/>
          </a:bodyPr>
          <a:lstStyle/>
          <a:p>
            <a:pPr lvl="0" algn="just"/>
            <a:r>
              <a:rPr lang="en-US" dirty="0" smtClean="0">
                <a:solidFill>
                  <a:srgbClr val="3411B3"/>
                </a:solidFill>
              </a:rPr>
              <a:t>Whether the applicant cultivated the poppy in the past and the latest year in which cultivated;</a:t>
            </a:r>
          </a:p>
          <a:p>
            <a:pPr lvl="0" algn="just"/>
            <a:r>
              <a:rPr lang="en-US" dirty="0" smtClean="0">
                <a:solidFill>
                  <a:srgbClr val="CC0000"/>
                </a:solidFill>
              </a:rPr>
              <a:t>Signature </a:t>
            </a:r>
            <a:r>
              <a:rPr lang="en-US" dirty="0" smtClean="0">
                <a:solidFill>
                  <a:srgbClr val="CC0000"/>
                </a:solidFill>
              </a:rPr>
              <a:t>of the cultivator and attestation by the </a:t>
            </a:r>
            <a:r>
              <a:rPr lang="en-US" dirty="0" err="1" smtClean="0">
                <a:solidFill>
                  <a:srgbClr val="CC0000"/>
                </a:solidFill>
              </a:rPr>
              <a:t>Lumbardar</a:t>
            </a:r>
            <a:r>
              <a:rPr lang="en-US" dirty="0" smtClean="0">
                <a:solidFill>
                  <a:srgbClr val="CC0000"/>
                </a:solidFill>
              </a:rPr>
              <a:t>.</a:t>
            </a:r>
          </a:p>
          <a:p>
            <a:pPr lvl="0" algn="just">
              <a:buFont typeface="Wingdings" pitchFamily="2" charset="2"/>
              <a:buChar char="Ø"/>
            </a:pPr>
            <a:r>
              <a:rPr lang="en-US" dirty="0" smtClean="0"/>
              <a:t>The </a:t>
            </a:r>
            <a:r>
              <a:rPr lang="en-US" dirty="0" err="1" smtClean="0"/>
              <a:t>licence</a:t>
            </a:r>
            <a:r>
              <a:rPr lang="en-US" dirty="0" smtClean="0"/>
              <a:t> is subject to the following condition:</a:t>
            </a:r>
          </a:p>
          <a:p>
            <a:pPr marL="571500" lvl="0" indent="-571500" algn="just">
              <a:buFont typeface="Wingdings" pitchFamily="2" charset="2"/>
              <a:buChar char="ü"/>
            </a:pPr>
            <a:r>
              <a:rPr lang="en-US" dirty="0" smtClean="0">
                <a:solidFill>
                  <a:schemeClr val="accent6">
                    <a:lumMod val="50000"/>
                  </a:schemeClr>
                </a:solidFill>
              </a:rPr>
              <a:t>The licensee shall not transfer his license and cultivate poppy only for the production of opium or poppy straw over the area of land and the plot specified in the </a:t>
            </a:r>
            <a:r>
              <a:rPr lang="en-US" dirty="0" err="1" smtClean="0">
                <a:solidFill>
                  <a:schemeClr val="accent6">
                    <a:lumMod val="50000"/>
                  </a:schemeClr>
                </a:solidFill>
              </a:rPr>
              <a:t>licence</a:t>
            </a:r>
            <a:r>
              <a:rPr lang="en-US" dirty="0" smtClean="0">
                <a:solidFill>
                  <a:schemeClr val="accent6">
                    <a:lumMod val="50000"/>
                  </a:schemeClr>
                </a:solidFill>
              </a:rPr>
              <a:t>.</a:t>
            </a:r>
          </a:p>
          <a:p>
            <a:pPr marL="571500" lvl="0" indent="-571500" algn="just">
              <a:buFont typeface="Wingdings" pitchFamily="2" charset="2"/>
              <a:buChar char="ü"/>
            </a:pPr>
            <a:r>
              <a:rPr lang="en-US" dirty="0" smtClean="0">
                <a:solidFill>
                  <a:schemeClr val="accent6">
                    <a:lumMod val="50000"/>
                  </a:schemeClr>
                </a:solidFill>
              </a:rPr>
              <a:t>The </a:t>
            </a:r>
            <a:r>
              <a:rPr lang="en-US" dirty="0" smtClean="0">
                <a:solidFill>
                  <a:schemeClr val="accent6">
                    <a:lumMod val="50000"/>
                  </a:schemeClr>
                </a:solidFill>
              </a:rPr>
              <a:t>land for poppy cultivation shall be free from litigation.</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228600" y="457200"/>
            <a:ext cx="8458200" cy="6019800"/>
          </a:xfrm>
        </p:spPr>
        <p:txBody>
          <a:bodyPr>
            <a:normAutofit/>
          </a:bodyPr>
          <a:lstStyle/>
          <a:p>
            <a:pPr marL="571500" lvl="0" indent="-571500" algn="just">
              <a:buFont typeface="Wingdings" pitchFamily="2" charset="2"/>
              <a:buChar char="ü"/>
            </a:pPr>
            <a:r>
              <a:rPr lang="en-US" dirty="0" smtClean="0">
                <a:solidFill>
                  <a:srgbClr val="003300"/>
                </a:solidFill>
              </a:rPr>
              <a:t>The licensee shall bring to, and deliver at, the place fixed for the </a:t>
            </a:r>
            <a:r>
              <a:rPr lang="en-US" dirty="0" err="1" smtClean="0">
                <a:solidFill>
                  <a:srgbClr val="003300"/>
                </a:solidFill>
              </a:rPr>
              <a:t>weighment</a:t>
            </a:r>
            <a:r>
              <a:rPr lang="en-US" dirty="0" smtClean="0">
                <a:solidFill>
                  <a:srgbClr val="003300"/>
                </a:solidFill>
              </a:rPr>
              <a:t> all opium collected by him from the crop shall accept opium so brought by him the price fixed by the Central Government for the crop year.</a:t>
            </a:r>
          </a:p>
          <a:p>
            <a:pPr marL="571500" lvl="0" indent="-571500" algn="just">
              <a:buFont typeface="Wingdings" pitchFamily="2" charset="2"/>
              <a:buChar char="ü"/>
            </a:pPr>
            <a:r>
              <a:rPr lang="en-US" dirty="0" smtClean="0">
                <a:solidFill>
                  <a:srgbClr val="CC0000"/>
                </a:solidFill>
              </a:rPr>
              <a:t>The </a:t>
            </a:r>
            <a:r>
              <a:rPr lang="en-US" dirty="0" smtClean="0">
                <a:solidFill>
                  <a:srgbClr val="CC0000"/>
                </a:solidFill>
              </a:rPr>
              <a:t>licensee shall deliver opium for </a:t>
            </a:r>
            <a:r>
              <a:rPr lang="en-US" dirty="0" err="1" smtClean="0">
                <a:solidFill>
                  <a:srgbClr val="CC0000"/>
                </a:solidFill>
              </a:rPr>
              <a:t>weighment</a:t>
            </a:r>
            <a:r>
              <a:rPr lang="en-US" dirty="0" smtClean="0">
                <a:solidFill>
                  <a:srgbClr val="CC0000"/>
                </a:solidFill>
              </a:rPr>
              <a:t> and it shall be weighed under supervision the District Opium Officer or any other Officer authorized by the Narcotics Commissioner.</a:t>
            </a:r>
          </a:p>
          <a:p>
            <a:pPr lvl="0" algn="just"/>
            <a:endParaRPr lang="en-US" dirty="0">
              <a:solidFill>
                <a:srgbClr val="0033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304800" y="304800"/>
            <a:ext cx="8382000" cy="6248400"/>
          </a:xfrm>
        </p:spPr>
        <p:txBody>
          <a:bodyPr>
            <a:normAutofit/>
          </a:bodyPr>
          <a:lstStyle/>
          <a:p>
            <a:pPr lvl="0" algn="just">
              <a:buFont typeface="Wingdings" pitchFamily="2" charset="2"/>
              <a:buChar char="ü"/>
            </a:pPr>
            <a:r>
              <a:rPr lang="en-US" dirty="0" smtClean="0">
                <a:solidFill>
                  <a:srgbClr val="3411B3"/>
                </a:solidFill>
              </a:rPr>
              <a:t>If </a:t>
            </a:r>
            <a:r>
              <a:rPr lang="en-US" dirty="0" smtClean="0">
                <a:solidFill>
                  <a:srgbClr val="3411B3"/>
                </a:solidFill>
              </a:rPr>
              <a:t>the licensee does not surrender his entire produce of opium to Government or retains, embezzles or otherwise illegally deposes of any part of the sale, he shall be liable to be </a:t>
            </a:r>
            <a:r>
              <a:rPr lang="en-US" dirty="0" smtClean="0">
                <a:solidFill>
                  <a:srgbClr val="3411B3"/>
                </a:solidFill>
              </a:rPr>
              <a:t>prosecuted.</a:t>
            </a:r>
          </a:p>
          <a:p>
            <a:pPr lvl="0" algn="just">
              <a:buFont typeface="Wingdings" pitchFamily="2" charset="2"/>
              <a:buChar char="ü"/>
            </a:pPr>
            <a:r>
              <a:rPr lang="en-US" dirty="0" smtClean="0">
                <a:solidFill>
                  <a:srgbClr val="A11B97"/>
                </a:solidFill>
              </a:rPr>
              <a:t>The </a:t>
            </a:r>
            <a:r>
              <a:rPr lang="en-US" dirty="0" smtClean="0">
                <a:solidFill>
                  <a:srgbClr val="A11B97"/>
                </a:solidFill>
              </a:rPr>
              <a:t>licensee shall extract as much opium as is reasonably </a:t>
            </a:r>
            <a:r>
              <a:rPr lang="en-US" dirty="0" smtClean="0">
                <a:solidFill>
                  <a:srgbClr val="A11B97"/>
                </a:solidFill>
              </a:rPr>
              <a:t>possible.</a:t>
            </a:r>
          </a:p>
          <a:p>
            <a:pPr lvl="0" algn="just">
              <a:buFont typeface="Wingdings" pitchFamily="2" charset="2"/>
              <a:buChar char="ü"/>
            </a:pPr>
            <a:r>
              <a:rPr lang="en-US" dirty="0" smtClean="0">
                <a:solidFill>
                  <a:srgbClr val="A11B97"/>
                </a:solidFill>
              </a:rPr>
              <a:t>The </a:t>
            </a:r>
            <a:r>
              <a:rPr lang="en-US" dirty="0" smtClean="0">
                <a:solidFill>
                  <a:srgbClr val="A11B97"/>
                </a:solidFill>
              </a:rPr>
              <a:t>final payment for opium delivered by the licensee shall be made at the appropriate time and accordingly the final adjustment of account be made.</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304800" y="381000"/>
            <a:ext cx="8382000" cy="6172200"/>
          </a:xfrm>
        </p:spPr>
        <p:txBody>
          <a:bodyPr>
            <a:normAutofit/>
          </a:bodyPr>
          <a:lstStyle/>
          <a:p>
            <a:pPr lvl="0" algn="just">
              <a:buFont typeface="Wingdings" pitchFamily="2" charset="2"/>
              <a:buChar char="ü"/>
            </a:pPr>
            <a:r>
              <a:rPr lang="en-US" dirty="0" smtClean="0">
                <a:solidFill>
                  <a:srgbClr val="3411B3"/>
                </a:solidFill>
              </a:rPr>
              <a:t>The licensee shall comply with the provision of the Narcotic Drugs and Psychotropic Substances Act and Rules and orders issued by the competent authorities. The license may cancel or withheld at any time for any reason making him ineligible for the grant of a </a:t>
            </a:r>
            <a:r>
              <a:rPr lang="en-US" dirty="0" err="1" smtClean="0">
                <a:solidFill>
                  <a:srgbClr val="3411B3"/>
                </a:solidFill>
              </a:rPr>
              <a:t>licence</a:t>
            </a:r>
            <a:r>
              <a:rPr lang="en-US" dirty="0" smtClean="0">
                <a:solidFill>
                  <a:srgbClr val="3411B3"/>
                </a:solidFill>
              </a:rPr>
              <a:t>.</a:t>
            </a:r>
          </a:p>
          <a:p>
            <a:pPr lvl="0" algn="just">
              <a:buFont typeface="Wingdings" pitchFamily="2" charset="2"/>
              <a:buChar char="ü"/>
            </a:pPr>
            <a:r>
              <a:rPr lang="en-US" dirty="0" smtClean="0">
                <a:solidFill>
                  <a:srgbClr val="3411B3"/>
                </a:solidFill>
              </a:rPr>
              <a:t>Breach </a:t>
            </a:r>
            <a:r>
              <a:rPr lang="en-US" dirty="0" smtClean="0">
                <a:solidFill>
                  <a:srgbClr val="3411B3"/>
                </a:solidFill>
              </a:rPr>
              <a:t>of any of the conditions of the </a:t>
            </a:r>
            <a:r>
              <a:rPr lang="en-US" dirty="0" err="1" smtClean="0">
                <a:solidFill>
                  <a:srgbClr val="3411B3"/>
                </a:solidFill>
              </a:rPr>
              <a:t>licence</a:t>
            </a:r>
            <a:r>
              <a:rPr lang="en-US" dirty="0" smtClean="0">
                <a:solidFill>
                  <a:srgbClr val="3411B3"/>
                </a:solidFill>
              </a:rPr>
              <a:t> is punishable.     </a:t>
            </a:r>
          </a:p>
          <a:p>
            <a:pPr lvl="0" algn="just">
              <a:buFont typeface="Wingdings" pitchFamily="2" charset="2"/>
              <a:buChar char="Ø"/>
            </a:pPr>
            <a:r>
              <a:rPr lang="en-US" dirty="0" smtClean="0">
                <a:solidFill>
                  <a:srgbClr val="FF0000"/>
                </a:solidFill>
              </a:rPr>
              <a:t>During the course of harvesting, the cultivator shall produce daily before the </a:t>
            </a:r>
            <a:r>
              <a:rPr lang="en-US" dirty="0" err="1" smtClean="0">
                <a:solidFill>
                  <a:srgbClr val="FF0000"/>
                </a:solidFill>
              </a:rPr>
              <a:t>Lambardar</a:t>
            </a:r>
            <a:r>
              <a:rPr lang="en-US" dirty="0" smtClean="0">
                <a:solidFill>
                  <a:srgbClr val="FF0000"/>
                </a:solidFill>
              </a:rPr>
              <a:t>, each day’s collection of opium from crop for </a:t>
            </a:r>
            <a:r>
              <a:rPr lang="en-US" dirty="0" err="1" smtClean="0">
                <a:solidFill>
                  <a:srgbClr val="FF0000"/>
                </a:solidFill>
              </a:rPr>
              <a:t>weighment</a:t>
            </a:r>
            <a:r>
              <a:rPr lang="en-US" dirty="0" smtClean="0">
                <a:solidFill>
                  <a:srgbClr val="FF0000"/>
                </a:solidFill>
              </a:rPr>
              <a:t>. </a:t>
            </a:r>
          </a:p>
          <a:p>
            <a:pPr algn="just">
              <a:buFont typeface="Wingdings" pitchFamily="2" charset="2"/>
              <a:buChar char="Ø"/>
            </a:pPr>
            <a:endParaRPr lang="en-US" dirty="0">
              <a:solidFill>
                <a:srgbClr val="FF00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304800" y="228600"/>
            <a:ext cx="8382000" cy="6400800"/>
          </a:xfrm>
        </p:spPr>
        <p:txBody>
          <a:bodyPr>
            <a:normAutofit fontScale="92500"/>
          </a:bodyPr>
          <a:lstStyle/>
          <a:p>
            <a:pPr lvl="0" algn="just">
              <a:buFont typeface="Wingdings" pitchFamily="2" charset="2"/>
              <a:buChar char="Ø"/>
            </a:pPr>
            <a:r>
              <a:rPr lang="en-US" dirty="0" smtClean="0">
                <a:solidFill>
                  <a:srgbClr val="A11B97"/>
                </a:solidFill>
              </a:rPr>
              <a:t>The </a:t>
            </a:r>
            <a:r>
              <a:rPr lang="en-US" dirty="0" err="1" smtClean="0">
                <a:solidFill>
                  <a:srgbClr val="A11B97"/>
                </a:solidFill>
              </a:rPr>
              <a:t>Lambardar</a:t>
            </a:r>
            <a:r>
              <a:rPr lang="en-US" dirty="0" smtClean="0">
                <a:solidFill>
                  <a:srgbClr val="A11B97"/>
                </a:solidFill>
              </a:rPr>
              <a:t> shall make necessary entries in the relevant record maintained by him.</a:t>
            </a:r>
          </a:p>
          <a:p>
            <a:pPr lvl="0" algn="just">
              <a:buFont typeface="Wingdings" pitchFamily="2" charset="2"/>
              <a:buChar char="Ø"/>
            </a:pPr>
            <a:r>
              <a:rPr lang="en-US" dirty="0" smtClean="0">
                <a:solidFill>
                  <a:srgbClr val="A11B97"/>
                </a:solidFill>
              </a:rPr>
              <a:t>All opium procured shall be delivered by </a:t>
            </a:r>
            <a:r>
              <a:rPr lang="en-US" dirty="0" smtClean="0">
                <a:solidFill>
                  <a:srgbClr val="A11B97"/>
                </a:solidFill>
              </a:rPr>
              <a:t>the </a:t>
            </a:r>
            <a:r>
              <a:rPr lang="en-US" dirty="0" smtClean="0">
                <a:solidFill>
                  <a:srgbClr val="A11B97"/>
                </a:solidFill>
              </a:rPr>
              <a:t>cultivators to the District Opium Officer at a place specified by such officer.</a:t>
            </a:r>
          </a:p>
          <a:p>
            <a:pPr lvl="0" algn="just">
              <a:buFont typeface="Wingdings" pitchFamily="2" charset="2"/>
              <a:buChar char="Ø"/>
            </a:pPr>
            <a:r>
              <a:rPr lang="en-US" dirty="0" smtClean="0">
                <a:solidFill>
                  <a:srgbClr val="009900"/>
                </a:solidFill>
              </a:rPr>
              <a:t>The price of opium to be paid to the cultivator is fixed from time to time by central Government.</a:t>
            </a:r>
          </a:p>
          <a:p>
            <a:pPr lvl="0" algn="just">
              <a:buFont typeface="Wingdings" pitchFamily="2" charset="2"/>
              <a:buChar char="Ø"/>
            </a:pPr>
            <a:r>
              <a:rPr lang="en-US" dirty="0" smtClean="0">
                <a:solidFill>
                  <a:srgbClr val="009900"/>
                </a:solidFill>
              </a:rPr>
              <a:t>The opium forward by the District Opium Officer shall be received, weighed, examined and classified in the Government opium factory.    </a:t>
            </a:r>
          </a:p>
          <a:p>
            <a:pPr lvl="0" algn="just">
              <a:buFont typeface="Wingdings" pitchFamily="2" charset="2"/>
              <a:buChar char="Ø"/>
            </a:pPr>
            <a:r>
              <a:rPr lang="en-US" dirty="0" smtClean="0">
                <a:solidFill>
                  <a:schemeClr val="accent6">
                    <a:lumMod val="50000"/>
                  </a:schemeClr>
                </a:solidFill>
              </a:rPr>
              <a:t>The poppy straw produced by the cultivator as a result of the cultivation of opium shall be deemed  to have been produced under a valid </a:t>
            </a:r>
            <a:r>
              <a:rPr lang="en-US" dirty="0" err="1" smtClean="0">
                <a:solidFill>
                  <a:schemeClr val="accent6">
                    <a:lumMod val="50000"/>
                  </a:schemeClr>
                </a:solidFill>
              </a:rPr>
              <a:t>licence</a:t>
            </a:r>
            <a:r>
              <a:rPr lang="en-US" dirty="0" smtClean="0">
                <a:solidFill>
                  <a:schemeClr val="accent6">
                    <a:lumMod val="50000"/>
                  </a:schemeClr>
                </a:solidFill>
              </a:rPr>
              <a:t>.</a:t>
            </a:r>
          </a:p>
          <a:p>
            <a:pPr>
              <a:buFont typeface="Wingdings" pitchFamily="2" charset="2"/>
              <a:buChar char="Ø"/>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normAutofit fontScale="90000"/>
          </a:bodyPr>
          <a:lstStyle/>
          <a:p>
            <a:r>
              <a:rPr lang="en-US" sz="4000" b="1" dirty="0" smtClean="0">
                <a:solidFill>
                  <a:srgbClr val="FF0000"/>
                </a:solidFill>
              </a:rPr>
              <a:t>MANUFACTUR, SALE AND EXPORT OF OPIUM</a:t>
            </a:r>
            <a:r>
              <a:rPr lang="en-US" dirty="0" smtClean="0"/>
              <a:t/>
            </a:r>
            <a:br>
              <a:rPr lang="en-US" dirty="0" smtClean="0"/>
            </a:br>
            <a:endParaRPr lang="en-US" dirty="0"/>
          </a:p>
        </p:txBody>
      </p:sp>
      <p:sp>
        <p:nvSpPr>
          <p:cNvPr id="3" name="Content Placeholder 2"/>
          <p:cNvSpPr>
            <a:spLocks noGrp="1"/>
          </p:cNvSpPr>
          <p:nvPr>
            <p:ph idx="1"/>
          </p:nvPr>
        </p:nvSpPr>
        <p:spPr>
          <a:xfrm>
            <a:off x="457200" y="914400"/>
            <a:ext cx="8229600" cy="5638800"/>
          </a:xfrm>
        </p:spPr>
        <p:txBody>
          <a:bodyPr>
            <a:normAutofit fontScale="92500" lnSpcReduction="10000"/>
          </a:bodyPr>
          <a:lstStyle/>
          <a:p>
            <a:pPr algn="just">
              <a:buFont typeface="Wingdings" pitchFamily="2" charset="2"/>
              <a:buChar char="Ø"/>
            </a:pPr>
            <a:r>
              <a:rPr lang="en-US" b="1" i="1" dirty="0" smtClean="0">
                <a:solidFill>
                  <a:srgbClr val="009900"/>
                </a:solidFill>
              </a:rPr>
              <a:t>Manufacture </a:t>
            </a:r>
            <a:r>
              <a:rPr lang="en-US" b="1" i="1" dirty="0" smtClean="0">
                <a:solidFill>
                  <a:srgbClr val="009900"/>
                </a:solidFill>
              </a:rPr>
              <a:t>of Opium:</a:t>
            </a:r>
            <a:endParaRPr lang="en-US" dirty="0" smtClean="0">
              <a:solidFill>
                <a:srgbClr val="009900"/>
              </a:solidFill>
            </a:endParaRPr>
          </a:p>
          <a:p>
            <a:pPr algn="just"/>
            <a:r>
              <a:rPr lang="en-US" dirty="0" smtClean="0">
                <a:solidFill>
                  <a:srgbClr val="CC0000"/>
                </a:solidFill>
              </a:rPr>
              <a:t>Opium shall not be manufactured except by the Central Government at Opium Factories at </a:t>
            </a:r>
            <a:r>
              <a:rPr lang="en-US" dirty="0" err="1" smtClean="0">
                <a:solidFill>
                  <a:srgbClr val="CC0000"/>
                </a:solidFill>
              </a:rPr>
              <a:t>Ghazipur</a:t>
            </a:r>
            <a:r>
              <a:rPr lang="en-US" dirty="0" smtClean="0">
                <a:solidFill>
                  <a:srgbClr val="CC0000"/>
                </a:solidFill>
              </a:rPr>
              <a:t> and </a:t>
            </a:r>
            <a:r>
              <a:rPr lang="en-US" dirty="0" err="1" smtClean="0">
                <a:solidFill>
                  <a:srgbClr val="CC0000"/>
                </a:solidFill>
              </a:rPr>
              <a:t>Neemuch</a:t>
            </a:r>
            <a:r>
              <a:rPr lang="en-US" dirty="0" smtClean="0">
                <a:solidFill>
                  <a:srgbClr val="CC0000"/>
                </a:solidFill>
              </a:rPr>
              <a:t>. Provided that opium mixtures may be manufactured from opium lawfully possessed by a person authorized under the rules made by the State Government for the said purpose. </a:t>
            </a:r>
          </a:p>
          <a:p>
            <a:pPr algn="just">
              <a:buFont typeface="Wingdings" pitchFamily="2" charset="2"/>
              <a:buChar char="Ø"/>
            </a:pPr>
            <a:r>
              <a:rPr lang="en-US" b="1" i="1" dirty="0" smtClean="0">
                <a:solidFill>
                  <a:srgbClr val="B20AAA"/>
                </a:solidFill>
              </a:rPr>
              <a:t>Export of Opium:</a:t>
            </a:r>
            <a:endParaRPr lang="en-US" dirty="0" smtClean="0">
              <a:solidFill>
                <a:srgbClr val="B20AAA"/>
              </a:solidFill>
            </a:endParaRPr>
          </a:p>
          <a:p>
            <a:pPr algn="just"/>
            <a:r>
              <a:rPr lang="en-US" dirty="0" smtClean="0">
                <a:solidFill>
                  <a:srgbClr val="B38F09"/>
                </a:solidFill>
              </a:rPr>
              <a:t>The export of opium is prohibited except when the export is on behalf of the Central Government.</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solidFill>
                  <a:srgbClr val="FF0000"/>
                </a:solidFill>
              </a:rPr>
              <a:t>DEFINITIONS</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228600" y="609600"/>
            <a:ext cx="8686800" cy="5943600"/>
          </a:xfrm>
        </p:spPr>
        <p:txBody>
          <a:bodyPr>
            <a:normAutofit/>
          </a:bodyPr>
          <a:lstStyle/>
          <a:p>
            <a:pPr algn="just"/>
            <a:r>
              <a:rPr lang="en-US" b="1" i="1" dirty="0" smtClean="0"/>
              <a:t>“Cannabis </a:t>
            </a:r>
            <a:r>
              <a:rPr lang="en-US" b="1" i="1" dirty="0"/>
              <a:t>(hemp)” :</a:t>
            </a:r>
            <a:r>
              <a:rPr lang="en-US" dirty="0"/>
              <a:t> Means- </a:t>
            </a:r>
          </a:p>
          <a:p>
            <a:pPr lvl="0" algn="just">
              <a:buFont typeface="Wingdings" pitchFamily="2" charset="2"/>
              <a:buChar char="Ø"/>
            </a:pPr>
            <a:r>
              <a:rPr lang="en-US" sz="2800" i="1" dirty="0" err="1">
                <a:solidFill>
                  <a:srgbClr val="B20AAA"/>
                </a:solidFill>
              </a:rPr>
              <a:t>Charas</a:t>
            </a:r>
            <a:r>
              <a:rPr lang="en-US" sz="2800" dirty="0">
                <a:solidFill>
                  <a:srgbClr val="B20AAA"/>
                </a:solidFill>
              </a:rPr>
              <a:t>, that is, the separated resin, in whatever form, whether crude or purified, obtained from the cannabis plant and also includes concentrated preparation and resin known as hashish oil or liquid hashish; </a:t>
            </a:r>
          </a:p>
          <a:p>
            <a:pPr lvl="0" algn="just">
              <a:buFont typeface="Wingdings" pitchFamily="2" charset="2"/>
              <a:buChar char="Ø"/>
            </a:pPr>
            <a:r>
              <a:rPr lang="en-US" sz="2800" i="1" dirty="0">
                <a:solidFill>
                  <a:srgbClr val="009900"/>
                </a:solidFill>
              </a:rPr>
              <a:t>Ganja</a:t>
            </a:r>
            <a:r>
              <a:rPr lang="en-US" sz="2800" dirty="0">
                <a:solidFill>
                  <a:srgbClr val="009900"/>
                </a:solidFill>
              </a:rPr>
              <a:t>, that is, the flowering or fruiting tops of the cannabis plant (excluding the seeds and leaves when not accompanied by the tops), by whatever name they may be known or designated; and </a:t>
            </a:r>
          </a:p>
          <a:p>
            <a:pPr lvl="0" algn="just">
              <a:buFont typeface="Wingdings" pitchFamily="2" charset="2"/>
              <a:buChar char="Ø"/>
            </a:pPr>
            <a:r>
              <a:rPr lang="en-US" sz="2800" dirty="0">
                <a:solidFill>
                  <a:srgbClr val="C00000"/>
                </a:solidFill>
              </a:rPr>
              <a:t>Any mixture, with or without any neutral material, of any of the above forms of cannabis or any drink prepared there from; </a:t>
            </a:r>
          </a:p>
          <a:p>
            <a:pPr algn="just"/>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04800"/>
            <a:ext cx="8229600" cy="6248400"/>
          </a:xfrm>
        </p:spPr>
        <p:txBody>
          <a:bodyPr>
            <a:normAutofit/>
          </a:bodyPr>
          <a:lstStyle/>
          <a:p>
            <a:pPr>
              <a:buFont typeface="Wingdings" pitchFamily="2" charset="2"/>
              <a:buChar char="Ø"/>
            </a:pPr>
            <a:r>
              <a:rPr lang="en-US" b="1" i="1" dirty="0" smtClean="0">
                <a:solidFill>
                  <a:srgbClr val="A11B97"/>
                </a:solidFill>
              </a:rPr>
              <a:t>Sale to State Government or manufacturing chemists:</a:t>
            </a:r>
            <a:endParaRPr lang="en-US" dirty="0" smtClean="0">
              <a:solidFill>
                <a:srgbClr val="A11B97"/>
              </a:solidFill>
            </a:endParaRPr>
          </a:p>
          <a:p>
            <a:pPr lvl="0" algn="just"/>
            <a:r>
              <a:rPr lang="en-US" dirty="0" smtClean="0">
                <a:solidFill>
                  <a:srgbClr val="C00000"/>
                </a:solidFill>
              </a:rPr>
              <a:t>The sale of opium to the State Governments or manufacturing chemists shall be only from the Government Opium Factories, located at </a:t>
            </a:r>
            <a:r>
              <a:rPr lang="en-US" dirty="0" err="1" smtClean="0">
                <a:solidFill>
                  <a:srgbClr val="C00000"/>
                </a:solidFill>
              </a:rPr>
              <a:t>Neemuch</a:t>
            </a:r>
            <a:r>
              <a:rPr lang="en-US" dirty="0" smtClean="0">
                <a:solidFill>
                  <a:srgbClr val="C00000"/>
                </a:solidFill>
              </a:rPr>
              <a:t> and </a:t>
            </a:r>
            <a:r>
              <a:rPr lang="en-US" dirty="0" err="1" smtClean="0">
                <a:solidFill>
                  <a:srgbClr val="C00000"/>
                </a:solidFill>
              </a:rPr>
              <a:t>Ghazipur</a:t>
            </a:r>
            <a:r>
              <a:rPr lang="en-US" dirty="0" smtClean="0">
                <a:solidFill>
                  <a:srgbClr val="C00000"/>
                </a:solidFill>
              </a:rPr>
              <a:t> at the price fixed by central government from time to time.</a:t>
            </a:r>
          </a:p>
          <a:p>
            <a:pPr algn="just"/>
            <a:r>
              <a:rPr lang="en-US" dirty="0" smtClean="0">
                <a:solidFill>
                  <a:srgbClr val="C00000"/>
                </a:solidFill>
              </a:rPr>
              <a:t>The </a:t>
            </a:r>
            <a:r>
              <a:rPr lang="en-US" dirty="0" smtClean="0">
                <a:solidFill>
                  <a:srgbClr val="C00000"/>
                </a:solidFill>
              </a:rPr>
              <a:t>permit shall be issued, in </a:t>
            </a:r>
            <a:r>
              <a:rPr lang="en-US" dirty="0" smtClean="0">
                <a:solidFill>
                  <a:srgbClr val="C00000"/>
                </a:solidFill>
              </a:rPr>
              <a:t>quadruplicate</a:t>
            </a:r>
          </a:p>
          <a:p>
            <a:pPr lvl="0" algn="just"/>
            <a:r>
              <a:rPr lang="en-US" dirty="0" smtClean="0">
                <a:solidFill>
                  <a:srgbClr val="003300"/>
                </a:solidFill>
              </a:rPr>
              <a:t>The quadruplicate copy shall be retained by the issuing authority and the remaining copies forwarded to the Government Opium Factories at </a:t>
            </a:r>
            <a:r>
              <a:rPr lang="en-US" dirty="0" err="1" smtClean="0">
                <a:solidFill>
                  <a:srgbClr val="003300"/>
                </a:solidFill>
              </a:rPr>
              <a:t>Neemuch</a:t>
            </a:r>
            <a:r>
              <a:rPr lang="en-US" dirty="0" smtClean="0">
                <a:solidFill>
                  <a:srgbClr val="003300"/>
                </a:solidFill>
              </a:rPr>
              <a:t> and </a:t>
            </a:r>
            <a:r>
              <a:rPr lang="en-US" dirty="0" err="1" smtClean="0">
                <a:solidFill>
                  <a:srgbClr val="003300"/>
                </a:solidFill>
              </a:rPr>
              <a:t>Ghazipur</a:t>
            </a:r>
            <a:r>
              <a:rPr lang="en-US" dirty="0" smtClean="0">
                <a:solidFill>
                  <a:srgbClr val="003300"/>
                </a:solidFill>
              </a:rPr>
              <a:t>.</a:t>
            </a:r>
          </a:p>
          <a:p>
            <a:pPr algn="just"/>
            <a:endParaRPr lang="en-US" dirty="0">
              <a:solidFill>
                <a:srgbClr val="C000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304800" y="304800"/>
            <a:ext cx="8382000" cy="6324600"/>
          </a:xfrm>
        </p:spPr>
        <p:txBody>
          <a:bodyPr>
            <a:normAutofit/>
          </a:bodyPr>
          <a:lstStyle/>
          <a:p>
            <a:pPr lvl="0" algn="just"/>
            <a:r>
              <a:rPr lang="en-US" sz="2600" dirty="0" smtClean="0">
                <a:solidFill>
                  <a:srgbClr val="00CC00"/>
                </a:solidFill>
              </a:rPr>
              <a:t>The factory shall retain the duplicate copy for record, send the original copy with the consignment of opium and return the triplicate copy to the issuing authority after endorsing thereon the quantity actually supplied and the date of dispatch</a:t>
            </a:r>
            <a:r>
              <a:rPr lang="en-US" sz="2600" dirty="0" smtClean="0">
                <a:solidFill>
                  <a:srgbClr val="00CC00"/>
                </a:solidFill>
              </a:rPr>
              <a:t>.</a:t>
            </a:r>
          </a:p>
          <a:p>
            <a:pPr>
              <a:buFont typeface="Wingdings" pitchFamily="2" charset="2"/>
              <a:buChar char="v"/>
            </a:pPr>
            <a:r>
              <a:rPr lang="en-US" sz="2600" b="1" dirty="0" smtClean="0">
                <a:solidFill>
                  <a:srgbClr val="FF0000"/>
                </a:solidFill>
              </a:rPr>
              <a:t>MANUFACTURED DRUGS</a:t>
            </a:r>
            <a:endParaRPr lang="en-US" sz="2600" dirty="0" smtClean="0">
              <a:solidFill>
                <a:srgbClr val="FF0000"/>
              </a:solidFill>
            </a:endParaRPr>
          </a:p>
          <a:p>
            <a:pPr lvl="0" algn="just"/>
            <a:r>
              <a:rPr lang="en-US" sz="2600" dirty="0" smtClean="0">
                <a:solidFill>
                  <a:srgbClr val="3411B3"/>
                </a:solidFill>
              </a:rPr>
              <a:t>The manufacture of crude cocaine, </a:t>
            </a:r>
            <a:r>
              <a:rPr lang="en-US" sz="2600" dirty="0" err="1" smtClean="0">
                <a:solidFill>
                  <a:srgbClr val="3411B3"/>
                </a:solidFill>
              </a:rPr>
              <a:t>ecgonine</a:t>
            </a:r>
            <a:r>
              <a:rPr lang="en-US" sz="2600" dirty="0" smtClean="0">
                <a:solidFill>
                  <a:srgbClr val="3411B3"/>
                </a:solidFill>
              </a:rPr>
              <a:t> and its salts and of </a:t>
            </a:r>
            <a:r>
              <a:rPr lang="en-US" sz="2600" dirty="0" err="1" smtClean="0">
                <a:solidFill>
                  <a:srgbClr val="3411B3"/>
                </a:solidFill>
              </a:rPr>
              <a:t>diacetyl</a:t>
            </a:r>
            <a:r>
              <a:rPr lang="en-US" sz="2600" dirty="0" smtClean="0">
                <a:solidFill>
                  <a:srgbClr val="3411B3"/>
                </a:solidFill>
              </a:rPr>
              <a:t> morphine and its salts is prohibited.</a:t>
            </a:r>
          </a:p>
          <a:p>
            <a:pPr lvl="0" algn="just"/>
            <a:r>
              <a:rPr lang="en-US" sz="2600" dirty="0" smtClean="0">
                <a:solidFill>
                  <a:srgbClr val="3411B3"/>
                </a:solidFill>
              </a:rPr>
              <a:t>Provided that nothing contained in this rule shall apply in case the drugs are. manufactured by Government opium factory or by chemical staff employed under the Central Board of Excise and Customs or any person authorized by the Narcotics Commissioner by a special </a:t>
            </a:r>
            <a:r>
              <a:rPr lang="en-US" sz="2600" dirty="0" err="1" smtClean="0">
                <a:solidFill>
                  <a:srgbClr val="3411B3"/>
                </a:solidFill>
              </a:rPr>
              <a:t>licence</a:t>
            </a:r>
            <a:r>
              <a:rPr lang="en-US" sz="2600" dirty="0" smtClean="0">
                <a:solidFill>
                  <a:srgbClr val="3411B3"/>
                </a:solidFill>
              </a:rPr>
              <a:t> for medical and scientific purposes. </a:t>
            </a:r>
          </a:p>
          <a:p>
            <a:pPr lvl="0" algn="just"/>
            <a:endParaRPr lang="en-US" sz="2600" dirty="0" smtClean="0">
              <a:solidFill>
                <a:srgbClr val="00CC00"/>
              </a:solidFill>
            </a:endParaRPr>
          </a:p>
          <a:p>
            <a:pPr algn="just"/>
            <a:endParaRPr lang="en-US" sz="2600" dirty="0">
              <a:solidFill>
                <a:srgbClr val="00CC0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EXPORT OF NARCOTIC DRUGS  </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135563"/>
          </a:xfrm>
        </p:spPr>
        <p:txBody>
          <a:bodyPr>
            <a:normAutofit lnSpcReduction="10000"/>
          </a:bodyPr>
          <a:lstStyle/>
          <a:p>
            <a:pPr lvl="0" algn="just">
              <a:buFont typeface="Wingdings" pitchFamily="2" charset="2"/>
              <a:buChar char="Ø"/>
            </a:pPr>
            <a:r>
              <a:rPr lang="en-US" dirty="0" smtClean="0">
                <a:solidFill>
                  <a:srgbClr val="A11B97"/>
                </a:solidFill>
              </a:rPr>
              <a:t>Import </a:t>
            </a:r>
            <a:r>
              <a:rPr lang="en-US" dirty="0" smtClean="0">
                <a:solidFill>
                  <a:srgbClr val="A11B97"/>
                </a:solidFill>
              </a:rPr>
              <a:t>and export of narcotic drugs and psychotropic substances listed in Schedule I to the NDPS Rules is prohibited</a:t>
            </a:r>
          </a:p>
          <a:p>
            <a:pPr lvl="0" algn="just">
              <a:buFont typeface="Wingdings" pitchFamily="2" charset="2"/>
              <a:buChar char="Ø"/>
            </a:pPr>
            <a:r>
              <a:rPr lang="en-US" dirty="0" smtClean="0">
                <a:solidFill>
                  <a:srgbClr val="A11B97"/>
                </a:solidFill>
              </a:rPr>
              <a:t>No narcotic drug or psychotropic substances specified in schedule II, shall be exported out of India without an export authorization in respect of the consignment issued by the issuing authority.</a:t>
            </a:r>
          </a:p>
          <a:p>
            <a:pPr lvl="0" algn="just">
              <a:buFont typeface="Wingdings" pitchFamily="2" charset="2"/>
              <a:buChar char="Ø"/>
            </a:pPr>
            <a:r>
              <a:rPr lang="en-US" dirty="0" smtClean="0">
                <a:solidFill>
                  <a:srgbClr val="A11B97"/>
                </a:solidFill>
              </a:rPr>
              <a:t>The exporter applying for an export authorization shall submit</a:t>
            </a:r>
          </a:p>
          <a:p>
            <a:pPr algn="just"/>
            <a:endParaRPr lang="en-US" dirty="0">
              <a:solidFill>
                <a:srgbClr val="A11B97"/>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228600" y="304800"/>
            <a:ext cx="8610600" cy="6324600"/>
          </a:xfrm>
        </p:spPr>
        <p:txBody>
          <a:bodyPr>
            <a:normAutofit fontScale="92500" lnSpcReduction="20000"/>
          </a:bodyPr>
          <a:lstStyle/>
          <a:p>
            <a:pPr lvl="0" algn="just"/>
            <a:r>
              <a:rPr lang="en-US" dirty="0" smtClean="0">
                <a:solidFill>
                  <a:srgbClr val="FF5050"/>
                </a:solidFill>
              </a:rPr>
              <a:t>Where the export authorization relates to narcotic drugs, along with his application the original or an authenticated copy of the excise permit issued by the concerned State Government</a:t>
            </a:r>
          </a:p>
          <a:p>
            <a:pPr lvl="0" algn="just"/>
            <a:r>
              <a:rPr lang="en-US" dirty="0" smtClean="0">
                <a:solidFill>
                  <a:srgbClr val="FF5050"/>
                </a:solidFill>
              </a:rPr>
              <a:t> The import certificate in original issuing by the importing country certifying the official approval of the concerned Government.</a:t>
            </a:r>
          </a:p>
          <a:p>
            <a:pPr lvl="0" algn="just">
              <a:buFont typeface="Wingdings" pitchFamily="2" charset="2"/>
              <a:buChar char="Ø"/>
            </a:pPr>
            <a:r>
              <a:rPr lang="en-US" dirty="0" smtClean="0">
                <a:solidFill>
                  <a:srgbClr val="003399"/>
                </a:solidFill>
              </a:rPr>
              <a:t>No person shall export any of the narcotic drugs or preparation containing any of such narcotic drug substances specified in schedule IV to the countries specified therein.</a:t>
            </a:r>
          </a:p>
          <a:p>
            <a:pPr lvl="0" algn="just">
              <a:buFont typeface="Wingdings" pitchFamily="2" charset="2"/>
              <a:buChar char="Ø"/>
            </a:pPr>
            <a:r>
              <a:rPr lang="en-US" dirty="0" smtClean="0">
                <a:solidFill>
                  <a:srgbClr val="00CC00"/>
                </a:solidFill>
              </a:rPr>
              <a:t>The narcotic Commissioner may however authorize export of specified quantities of such narcotic drugs or their preparations on the basis of special import </a:t>
            </a:r>
            <a:r>
              <a:rPr lang="en-US" dirty="0" err="1" smtClean="0">
                <a:solidFill>
                  <a:srgbClr val="00CC00"/>
                </a:solidFill>
              </a:rPr>
              <a:t>licence</a:t>
            </a:r>
            <a:r>
              <a:rPr lang="en-US" dirty="0" smtClean="0">
                <a:solidFill>
                  <a:srgbClr val="00CC00"/>
                </a:solidFill>
              </a:rPr>
              <a:t> by the competent authority of the country which intends such import.  </a:t>
            </a:r>
          </a:p>
          <a:p>
            <a:pPr algn="just">
              <a:buFont typeface="Wingdings" pitchFamily="2" charset="2"/>
              <a:buChar char="Ø"/>
            </a:pP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OFFENCES AND PENALTIES </a:t>
            </a:r>
            <a:r>
              <a:rPr lang="en-US" dirty="0" smtClean="0"/>
              <a:t/>
            </a:r>
            <a:br>
              <a:rPr lang="en-US" dirty="0" smtClean="0"/>
            </a:br>
            <a:endParaRPr lang="en-US" dirty="0"/>
          </a:p>
        </p:txBody>
      </p:sp>
      <p:sp>
        <p:nvSpPr>
          <p:cNvPr id="3" name="Content Placeholder 2"/>
          <p:cNvSpPr>
            <a:spLocks noGrp="1"/>
          </p:cNvSpPr>
          <p:nvPr>
            <p:ph idx="1"/>
          </p:nvPr>
        </p:nvSpPr>
        <p:spPr>
          <a:xfrm>
            <a:off x="304800" y="990600"/>
            <a:ext cx="8610600" cy="5486400"/>
          </a:xfrm>
        </p:spPr>
        <p:txBody>
          <a:bodyPr>
            <a:normAutofit fontScale="92500" lnSpcReduction="10000"/>
          </a:bodyPr>
          <a:lstStyle/>
          <a:p>
            <a:pPr lvl="0">
              <a:buFont typeface="Wingdings" pitchFamily="2" charset="2"/>
              <a:buChar char="Ø"/>
            </a:pPr>
            <a:r>
              <a:rPr lang="en-US" dirty="0" smtClean="0">
                <a:solidFill>
                  <a:schemeClr val="accent6">
                    <a:lumMod val="50000"/>
                  </a:schemeClr>
                </a:solidFill>
              </a:rPr>
              <a:t>Punishment for contravention in relation to poppy straw:- </a:t>
            </a:r>
          </a:p>
          <a:p>
            <a:pPr lvl="0">
              <a:buFont typeface="Wingdings" pitchFamily="2" charset="2"/>
              <a:buChar char="ü"/>
            </a:pPr>
            <a:r>
              <a:rPr lang="en-US" dirty="0" smtClean="0">
                <a:solidFill>
                  <a:schemeClr val="accent6">
                    <a:lumMod val="50000"/>
                  </a:schemeClr>
                </a:solidFill>
              </a:rPr>
              <a:t>Rigorous imprisonment for not less than ten years which may extend to twenty years with fine not less than one </a:t>
            </a:r>
            <a:r>
              <a:rPr lang="en-US" dirty="0" err="1" smtClean="0">
                <a:solidFill>
                  <a:schemeClr val="accent6">
                    <a:lumMod val="50000"/>
                  </a:schemeClr>
                </a:solidFill>
              </a:rPr>
              <a:t>lakh</a:t>
            </a:r>
            <a:r>
              <a:rPr lang="en-US" dirty="0" smtClean="0">
                <a:solidFill>
                  <a:schemeClr val="accent6">
                    <a:lumMod val="50000"/>
                  </a:schemeClr>
                </a:solidFill>
              </a:rPr>
              <a:t> rupees which may extend to two </a:t>
            </a:r>
            <a:r>
              <a:rPr lang="en-US" dirty="0" err="1" smtClean="0">
                <a:solidFill>
                  <a:schemeClr val="accent6">
                    <a:lumMod val="50000"/>
                  </a:schemeClr>
                </a:solidFill>
              </a:rPr>
              <a:t>lakh</a:t>
            </a:r>
            <a:r>
              <a:rPr lang="en-US" dirty="0" smtClean="0">
                <a:solidFill>
                  <a:schemeClr val="accent6">
                    <a:lumMod val="50000"/>
                  </a:schemeClr>
                </a:solidFill>
              </a:rPr>
              <a:t> OR more for certain reasons. </a:t>
            </a:r>
          </a:p>
          <a:p>
            <a:pPr lvl="0">
              <a:buFont typeface="Wingdings" pitchFamily="2" charset="2"/>
              <a:buChar char="Ø"/>
            </a:pPr>
            <a:r>
              <a:rPr lang="en-US" dirty="0" smtClean="0">
                <a:solidFill>
                  <a:srgbClr val="009900"/>
                </a:solidFill>
              </a:rPr>
              <a:t>Punishment for contravention in relation to coca plant and coca leaves:-</a:t>
            </a:r>
          </a:p>
          <a:p>
            <a:pPr lvl="0">
              <a:buFont typeface="Wingdings" pitchFamily="2" charset="2"/>
              <a:buChar char="ü"/>
            </a:pPr>
            <a:r>
              <a:rPr lang="en-US" dirty="0" smtClean="0">
                <a:solidFill>
                  <a:srgbClr val="009900"/>
                </a:solidFill>
              </a:rPr>
              <a:t>Rigorous imprisonment for a term not less than ten years which may extend to twenty years with fine not less than one </a:t>
            </a:r>
            <a:r>
              <a:rPr lang="en-US" dirty="0" err="1" smtClean="0">
                <a:solidFill>
                  <a:srgbClr val="009900"/>
                </a:solidFill>
              </a:rPr>
              <a:t>lakh</a:t>
            </a:r>
            <a:r>
              <a:rPr lang="en-US" dirty="0" smtClean="0">
                <a:solidFill>
                  <a:srgbClr val="009900"/>
                </a:solidFill>
              </a:rPr>
              <a:t> which may extend to two </a:t>
            </a:r>
            <a:r>
              <a:rPr lang="en-US" dirty="0" err="1" smtClean="0">
                <a:solidFill>
                  <a:srgbClr val="009900"/>
                </a:solidFill>
              </a:rPr>
              <a:t>lakh</a:t>
            </a:r>
            <a:r>
              <a:rPr lang="en-US" dirty="0" smtClean="0">
                <a:solidFill>
                  <a:srgbClr val="009900"/>
                </a:solidFill>
              </a:rPr>
              <a:t> rupees. </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228600" y="457200"/>
            <a:ext cx="8458200" cy="5668963"/>
          </a:xfrm>
        </p:spPr>
        <p:txBody>
          <a:bodyPr>
            <a:normAutofit lnSpcReduction="10000"/>
          </a:bodyPr>
          <a:lstStyle/>
          <a:p>
            <a:pPr lvl="0" algn="just">
              <a:buFont typeface="Wingdings" pitchFamily="2" charset="2"/>
              <a:buChar char="Ø"/>
            </a:pPr>
            <a:r>
              <a:rPr lang="en-US" dirty="0" smtClean="0">
                <a:solidFill>
                  <a:srgbClr val="0070C0"/>
                </a:solidFill>
              </a:rPr>
              <a:t>Punishment for contravention in relation to prepared opium:-</a:t>
            </a:r>
          </a:p>
          <a:p>
            <a:pPr lvl="0" algn="just">
              <a:buFont typeface="Wingdings" pitchFamily="2" charset="2"/>
              <a:buChar char="ü"/>
            </a:pPr>
            <a:r>
              <a:rPr lang="en-US" dirty="0" smtClean="0">
                <a:solidFill>
                  <a:srgbClr val="0070C0"/>
                </a:solidFill>
              </a:rPr>
              <a:t>Rigorous imprisonment for a term not less than ten years which may extend to twenty years with fine not less than one </a:t>
            </a:r>
            <a:r>
              <a:rPr lang="en-US" dirty="0" err="1" smtClean="0">
                <a:solidFill>
                  <a:srgbClr val="0070C0"/>
                </a:solidFill>
              </a:rPr>
              <a:t>lakh</a:t>
            </a:r>
            <a:r>
              <a:rPr lang="en-US" dirty="0" smtClean="0">
                <a:solidFill>
                  <a:srgbClr val="0070C0"/>
                </a:solidFill>
              </a:rPr>
              <a:t> which may extend to two </a:t>
            </a:r>
            <a:r>
              <a:rPr lang="en-US" dirty="0" err="1" smtClean="0">
                <a:solidFill>
                  <a:srgbClr val="0070C0"/>
                </a:solidFill>
              </a:rPr>
              <a:t>lakh</a:t>
            </a:r>
            <a:r>
              <a:rPr lang="en-US" dirty="0" smtClean="0">
                <a:solidFill>
                  <a:srgbClr val="0070C0"/>
                </a:solidFill>
              </a:rPr>
              <a:t> rupees.</a:t>
            </a:r>
          </a:p>
          <a:p>
            <a:pPr lvl="0" algn="just">
              <a:buFont typeface="Wingdings" pitchFamily="2" charset="2"/>
              <a:buChar char="Ø"/>
            </a:pPr>
            <a:r>
              <a:rPr lang="en-US" dirty="0" smtClean="0">
                <a:solidFill>
                  <a:srgbClr val="CC0000"/>
                </a:solidFill>
              </a:rPr>
              <a:t>Punishment for contravention in relation to opium poppy and opium:- </a:t>
            </a:r>
          </a:p>
          <a:p>
            <a:pPr lvl="0" algn="just">
              <a:buFont typeface="Wingdings" pitchFamily="2" charset="2"/>
              <a:buChar char="ü"/>
            </a:pPr>
            <a:r>
              <a:rPr lang="en-US" dirty="0" smtClean="0">
                <a:solidFill>
                  <a:srgbClr val="CC0000"/>
                </a:solidFill>
              </a:rPr>
              <a:t>Rigorous imprisonment for a term not less than ten years which may extend to twenty years with fine not less than one </a:t>
            </a:r>
            <a:r>
              <a:rPr lang="en-US" dirty="0" err="1" smtClean="0">
                <a:solidFill>
                  <a:srgbClr val="CC0000"/>
                </a:solidFill>
              </a:rPr>
              <a:t>lakh</a:t>
            </a:r>
            <a:r>
              <a:rPr lang="en-US" dirty="0" smtClean="0">
                <a:solidFill>
                  <a:srgbClr val="CC0000"/>
                </a:solidFill>
              </a:rPr>
              <a:t> which may extend to two </a:t>
            </a:r>
            <a:r>
              <a:rPr lang="en-US" dirty="0" err="1" smtClean="0">
                <a:solidFill>
                  <a:srgbClr val="CC0000"/>
                </a:solidFill>
              </a:rPr>
              <a:t>lakh</a:t>
            </a:r>
            <a:r>
              <a:rPr lang="en-US" dirty="0" smtClean="0">
                <a:solidFill>
                  <a:srgbClr val="CC0000"/>
                </a:solidFill>
              </a:rPr>
              <a:t> rupees. </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304800" y="381000"/>
            <a:ext cx="8534400" cy="6248400"/>
          </a:xfrm>
        </p:spPr>
        <p:txBody>
          <a:bodyPr>
            <a:normAutofit fontScale="92500" lnSpcReduction="10000"/>
          </a:bodyPr>
          <a:lstStyle/>
          <a:p>
            <a:pPr lvl="0" algn="just">
              <a:buFont typeface="Wingdings" pitchFamily="2" charset="2"/>
              <a:buChar char="Ø"/>
            </a:pPr>
            <a:r>
              <a:rPr lang="en-US" dirty="0" smtClean="0">
                <a:solidFill>
                  <a:srgbClr val="3411B3"/>
                </a:solidFill>
              </a:rPr>
              <a:t>Punishment for embezzlement (illegal disposal)of opium by cultivator : -</a:t>
            </a:r>
          </a:p>
          <a:p>
            <a:pPr lvl="0" algn="just">
              <a:buFont typeface="Wingdings" pitchFamily="2" charset="2"/>
              <a:buChar char="ü"/>
            </a:pPr>
            <a:r>
              <a:rPr lang="en-US" dirty="0" smtClean="0">
                <a:solidFill>
                  <a:srgbClr val="3411B3"/>
                </a:solidFill>
              </a:rPr>
              <a:t>Rigorous imprisonment for a term which shall not be less than ten years but which may extend to twenty years and shall also be liable to fine which shall not be less than one </a:t>
            </a:r>
            <a:r>
              <a:rPr lang="en-US" dirty="0" err="1" smtClean="0">
                <a:solidFill>
                  <a:srgbClr val="3411B3"/>
                </a:solidFill>
              </a:rPr>
              <a:t>lakh</a:t>
            </a:r>
            <a:r>
              <a:rPr lang="en-US" dirty="0" smtClean="0">
                <a:solidFill>
                  <a:srgbClr val="3411B3"/>
                </a:solidFill>
              </a:rPr>
              <a:t> but which may extend to two </a:t>
            </a:r>
            <a:r>
              <a:rPr lang="en-US" dirty="0" err="1" smtClean="0">
                <a:solidFill>
                  <a:srgbClr val="3411B3"/>
                </a:solidFill>
              </a:rPr>
              <a:t>lakh</a:t>
            </a:r>
            <a:r>
              <a:rPr lang="en-US" dirty="0" smtClean="0">
                <a:solidFill>
                  <a:srgbClr val="3411B3"/>
                </a:solidFill>
              </a:rPr>
              <a:t> rupees.</a:t>
            </a:r>
          </a:p>
          <a:p>
            <a:pPr lvl="0" algn="just">
              <a:buFont typeface="Wingdings" pitchFamily="2" charset="2"/>
              <a:buChar char="v"/>
            </a:pPr>
            <a:r>
              <a:rPr lang="en-US" dirty="0" smtClean="0">
                <a:solidFill>
                  <a:srgbClr val="B38F09"/>
                </a:solidFill>
              </a:rPr>
              <a:t>Punishment for contravention in relation to cannabis plant and cannabis :- </a:t>
            </a:r>
          </a:p>
          <a:p>
            <a:pPr lvl="0" algn="just">
              <a:buFont typeface="Wingdings" pitchFamily="2" charset="2"/>
              <a:buChar char="Ø"/>
            </a:pPr>
            <a:r>
              <a:rPr lang="en-US" dirty="0" smtClean="0">
                <a:solidFill>
                  <a:srgbClr val="CC0000"/>
                </a:solidFill>
              </a:rPr>
              <a:t>Where such contravention relates to ganja or the cultivation of cannabis plant:</a:t>
            </a:r>
          </a:p>
          <a:p>
            <a:pPr lvl="0" algn="just">
              <a:buFont typeface="Wingdings" pitchFamily="2" charset="2"/>
              <a:buChar char="ü"/>
            </a:pPr>
            <a:r>
              <a:rPr lang="en-US" dirty="0" smtClean="0">
                <a:solidFill>
                  <a:srgbClr val="CC0000"/>
                </a:solidFill>
              </a:rPr>
              <a:t>Rigorous imprisonment </a:t>
            </a:r>
            <a:r>
              <a:rPr lang="en-US" dirty="0" err="1" smtClean="0">
                <a:solidFill>
                  <a:srgbClr val="CC0000"/>
                </a:solidFill>
              </a:rPr>
              <a:t>upto</a:t>
            </a:r>
            <a:r>
              <a:rPr lang="en-US" dirty="0" smtClean="0">
                <a:solidFill>
                  <a:srgbClr val="CC0000"/>
                </a:solidFill>
              </a:rPr>
              <a:t> five years with a fine </a:t>
            </a:r>
            <a:r>
              <a:rPr lang="en-US" dirty="0" err="1" smtClean="0">
                <a:solidFill>
                  <a:srgbClr val="CC0000"/>
                </a:solidFill>
              </a:rPr>
              <a:t>upto</a:t>
            </a:r>
            <a:r>
              <a:rPr lang="en-US" dirty="0" smtClean="0">
                <a:solidFill>
                  <a:srgbClr val="CC0000"/>
                </a:solidFill>
              </a:rPr>
              <a:t> fifty thousand rupees. </a:t>
            </a:r>
          </a:p>
          <a:p>
            <a:pPr algn="just"/>
            <a:endParaRPr lang="en-US" dirty="0">
              <a:solidFill>
                <a:srgbClr val="3411B3"/>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04800"/>
            <a:ext cx="8458200" cy="6172200"/>
          </a:xfrm>
        </p:spPr>
        <p:txBody>
          <a:bodyPr>
            <a:normAutofit lnSpcReduction="10000"/>
          </a:bodyPr>
          <a:lstStyle/>
          <a:p>
            <a:pPr lvl="0" algn="just">
              <a:buFont typeface="Wingdings" pitchFamily="2" charset="2"/>
              <a:buChar char="Ø"/>
            </a:pPr>
            <a:r>
              <a:rPr lang="en-US" dirty="0" smtClean="0">
                <a:solidFill>
                  <a:srgbClr val="003300"/>
                </a:solidFill>
              </a:rPr>
              <a:t>Where such contravention relates to cannabis other than ganja:- </a:t>
            </a:r>
          </a:p>
          <a:p>
            <a:pPr algn="just">
              <a:buFont typeface="Wingdings" pitchFamily="2" charset="2"/>
              <a:buChar char="ü"/>
            </a:pPr>
            <a:r>
              <a:rPr lang="en-US" dirty="0" smtClean="0">
                <a:solidFill>
                  <a:srgbClr val="003300"/>
                </a:solidFill>
              </a:rPr>
              <a:t>Rigorous imprisonment for a term not less than ten years which may extend to twenty years with fine not less than one </a:t>
            </a:r>
            <a:r>
              <a:rPr lang="en-US" dirty="0" err="1" smtClean="0">
                <a:solidFill>
                  <a:srgbClr val="003300"/>
                </a:solidFill>
              </a:rPr>
              <a:t>lakh</a:t>
            </a:r>
            <a:r>
              <a:rPr lang="en-US" dirty="0" smtClean="0">
                <a:solidFill>
                  <a:srgbClr val="003300"/>
                </a:solidFill>
              </a:rPr>
              <a:t> which may </a:t>
            </a:r>
            <a:r>
              <a:rPr lang="en-US" dirty="0" smtClean="0">
                <a:solidFill>
                  <a:srgbClr val="003300"/>
                </a:solidFill>
              </a:rPr>
              <a:t>extend </a:t>
            </a:r>
            <a:r>
              <a:rPr lang="en-US" dirty="0" smtClean="0">
                <a:solidFill>
                  <a:srgbClr val="003300"/>
                </a:solidFill>
              </a:rPr>
              <a:t>to two </a:t>
            </a:r>
            <a:r>
              <a:rPr lang="en-US" dirty="0" err="1" smtClean="0">
                <a:solidFill>
                  <a:srgbClr val="003300"/>
                </a:solidFill>
              </a:rPr>
              <a:t>lakh</a:t>
            </a:r>
            <a:r>
              <a:rPr lang="en-US" dirty="0" smtClean="0">
                <a:solidFill>
                  <a:srgbClr val="003300"/>
                </a:solidFill>
              </a:rPr>
              <a:t> </a:t>
            </a:r>
            <a:r>
              <a:rPr lang="en-US" dirty="0" smtClean="0">
                <a:solidFill>
                  <a:srgbClr val="003300"/>
                </a:solidFill>
              </a:rPr>
              <a:t>rupees</a:t>
            </a:r>
          </a:p>
          <a:p>
            <a:pPr lvl="0" algn="just">
              <a:buFont typeface="Wingdings" pitchFamily="2" charset="2"/>
              <a:buChar char="Ø"/>
            </a:pPr>
            <a:r>
              <a:rPr lang="en-US" dirty="0" smtClean="0">
                <a:solidFill>
                  <a:srgbClr val="3411B3"/>
                </a:solidFill>
              </a:rPr>
              <a:t>Punishment for contravention in relation to manufactured drugs and preparations:-</a:t>
            </a:r>
          </a:p>
          <a:p>
            <a:pPr lvl="0" algn="just">
              <a:buFont typeface="Wingdings" pitchFamily="2" charset="2"/>
              <a:buChar char="ü"/>
            </a:pPr>
            <a:r>
              <a:rPr lang="en-US" dirty="0" smtClean="0">
                <a:solidFill>
                  <a:srgbClr val="3411B3"/>
                </a:solidFill>
              </a:rPr>
              <a:t>Rigorous imprisonment for a term not less than ten years which may extend to twenty years with fine not less than one </a:t>
            </a:r>
            <a:r>
              <a:rPr lang="en-US" dirty="0" err="1" smtClean="0">
                <a:solidFill>
                  <a:srgbClr val="3411B3"/>
                </a:solidFill>
              </a:rPr>
              <a:t>lakh</a:t>
            </a:r>
            <a:r>
              <a:rPr lang="en-US" dirty="0" smtClean="0">
                <a:solidFill>
                  <a:srgbClr val="3411B3"/>
                </a:solidFill>
              </a:rPr>
              <a:t> which may extend to two </a:t>
            </a:r>
            <a:r>
              <a:rPr lang="en-US" dirty="0" err="1" smtClean="0">
                <a:solidFill>
                  <a:srgbClr val="3411B3"/>
                </a:solidFill>
              </a:rPr>
              <a:t>lakh</a:t>
            </a:r>
            <a:r>
              <a:rPr lang="en-US" dirty="0" smtClean="0">
                <a:solidFill>
                  <a:srgbClr val="3411B3"/>
                </a:solidFill>
              </a:rPr>
              <a:t> rupees. </a:t>
            </a:r>
          </a:p>
          <a:p>
            <a:pPr algn="just">
              <a:buFont typeface="Wingdings" pitchFamily="2" charset="2"/>
              <a:buChar char="ü"/>
            </a:pPr>
            <a:endParaRPr lang="en-US" dirty="0">
              <a:solidFill>
                <a:srgbClr val="00330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04800"/>
            <a:ext cx="8382000" cy="6096000"/>
          </a:xfrm>
        </p:spPr>
        <p:txBody>
          <a:bodyPr>
            <a:normAutofit fontScale="92500" lnSpcReduction="10000"/>
          </a:bodyPr>
          <a:lstStyle/>
          <a:p>
            <a:pPr lvl="0" algn="just">
              <a:buFont typeface="Wingdings" pitchFamily="2" charset="2"/>
              <a:buChar char="Ø"/>
            </a:pPr>
            <a:r>
              <a:rPr lang="en-US" dirty="0" smtClean="0">
                <a:solidFill>
                  <a:srgbClr val="CC0000"/>
                </a:solidFill>
              </a:rPr>
              <a:t>Punishment for contravention in relation to psychotropic substances :-</a:t>
            </a:r>
          </a:p>
          <a:p>
            <a:pPr lvl="0" algn="just">
              <a:buFont typeface="Wingdings" pitchFamily="2" charset="2"/>
              <a:buChar char="ü"/>
            </a:pPr>
            <a:r>
              <a:rPr lang="en-US" dirty="0" smtClean="0">
                <a:solidFill>
                  <a:srgbClr val="CC0000"/>
                </a:solidFill>
              </a:rPr>
              <a:t>Rigorous imprisonment for a term not less than ten years which may extend to twenty years with fine not less than one </a:t>
            </a:r>
            <a:r>
              <a:rPr lang="en-US" dirty="0" err="1" smtClean="0">
                <a:solidFill>
                  <a:srgbClr val="CC0000"/>
                </a:solidFill>
              </a:rPr>
              <a:t>lakh</a:t>
            </a:r>
            <a:r>
              <a:rPr lang="en-US" dirty="0" smtClean="0">
                <a:solidFill>
                  <a:srgbClr val="CC0000"/>
                </a:solidFill>
              </a:rPr>
              <a:t> which may extend to two </a:t>
            </a:r>
            <a:r>
              <a:rPr lang="en-US" dirty="0" err="1" smtClean="0">
                <a:solidFill>
                  <a:srgbClr val="CC0000"/>
                </a:solidFill>
              </a:rPr>
              <a:t>lakh</a:t>
            </a:r>
            <a:r>
              <a:rPr lang="en-US" dirty="0" smtClean="0">
                <a:solidFill>
                  <a:srgbClr val="CC0000"/>
                </a:solidFill>
              </a:rPr>
              <a:t> rupees.</a:t>
            </a:r>
          </a:p>
          <a:p>
            <a:pPr lvl="0" algn="just">
              <a:buFont typeface="Wingdings" pitchFamily="2" charset="2"/>
              <a:buChar char="Ø"/>
            </a:pPr>
            <a:r>
              <a:rPr lang="en-US" dirty="0" smtClean="0">
                <a:solidFill>
                  <a:srgbClr val="A11B97"/>
                </a:solidFill>
              </a:rPr>
              <a:t>Punishment for illegal import in to India, export from India or transshipment of narcotic drugs and psychotropic substances:-</a:t>
            </a:r>
          </a:p>
          <a:p>
            <a:pPr lvl="0" algn="just">
              <a:buFont typeface="Wingdings" pitchFamily="2" charset="2"/>
              <a:buChar char="ü"/>
            </a:pPr>
            <a:r>
              <a:rPr lang="en-US" dirty="0" smtClean="0">
                <a:solidFill>
                  <a:srgbClr val="A11B97"/>
                </a:solidFill>
              </a:rPr>
              <a:t>Rigorous imprisonment for a term not less than ten years which may extend to twenty years with fine not less than one </a:t>
            </a:r>
            <a:r>
              <a:rPr lang="en-US" dirty="0" err="1" smtClean="0">
                <a:solidFill>
                  <a:srgbClr val="A11B97"/>
                </a:solidFill>
              </a:rPr>
              <a:t>lakh</a:t>
            </a:r>
            <a:r>
              <a:rPr lang="en-US" dirty="0" smtClean="0">
                <a:solidFill>
                  <a:srgbClr val="A11B97"/>
                </a:solidFill>
              </a:rPr>
              <a:t> which may extend to two </a:t>
            </a:r>
            <a:r>
              <a:rPr lang="en-US" dirty="0" err="1" smtClean="0">
                <a:solidFill>
                  <a:srgbClr val="A11B97"/>
                </a:solidFill>
              </a:rPr>
              <a:t>lakh</a:t>
            </a:r>
            <a:r>
              <a:rPr lang="en-US" dirty="0" smtClean="0">
                <a:solidFill>
                  <a:srgbClr val="A11B97"/>
                </a:solidFill>
              </a:rPr>
              <a:t> rupees. </a:t>
            </a:r>
          </a:p>
          <a:p>
            <a:pPr algn="just">
              <a:buFont typeface="Wingdings" pitchFamily="2" charset="2"/>
              <a:buChar char="Ø"/>
            </a:pPr>
            <a:endParaRPr lang="en-US" dirty="0">
              <a:solidFill>
                <a:srgbClr val="A11B97"/>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04800"/>
            <a:ext cx="8229600" cy="5821363"/>
          </a:xfrm>
        </p:spPr>
        <p:txBody>
          <a:bodyPr>
            <a:normAutofit lnSpcReduction="10000"/>
          </a:bodyPr>
          <a:lstStyle/>
          <a:p>
            <a:pPr lvl="0" algn="just">
              <a:buFont typeface="Wingdings" pitchFamily="2" charset="2"/>
              <a:buChar char="Ø"/>
            </a:pPr>
            <a:r>
              <a:rPr lang="en-US" dirty="0" smtClean="0"/>
              <a:t>Punishment for external dealings in narcotic drugs and psychotropic substances:</a:t>
            </a:r>
          </a:p>
          <a:p>
            <a:pPr lvl="0" algn="just">
              <a:buFont typeface="Wingdings" pitchFamily="2" charset="2"/>
              <a:buChar char="ü"/>
            </a:pPr>
            <a:r>
              <a:rPr lang="en-US" dirty="0" smtClean="0"/>
              <a:t>Rigorous imprisonment for a term not less than ten years which may extend to twenty years with fine not less than one </a:t>
            </a:r>
            <a:r>
              <a:rPr lang="en-US" dirty="0" err="1" smtClean="0"/>
              <a:t>lakh</a:t>
            </a:r>
            <a:r>
              <a:rPr lang="en-US" dirty="0" smtClean="0"/>
              <a:t> which may extend to two </a:t>
            </a:r>
            <a:r>
              <a:rPr lang="en-US" dirty="0" err="1" smtClean="0"/>
              <a:t>lakh</a:t>
            </a:r>
            <a:r>
              <a:rPr lang="en-US" dirty="0" smtClean="0"/>
              <a:t> rupees.</a:t>
            </a:r>
          </a:p>
          <a:p>
            <a:pPr lvl="0" algn="just">
              <a:buFont typeface="Wingdings" pitchFamily="2" charset="2"/>
              <a:buChar char="Ø"/>
            </a:pPr>
            <a:r>
              <a:rPr lang="en-US" dirty="0" smtClean="0">
                <a:solidFill>
                  <a:srgbClr val="FF5050"/>
                </a:solidFill>
              </a:rPr>
              <a:t>Punishment for allowing premises, etc., to be used for commencement of an offence:</a:t>
            </a:r>
          </a:p>
          <a:p>
            <a:pPr lvl="0" algn="just">
              <a:buFont typeface="Wingdings" pitchFamily="2" charset="2"/>
              <a:buChar char="ü"/>
            </a:pPr>
            <a:r>
              <a:rPr lang="en-US" dirty="0" smtClean="0">
                <a:solidFill>
                  <a:srgbClr val="FF5050"/>
                </a:solidFill>
              </a:rPr>
              <a:t>Rigorous imprisonment for a term not less than ten years which may extend to twenty years with fine not less than one </a:t>
            </a:r>
            <a:r>
              <a:rPr lang="en-US" dirty="0" err="1" smtClean="0">
                <a:solidFill>
                  <a:srgbClr val="FF5050"/>
                </a:solidFill>
              </a:rPr>
              <a:t>lakh</a:t>
            </a:r>
            <a:r>
              <a:rPr lang="en-US" dirty="0" smtClean="0">
                <a:solidFill>
                  <a:srgbClr val="FF5050"/>
                </a:solidFill>
              </a:rPr>
              <a:t> which may extend to two </a:t>
            </a:r>
            <a:r>
              <a:rPr lang="en-US" dirty="0" err="1" smtClean="0">
                <a:solidFill>
                  <a:srgbClr val="FF5050"/>
                </a:solidFill>
              </a:rPr>
              <a:t>lakh</a:t>
            </a:r>
            <a:r>
              <a:rPr lang="en-US" dirty="0" smtClean="0">
                <a:solidFill>
                  <a:srgbClr val="FF5050"/>
                </a:solidFill>
              </a:rPr>
              <a:t> rupees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609600"/>
            <a:ext cx="8229600" cy="5516563"/>
          </a:xfrm>
        </p:spPr>
        <p:txBody>
          <a:bodyPr/>
          <a:lstStyle/>
          <a:p>
            <a:r>
              <a:rPr lang="en-US" b="1" i="1" dirty="0"/>
              <a:t>“Coca derivative”:</a:t>
            </a:r>
            <a:r>
              <a:rPr lang="en-US" dirty="0"/>
              <a:t> Means- </a:t>
            </a:r>
          </a:p>
          <a:p>
            <a:pPr lvl="0" algn="just">
              <a:buFont typeface="Wingdings" pitchFamily="2" charset="2"/>
              <a:buChar char="Ø"/>
            </a:pPr>
            <a:r>
              <a:rPr lang="en-US" sz="2800" dirty="0">
                <a:solidFill>
                  <a:srgbClr val="3411B3"/>
                </a:solidFill>
              </a:rPr>
              <a:t>Crude cocaine, that is, any extract of coca leaf which can be used, directly or indirectly, for the manufacture of cocaine; </a:t>
            </a:r>
          </a:p>
          <a:p>
            <a:pPr lvl="0" algn="just">
              <a:buFont typeface="Wingdings" pitchFamily="2" charset="2"/>
              <a:buChar char="Ø"/>
            </a:pPr>
            <a:r>
              <a:rPr lang="en-US" sz="2800" dirty="0" err="1">
                <a:solidFill>
                  <a:srgbClr val="00CC00"/>
                </a:solidFill>
              </a:rPr>
              <a:t>Ecgonine</a:t>
            </a:r>
            <a:r>
              <a:rPr lang="en-US" sz="2800" dirty="0">
                <a:solidFill>
                  <a:srgbClr val="00CC00"/>
                </a:solidFill>
              </a:rPr>
              <a:t> and all the derivatives of </a:t>
            </a:r>
            <a:r>
              <a:rPr lang="en-US" sz="2800" dirty="0" err="1">
                <a:solidFill>
                  <a:srgbClr val="00CC00"/>
                </a:solidFill>
              </a:rPr>
              <a:t>ecgonine</a:t>
            </a:r>
            <a:r>
              <a:rPr lang="en-US" sz="2800" dirty="0">
                <a:solidFill>
                  <a:srgbClr val="00CC00"/>
                </a:solidFill>
              </a:rPr>
              <a:t> from which it can be recovered; </a:t>
            </a:r>
          </a:p>
          <a:p>
            <a:pPr lvl="0" algn="just">
              <a:buFont typeface="Wingdings" pitchFamily="2" charset="2"/>
              <a:buChar char="Ø"/>
            </a:pPr>
            <a:r>
              <a:rPr lang="en-US" sz="2800" dirty="0">
                <a:solidFill>
                  <a:srgbClr val="CC0000"/>
                </a:solidFill>
              </a:rPr>
              <a:t>Cocaine, that is, methyl ester of </a:t>
            </a:r>
            <a:r>
              <a:rPr lang="en-US" sz="2800" dirty="0" err="1">
                <a:solidFill>
                  <a:srgbClr val="CC0000"/>
                </a:solidFill>
              </a:rPr>
              <a:t>benzoyl-ecgonine</a:t>
            </a:r>
            <a:r>
              <a:rPr lang="en-US" sz="2800" dirty="0">
                <a:solidFill>
                  <a:srgbClr val="CC0000"/>
                </a:solidFill>
              </a:rPr>
              <a:t> and its salts; and </a:t>
            </a:r>
          </a:p>
          <a:p>
            <a:pPr lvl="0" algn="just">
              <a:buFont typeface="Wingdings" pitchFamily="2" charset="2"/>
              <a:buChar char="Ø"/>
            </a:pPr>
            <a:r>
              <a:rPr lang="en-US" sz="2800" dirty="0">
                <a:solidFill>
                  <a:schemeClr val="accent6">
                    <a:lumMod val="50000"/>
                  </a:schemeClr>
                </a:solidFill>
              </a:rPr>
              <a:t>All preparations containing more than 0.1 per cent. of cocaine; </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228600" y="304800"/>
            <a:ext cx="8458200" cy="6172200"/>
          </a:xfrm>
        </p:spPr>
        <p:txBody>
          <a:bodyPr>
            <a:normAutofit lnSpcReduction="10000"/>
          </a:bodyPr>
          <a:lstStyle/>
          <a:p>
            <a:pPr lvl="0" algn="just">
              <a:buFont typeface="Wingdings" pitchFamily="2" charset="2"/>
              <a:buChar char="v"/>
            </a:pPr>
            <a:r>
              <a:rPr lang="en-US" dirty="0" smtClean="0">
                <a:solidFill>
                  <a:srgbClr val="0070C0"/>
                </a:solidFill>
              </a:rPr>
              <a:t>Punishment for illegal possession in small quantity for personal consumption of any narcotic drug or psychotropic substance or consumption of such drug or substance:-</a:t>
            </a:r>
          </a:p>
          <a:p>
            <a:pPr lvl="0" algn="just">
              <a:buFont typeface="Wingdings" pitchFamily="2" charset="2"/>
              <a:buChar char="Ø"/>
            </a:pPr>
            <a:r>
              <a:rPr lang="en-US" dirty="0" smtClean="0"/>
              <a:t>Where the narcotic drug consumed is cocaine, morphine, </a:t>
            </a:r>
            <a:r>
              <a:rPr lang="en-US" dirty="0" err="1" smtClean="0"/>
              <a:t>diacetyl</a:t>
            </a:r>
            <a:r>
              <a:rPr lang="en-US" dirty="0" smtClean="0"/>
              <a:t>- morphine, or any other narcotic drug or any psychotropic substance</a:t>
            </a:r>
          </a:p>
          <a:p>
            <a:pPr lvl="0" algn="just">
              <a:buFont typeface="Wingdings" pitchFamily="2" charset="2"/>
              <a:buChar char="ü"/>
            </a:pPr>
            <a:r>
              <a:rPr lang="en-US" dirty="0" smtClean="0"/>
              <a:t>Imprisonment </a:t>
            </a:r>
            <a:r>
              <a:rPr lang="en-US" dirty="0" err="1" smtClean="0"/>
              <a:t>upto</a:t>
            </a:r>
            <a:r>
              <a:rPr lang="en-US" dirty="0" smtClean="0"/>
              <a:t> one year or fine or both. </a:t>
            </a:r>
          </a:p>
          <a:p>
            <a:pPr lvl="0" algn="just">
              <a:buFont typeface="Wingdings" pitchFamily="2" charset="2"/>
              <a:buChar char="Ø"/>
            </a:pPr>
            <a:r>
              <a:rPr lang="en-US" dirty="0" smtClean="0">
                <a:solidFill>
                  <a:srgbClr val="B20AAA"/>
                </a:solidFill>
              </a:rPr>
              <a:t>Where the narcotic drug or psychotropic substance possessed or consumed is other than those mentioned above is punishable with</a:t>
            </a:r>
          </a:p>
          <a:p>
            <a:pPr lvl="0" algn="just">
              <a:buFont typeface="Wingdings" pitchFamily="2" charset="2"/>
              <a:buChar char="ü"/>
            </a:pPr>
            <a:r>
              <a:rPr lang="en-US" dirty="0" smtClean="0">
                <a:solidFill>
                  <a:srgbClr val="B20AAA"/>
                </a:solidFill>
              </a:rPr>
              <a:t>Imprisonment </a:t>
            </a:r>
            <a:r>
              <a:rPr lang="en-US" dirty="0" err="1" smtClean="0">
                <a:solidFill>
                  <a:srgbClr val="B20AAA"/>
                </a:solidFill>
              </a:rPr>
              <a:t>upto</a:t>
            </a:r>
            <a:r>
              <a:rPr lang="en-US" dirty="0" smtClean="0">
                <a:solidFill>
                  <a:srgbClr val="B20AAA"/>
                </a:solidFill>
              </a:rPr>
              <a:t> six month or fine or both </a:t>
            </a: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04800"/>
            <a:ext cx="8229600" cy="5821363"/>
          </a:xfrm>
        </p:spPr>
        <p:txBody>
          <a:bodyPr>
            <a:normAutofit/>
          </a:bodyPr>
          <a:lstStyle/>
          <a:p>
            <a:r>
              <a:rPr lang="en-US" sz="3000" b="1" i="1" dirty="0"/>
              <a:t>“Coca leaf”:</a:t>
            </a:r>
            <a:r>
              <a:rPr lang="en-US" sz="3000" dirty="0"/>
              <a:t> Means- </a:t>
            </a:r>
          </a:p>
          <a:p>
            <a:pPr lvl="0" algn="just">
              <a:buFont typeface="Wingdings" pitchFamily="2" charset="2"/>
              <a:buChar char="Ø"/>
            </a:pPr>
            <a:r>
              <a:rPr lang="en-US" sz="3000" dirty="0"/>
              <a:t>The leaf of the coca plant except a leaf from which all </a:t>
            </a:r>
            <a:r>
              <a:rPr lang="en-US" sz="3000" dirty="0" err="1"/>
              <a:t>ecgonine</a:t>
            </a:r>
            <a:r>
              <a:rPr lang="en-US" sz="3000" dirty="0"/>
              <a:t>, cocaine and any other </a:t>
            </a:r>
            <a:r>
              <a:rPr lang="en-US" sz="3000" dirty="0" err="1"/>
              <a:t>ecgonine</a:t>
            </a:r>
            <a:r>
              <a:rPr lang="en-US" sz="3000" dirty="0"/>
              <a:t> alkaloids have been removed; </a:t>
            </a:r>
          </a:p>
          <a:p>
            <a:pPr lvl="0" algn="just">
              <a:buFont typeface="Wingdings" pitchFamily="2" charset="2"/>
              <a:buChar char="Ø"/>
            </a:pPr>
            <a:r>
              <a:rPr lang="en-US" sz="3000" dirty="0">
                <a:solidFill>
                  <a:srgbClr val="3411B3"/>
                </a:solidFill>
              </a:rPr>
              <a:t>Any mixture thereof with or without any neutral material, but does not include any preparation containing not more than 0.1 per cent. of cocaine; </a:t>
            </a:r>
          </a:p>
          <a:p>
            <a:pPr algn="just"/>
            <a:r>
              <a:rPr lang="en-US" sz="3000" b="1" i="1" dirty="0"/>
              <a:t>“Coca plant”:</a:t>
            </a:r>
            <a:r>
              <a:rPr lang="en-US" sz="3000" dirty="0"/>
              <a:t> </a:t>
            </a:r>
            <a:endParaRPr lang="en-US" sz="3000" dirty="0" smtClean="0"/>
          </a:p>
          <a:p>
            <a:pPr algn="just">
              <a:buFont typeface="Wingdings" pitchFamily="2" charset="2"/>
              <a:buChar char="Ø"/>
            </a:pPr>
            <a:r>
              <a:rPr lang="en-US" sz="3000" dirty="0" smtClean="0">
                <a:solidFill>
                  <a:srgbClr val="C00000"/>
                </a:solidFill>
              </a:rPr>
              <a:t>Means </a:t>
            </a:r>
            <a:r>
              <a:rPr lang="en-US" sz="3000" dirty="0">
                <a:solidFill>
                  <a:srgbClr val="C00000"/>
                </a:solidFill>
              </a:rPr>
              <a:t>the plant of any species of the genus </a:t>
            </a:r>
            <a:r>
              <a:rPr lang="en-US" sz="3000" dirty="0" err="1">
                <a:solidFill>
                  <a:srgbClr val="C00000"/>
                </a:solidFill>
              </a:rPr>
              <a:t>Erythroxylon</a:t>
            </a:r>
            <a:endParaRPr lang="en-US" sz="3000" dirty="0">
              <a:solidFill>
                <a:srgbClr val="C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533400"/>
            <a:ext cx="8229600" cy="5592763"/>
          </a:xfrm>
        </p:spPr>
        <p:txBody>
          <a:bodyPr/>
          <a:lstStyle/>
          <a:p>
            <a:r>
              <a:rPr lang="en-US" b="1" i="1" dirty="0"/>
              <a:t>“Controlled </a:t>
            </a:r>
            <a:r>
              <a:rPr lang="en-US" b="1" i="1" dirty="0" smtClean="0"/>
              <a:t>substance”:</a:t>
            </a:r>
          </a:p>
          <a:p>
            <a:pPr algn="just">
              <a:buFont typeface="Wingdings" pitchFamily="2" charset="2"/>
              <a:buChar char="Ø"/>
            </a:pPr>
            <a:r>
              <a:rPr lang="en-US" dirty="0" smtClean="0"/>
              <a:t> </a:t>
            </a:r>
            <a:r>
              <a:rPr lang="en-US" dirty="0">
                <a:solidFill>
                  <a:srgbClr val="003399"/>
                </a:solidFill>
              </a:rPr>
              <a:t>Means any substance which the Central Government may, having regard to the available information as to its possible use in the production or manufacture of narcotic drugs or psychotropic substances or to the provisions of any International Convention, by notification in the Official Gazette, declare to be a controlled substance.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228600" y="457200"/>
            <a:ext cx="8458200" cy="6248400"/>
          </a:xfrm>
        </p:spPr>
        <p:txBody>
          <a:bodyPr>
            <a:normAutofit fontScale="92500" lnSpcReduction="10000"/>
          </a:bodyPr>
          <a:lstStyle/>
          <a:p>
            <a:pPr algn="just"/>
            <a:r>
              <a:rPr lang="en-US" b="1" i="1" dirty="0"/>
              <a:t>“Illicit traffic”:</a:t>
            </a:r>
            <a:r>
              <a:rPr lang="en-US" dirty="0"/>
              <a:t> </a:t>
            </a:r>
            <a:r>
              <a:rPr lang="en-US" dirty="0">
                <a:solidFill>
                  <a:srgbClr val="FFC000"/>
                </a:solidFill>
              </a:rPr>
              <a:t>in relation to narcotic drugs and psychotropic substances, Means- </a:t>
            </a:r>
          </a:p>
          <a:p>
            <a:pPr lvl="0" algn="just">
              <a:buFont typeface="Wingdings" pitchFamily="2" charset="2"/>
              <a:buChar char="Ø"/>
            </a:pPr>
            <a:r>
              <a:rPr lang="en-US" sz="3000" dirty="0">
                <a:solidFill>
                  <a:srgbClr val="003300"/>
                </a:solidFill>
              </a:rPr>
              <a:t>Cultivating any coca plant or gathering any portion of coca plant; </a:t>
            </a:r>
          </a:p>
          <a:p>
            <a:pPr lvl="0" algn="just">
              <a:buFont typeface="Wingdings" pitchFamily="2" charset="2"/>
              <a:buChar char="Ø"/>
            </a:pPr>
            <a:r>
              <a:rPr lang="en-US" sz="3000" dirty="0">
                <a:solidFill>
                  <a:srgbClr val="3411B3"/>
                </a:solidFill>
              </a:rPr>
              <a:t>Cultivating the opium poppy or any cannabis plant</a:t>
            </a:r>
            <a:r>
              <a:rPr lang="en-US" sz="3000" dirty="0"/>
              <a:t>; </a:t>
            </a:r>
          </a:p>
          <a:p>
            <a:pPr lvl="0" algn="just">
              <a:buFont typeface="Wingdings" pitchFamily="2" charset="2"/>
              <a:buChar char="Ø"/>
            </a:pPr>
            <a:r>
              <a:rPr lang="en-US" sz="3000" dirty="0">
                <a:solidFill>
                  <a:srgbClr val="00CC00"/>
                </a:solidFill>
              </a:rPr>
              <a:t>Engaging in the production, manufacture, possession, sale, purchase, transportation, warehousing, concealment, use or consumption, import inter-State, export inter-State, import into India, export from India or </a:t>
            </a:r>
            <a:r>
              <a:rPr lang="en-US" sz="3000" dirty="0" smtClean="0">
                <a:solidFill>
                  <a:srgbClr val="00CC00"/>
                </a:solidFill>
              </a:rPr>
              <a:t>transshipment, </a:t>
            </a:r>
            <a:r>
              <a:rPr lang="en-US" sz="3000" dirty="0">
                <a:solidFill>
                  <a:srgbClr val="00CC00"/>
                </a:solidFill>
              </a:rPr>
              <a:t>of narcotic drugs or psychotropic substances;</a:t>
            </a:r>
          </a:p>
          <a:p>
            <a:pPr lvl="0" algn="just">
              <a:buFont typeface="Wingdings" pitchFamily="2" charset="2"/>
              <a:buChar char="Ø"/>
            </a:pPr>
            <a:r>
              <a:rPr lang="en-US" sz="3000" dirty="0">
                <a:solidFill>
                  <a:srgbClr val="A11B97"/>
                </a:solidFill>
              </a:rPr>
              <a:t>Dealing in any activities in narcotic drugs or psychotropic substances other than those referred to in sub-clauses (</a:t>
            </a:r>
            <a:r>
              <a:rPr lang="en-US" sz="3000" i="1" dirty="0" err="1">
                <a:solidFill>
                  <a:srgbClr val="A11B97"/>
                </a:solidFill>
              </a:rPr>
              <a:t>i</a:t>
            </a:r>
            <a:r>
              <a:rPr lang="en-US" sz="3000" dirty="0">
                <a:solidFill>
                  <a:srgbClr val="A11B97"/>
                </a:solidFill>
              </a:rPr>
              <a:t>) to (</a:t>
            </a:r>
            <a:r>
              <a:rPr lang="en-US" sz="3000" i="1" dirty="0">
                <a:solidFill>
                  <a:srgbClr val="A11B97"/>
                </a:solidFill>
              </a:rPr>
              <a:t>iii</a:t>
            </a:r>
            <a:r>
              <a:rPr lang="en-US" sz="3000" dirty="0">
                <a:solidFill>
                  <a:srgbClr val="A11B97"/>
                </a:solidFill>
              </a:rPr>
              <a:t>); </a:t>
            </a:r>
          </a:p>
          <a:p>
            <a:pPr algn="just"/>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304800" y="381000"/>
            <a:ext cx="8382000" cy="5745163"/>
          </a:xfrm>
        </p:spPr>
        <p:txBody>
          <a:bodyPr>
            <a:normAutofit/>
          </a:bodyPr>
          <a:lstStyle/>
          <a:p>
            <a:r>
              <a:rPr lang="en-US" b="1" i="1" dirty="0"/>
              <a:t>“Manufactured drug”: </a:t>
            </a:r>
            <a:r>
              <a:rPr lang="en-US" dirty="0"/>
              <a:t>Means- 	</a:t>
            </a:r>
          </a:p>
          <a:p>
            <a:pPr lvl="0" algn="just">
              <a:lnSpc>
                <a:spcPct val="110000"/>
              </a:lnSpc>
              <a:buFont typeface="Wingdings" pitchFamily="2" charset="2"/>
              <a:buChar char="Ø"/>
            </a:pPr>
            <a:r>
              <a:rPr lang="en-US" sz="2800" dirty="0">
                <a:solidFill>
                  <a:srgbClr val="B20AAA"/>
                </a:solidFill>
              </a:rPr>
              <a:t>All coca derivatives, medicinal cannabis, opium derivatives and poppy straw concentrate; </a:t>
            </a:r>
          </a:p>
          <a:p>
            <a:pPr lvl="0" algn="just">
              <a:lnSpc>
                <a:spcPct val="110000"/>
              </a:lnSpc>
              <a:buFont typeface="Wingdings" pitchFamily="2" charset="2"/>
              <a:buChar char="Ø"/>
            </a:pPr>
            <a:r>
              <a:rPr lang="en-US" sz="2800" dirty="0">
                <a:solidFill>
                  <a:schemeClr val="accent6">
                    <a:lumMod val="50000"/>
                  </a:schemeClr>
                </a:solidFill>
              </a:rPr>
              <a:t>Any other narcotic substance or preparation which the Central Government may, having regard to the available information as to its nature or to a decision, if any, under any International Convention, by notification in the Official Gazette, declare to be a manufactured drug, but does not include any narcotic substance or preparation declare not to be a manufactured drug;</a:t>
            </a:r>
          </a:p>
          <a:p>
            <a:pPr algn="just">
              <a:lnSpc>
                <a:spcPct val="110000"/>
              </a:lnSpc>
              <a:buFont typeface="Wingdings" pitchFamily="2" charset="2"/>
              <a:buChar char="Ø"/>
            </a:pPr>
            <a:endParaRPr lang="en-US" sz="2800" dirty="0">
              <a:solidFill>
                <a:srgbClr val="B20AAA"/>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3868</Words>
  <Application>Microsoft Office PowerPoint</Application>
  <PresentationFormat>On-screen Show (4:3)</PresentationFormat>
  <Paragraphs>239</Paragraphs>
  <Slides>50</Slides>
  <Notes>4</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 </vt:lpstr>
      <vt:lpstr>INTRODUCTION </vt:lpstr>
      <vt:lpstr>OBJECTIVE </vt:lpstr>
      <vt:lpstr>DEFINITIONS </vt:lpstr>
      <vt:lpstr>.</vt:lpstr>
      <vt:lpstr>.</vt:lpstr>
      <vt:lpstr>.</vt:lpstr>
      <vt:lpstr>.</vt:lpstr>
      <vt:lpstr>.</vt:lpstr>
      <vt:lpstr>.</vt:lpstr>
      <vt:lpstr>.</vt:lpstr>
      <vt:lpstr>.</vt:lpstr>
      <vt:lpstr>.</vt:lpstr>
      <vt:lpstr>AUTHORITIES AND OFFICERS  </vt:lpstr>
      <vt:lpstr>.</vt:lpstr>
      <vt:lpstr>Officers of Central Government </vt:lpstr>
      <vt:lpstr>The Narcotic Drugs and Psychotropic Substances Consultative Committee </vt:lpstr>
      <vt:lpstr>.</vt:lpstr>
      <vt:lpstr>Officers of State Government</vt:lpstr>
      <vt:lpstr>NATIONAL FUND FOR CONTROL OF DRUG ABUSE </vt:lpstr>
      <vt:lpstr>.</vt:lpstr>
      <vt:lpstr>PROHIBITION, CONTROL AND REGULATION</vt:lpstr>
      <vt:lpstr>.</vt:lpstr>
      <vt:lpstr>Power of Central Government to  permit, control and regulate </vt:lpstr>
      <vt:lpstr>.</vt:lpstr>
      <vt:lpstr>.</vt:lpstr>
      <vt:lpstr>Power to control and regulate controlled substance </vt:lpstr>
      <vt:lpstr>.</vt:lpstr>
      <vt:lpstr>Power of State Government to permit, control and regulate. </vt:lpstr>
      <vt:lpstr>.</vt:lpstr>
      <vt:lpstr>.</vt:lpstr>
      <vt:lpstr>OPIUM POPPY CULTIVATION AND PRODUCTION OF POPPY STRAW </vt:lpstr>
      <vt:lpstr>.</vt:lpstr>
      <vt:lpstr>.</vt:lpstr>
      <vt:lpstr>.</vt:lpstr>
      <vt:lpstr>.</vt:lpstr>
      <vt:lpstr>.</vt:lpstr>
      <vt:lpstr>.</vt:lpstr>
      <vt:lpstr>MANUFACTUR, SALE AND EXPORT OF OPIUM </vt:lpstr>
      <vt:lpstr>.</vt:lpstr>
      <vt:lpstr>.</vt:lpstr>
      <vt:lpstr>EXPORT OF NARCOTIC DRUGS   </vt:lpstr>
      <vt:lpstr>.</vt:lpstr>
      <vt:lpstr>OFFENCES AND PENALTIES  </vt:lpstr>
      <vt:lpstr>.</vt:lpstr>
      <vt:lpstr>.</vt:lpstr>
      <vt:lpstr>.</vt:lpstr>
      <vt:lpstr>.</vt:lpstr>
      <vt:lpstr>.</vt:lpstr>
      <vt:lpst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NARCOTIC AND PSYCHOTROPIC SUBSTANCES (NDPS) ACT &amp; RULES, 1985</dc:title>
  <dc:creator>A</dc:creator>
  <cp:lastModifiedBy>A</cp:lastModifiedBy>
  <cp:revision>30</cp:revision>
  <dcterms:created xsi:type="dcterms:W3CDTF">2020-08-21T05:31:59Z</dcterms:created>
  <dcterms:modified xsi:type="dcterms:W3CDTF">2020-08-28T08:26:44Z</dcterms:modified>
</cp:coreProperties>
</file>