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9"/>
  </p:notesMasterIdLst>
  <p:sldIdLst>
    <p:sldId id="272" r:id="rId2"/>
    <p:sldId id="258" r:id="rId3"/>
    <p:sldId id="259" r:id="rId4"/>
    <p:sldId id="260" r:id="rId5"/>
    <p:sldId id="265" r:id="rId6"/>
    <p:sldId id="262" r:id="rId7"/>
    <p:sldId id="267" r:id="rId8"/>
    <p:sldId id="268" r:id="rId9"/>
    <p:sldId id="270" r:id="rId10"/>
    <p:sldId id="273" r:id="rId11"/>
    <p:sldId id="274" r:id="rId12"/>
    <p:sldId id="275" r:id="rId13"/>
    <p:sldId id="276" r:id="rId14"/>
    <p:sldId id="277" r:id="rId15"/>
    <p:sldId id="278" r:id="rId16"/>
    <p:sldId id="279" r:id="rId17"/>
    <p:sldId id="28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0" d="100"/>
          <a:sy n="120" d="100"/>
        </p:scale>
        <p:origin x="134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21C45E-B06F-4F54-96E2-1945B9DF68C2}" type="datetimeFigureOut">
              <a:rPr lang="en-US" smtClean="0"/>
              <a:pPr/>
              <a:t>5/11/2020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A16715-A92D-4378-8FD9-31F951E8C82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BA16715-A92D-4378-8FD9-31F951E8C822}"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BA16715-A92D-4378-8FD9-31F951E8C822}"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BA16715-A92D-4378-8FD9-31F951E8C822}"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BA16715-A92D-4378-8FD9-31F951E8C822}"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87503460-CC14-4F91-AC4B-92FA7AE55816}" type="datetimeFigureOut">
              <a:rPr lang="en-US" smtClean="0"/>
              <a:pPr/>
              <a:t>5/11/2020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7D31DC7-6A8D-4257-BC0E-5AB9B71A9FA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7503460-CC14-4F91-AC4B-92FA7AE55816}"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D31DC7-6A8D-4257-BC0E-5AB9B71A9FA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7503460-CC14-4F91-AC4B-92FA7AE55816}"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D31DC7-6A8D-4257-BC0E-5AB9B71A9FA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7503460-CC14-4F91-AC4B-92FA7AE55816}"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D31DC7-6A8D-4257-BC0E-5AB9B71A9FA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7503460-CC14-4F91-AC4B-92FA7AE55816}"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D31DC7-6A8D-4257-BC0E-5AB9B71A9FA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7503460-CC14-4F91-AC4B-92FA7AE55816}" type="datetimeFigureOut">
              <a:rPr lang="en-US" smtClean="0"/>
              <a:pPr/>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D31DC7-6A8D-4257-BC0E-5AB9B71A9FA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7503460-CC14-4F91-AC4B-92FA7AE55816}" type="datetimeFigureOut">
              <a:rPr lang="en-US" smtClean="0"/>
              <a:pPr/>
              <a:t>5/11/2020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D31DC7-6A8D-4257-BC0E-5AB9B71A9FA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a:t>Click to edit Master title style</a:t>
            </a:r>
          </a:p>
        </p:txBody>
      </p:sp>
      <p:sp>
        <p:nvSpPr>
          <p:cNvPr id="7" name="Date Placeholder 6"/>
          <p:cNvSpPr>
            <a:spLocks noGrp="1"/>
          </p:cNvSpPr>
          <p:nvPr>
            <p:ph type="dt" sz="half" idx="10"/>
          </p:nvPr>
        </p:nvSpPr>
        <p:spPr/>
        <p:txBody>
          <a:bodyPr/>
          <a:lstStyle/>
          <a:p>
            <a:fld id="{87503460-CC14-4F91-AC4B-92FA7AE55816}" type="datetimeFigureOut">
              <a:rPr lang="en-US" smtClean="0"/>
              <a:pPr/>
              <a:t>5/11/2020</a:t>
            </a:fld>
            <a:endParaRPr lang="en-US"/>
          </a:p>
        </p:txBody>
      </p:sp>
      <p:sp>
        <p:nvSpPr>
          <p:cNvPr id="8" name="Slide Number Placeholder 7"/>
          <p:cNvSpPr>
            <a:spLocks noGrp="1"/>
          </p:cNvSpPr>
          <p:nvPr>
            <p:ph type="sldNum" sz="quarter" idx="11"/>
          </p:nvPr>
        </p:nvSpPr>
        <p:spPr/>
        <p:txBody>
          <a:bodyPr/>
          <a:lstStyle/>
          <a:p>
            <a:fld id="{87D31DC7-6A8D-4257-BC0E-5AB9B71A9FA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503460-CC14-4F91-AC4B-92FA7AE55816}" type="datetimeFigureOut">
              <a:rPr lang="en-US" smtClean="0"/>
              <a:pPr/>
              <a:t>5/11/2020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D31DC7-6A8D-4257-BC0E-5AB9B71A9FA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7503460-CC14-4F91-AC4B-92FA7AE55816}" type="datetimeFigureOut">
              <a:rPr lang="en-US" smtClean="0"/>
              <a:pPr/>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87D31DC7-6A8D-4257-BC0E-5AB9B71A9FA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a:t>Click to edit Master title style</a:t>
            </a:r>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87503460-CC14-4F91-AC4B-92FA7AE55816}" type="datetimeFigureOut">
              <a:rPr lang="en-US" smtClean="0"/>
              <a:pPr/>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D31DC7-6A8D-4257-BC0E-5AB9B71A9FA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a:t>Click to edit Master title style</a:t>
            </a:r>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7503460-CC14-4F91-AC4B-92FA7AE55816}" type="datetimeFigureOut">
              <a:rPr lang="en-US" smtClean="0"/>
              <a:pPr/>
              <a:t>5/11/2020</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87D31DC7-6A8D-4257-BC0E-5AB9B71A9FA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portsmedicine.about.com/od/sportsnutrition/a/Carbohydrates.htm" TargetMode="External"/><Relationship Id="rId2" Type="http://schemas.openxmlformats.org/officeDocument/2006/relationships/hyperlink" Target="http://sportsmedicine.about.com/od/hydrationandfluid/a/ProperHydration.htm" TargetMode="Externa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sportsmedicine.about.com/cs/nutrition/a/aa081403.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3962400" cy="4648200"/>
          </a:xfrm>
        </p:spPr>
        <p:txBody>
          <a:bodyPr>
            <a:normAutofit/>
          </a:bodyPr>
          <a:lstStyle/>
          <a:p>
            <a:pPr algn="ctr">
              <a:lnSpc>
                <a:spcPct val="150000"/>
              </a:lnSpc>
            </a:pPr>
            <a:r>
              <a:rPr lang="en-US" sz="4400" b="1" dirty="0">
                <a:solidFill>
                  <a:srgbClr val="FFFF00"/>
                </a:solidFill>
                <a:latin typeface="Aduren" pitchFamily="34" charset="0"/>
              </a:rPr>
              <a:t>THE ROLE OF NUTRITION IN SPORTS PERFORMA</a:t>
            </a:r>
            <a:r>
              <a:rPr lang="en-US" sz="4800" b="1" dirty="0">
                <a:solidFill>
                  <a:srgbClr val="FFFF00"/>
                </a:solidFill>
                <a:latin typeface="Aduren" pitchFamily="34" charset="0"/>
              </a:rPr>
              <a:t>NCE</a:t>
            </a:r>
            <a:endParaRPr lang="en-US" dirty="0">
              <a:solidFill>
                <a:srgbClr val="FFFF00"/>
              </a:solidFill>
              <a:latin typeface="Aduren" pitchFamily="34" charset="0"/>
            </a:endParaRPr>
          </a:p>
        </p:txBody>
      </p:sp>
      <p:pic>
        <p:nvPicPr>
          <p:cNvPr id="4" name="Picture 9" descr="nutritionPhoto"/>
          <p:cNvPicPr>
            <a:picLocks noChangeAspect="1" noChangeArrowheads="1"/>
          </p:cNvPicPr>
          <p:nvPr/>
        </p:nvPicPr>
        <p:blipFill>
          <a:blip r:embed="rId2"/>
          <a:srcRect/>
          <a:stretch>
            <a:fillRect/>
          </a:stretch>
        </p:blipFill>
        <p:spPr bwMode="auto">
          <a:xfrm>
            <a:off x="4724400" y="990600"/>
            <a:ext cx="3965095" cy="3022413"/>
          </a:xfrm>
          <a:prstGeom prst="rect">
            <a:avLst/>
          </a:prstGeom>
          <a:ln>
            <a:noFill/>
          </a:ln>
          <a:effectLst>
            <a:softEdge rad="112500"/>
          </a:effectLst>
        </p:spPr>
      </p:pic>
      <p:cxnSp>
        <p:nvCxnSpPr>
          <p:cNvPr id="7" name="Straight Connector 6"/>
          <p:cNvCxnSpPr/>
          <p:nvPr/>
        </p:nvCxnSpPr>
        <p:spPr>
          <a:xfrm rot="5400000">
            <a:off x="-2019300" y="3390900"/>
            <a:ext cx="4648200" cy="1588"/>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04800" y="5715000"/>
            <a:ext cx="4038600" cy="1588"/>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04800" y="1066800"/>
            <a:ext cx="4038600" cy="1588"/>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2019300" y="3390900"/>
            <a:ext cx="4648200" cy="1588"/>
          </a:xfrm>
          <a:prstGeom prst="line">
            <a:avLst/>
          </a:prstGeom>
          <a:ln>
            <a:solidFill>
              <a:srgbClr val="FFFF00"/>
            </a:solidFill>
          </a:ln>
        </p:spPr>
        <p:style>
          <a:lnRef idx="1">
            <a:schemeClr val="accent1"/>
          </a:lnRef>
          <a:fillRef idx="0">
            <a:schemeClr val="accent1"/>
          </a:fillRef>
          <a:effectRef idx="0">
            <a:schemeClr val="accent1"/>
          </a:effectRef>
          <a:fontRef idx="minor">
            <a:schemeClr val="tx1"/>
          </a:fontRef>
        </p:style>
      </p:cxnSp>
      <p:sp>
        <p:nvSpPr>
          <p:cNvPr id="16" name="Text Box 7"/>
          <p:cNvSpPr txBox="1">
            <a:spLocks noGrp="1" noChangeArrowheads="1"/>
          </p:cNvSpPr>
          <p:nvPr>
            <p:ph idx="1"/>
          </p:nvPr>
        </p:nvSpPr>
        <p:spPr bwMode="auto">
          <a:xfrm>
            <a:off x="4953000" y="4419600"/>
            <a:ext cx="4191000" cy="1040285"/>
          </a:xfrm>
          <a:prstGeom prst="rect">
            <a:avLst/>
          </a:prstGeom>
          <a:noFill/>
          <a:ln w="9525">
            <a:noFill/>
            <a:miter lim="800000"/>
            <a:headEnd/>
            <a:tailEnd/>
          </a:ln>
          <a:effectLst/>
        </p:spPr>
        <p:txBody>
          <a:bodyPr wrap="square">
            <a:spAutoFit/>
          </a:bodyPr>
          <a:lstStyle/>
          <a:p>
            <a:pPr algn="ctr">
              <a:buNone/>
            </a:pPr>
            <a:r>
              <a:rPr lang="en-US" sz="2800" b="1" dirty="0">
                <a:solidFill>
                  <a:srgbClr val="FF9900"/>
                </a:solidFill>
              </a:rPr>
              <a:t>Deepali Nigam</a:t>
            </a:r>
            <a:endParaRPr lang="en-US" sz="2800" dirty="0">
              <a:solidFill>
                <a:srgbClr val="FF9900"/>
              </a:solidFill>
            </a:endParaRPr>
          </a:p>
          <a:p>
            <a:pPr algn="ctr">
              <a:buNone/>
            </a:pPr>
            <a:r>
              <a:rPr lang="en-US" sz="1400" dirty="0">
                <a:solidFill>
                  <a:srgbClr val="FF9900"/>
                </a:solidFill>
              </a:rPr>
              <a:t>Asstt. Professor, Dept. of Physical Education, </a:t>
            </a:r>
          </a:p>
          <a:p>
            <a:pPr algn="ctr">
              <a:buNone/>
            </a:pPr>
            <a:r>
              <a:rPr lang="en-US" sz="1400" dirty="0">
                <a:solidFill>
                  <a:srgbClr val="FF9900"/>
                </a:solidFill>
              </a:rPr>
              <a:t>Mahila Mahavidyalaya P.G.College, Kanpur, U.P.</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Rot="1" noChangeArrowheads="1"/>
          </p:cNvSpPr>
          <p:nvPr>
            <p:ph type="title"/>
          </p:nvPr>
        </p:nvSpPr>
        <p:spPr/>
        <p:txBody>
          <a:bodyPr>
            <a:normAutofit/>
          </a:bodyPr>
          <a:lstStyle/>
          <a:p>
            <a:pPr algn="ctr" eaLnBrk="1" hangingPunct="1">
              <a:defRPr/>
            </a:pPr>
            <a:r>
              <a:rPr lang="en-US" sz="4800" b="1" dirty="0">
                <a:solidFill>
                  <a:srgbClr val="FFFF00"/>
                </a:solidFill>
              </a:rPr>
              <a:t>Fluid intake guidelines </a:t>
            </a:r>
          </a:p>
        </p:txBody>
      </p:sp>
      <p:sp>
        <p:nvSpPr>
          <p:cNvPr id="5" name="Rectangle 3"/>
          <p:cNvSpPr>
            <a:spLocks noGrp="1" noChangeArrowheads="1"/>
          </p:cNvSpPr>
          <p:nvPr>
            <p:ph idx="1"/>
          </p:nvPr>
        </p:nvSpPr>
        <p:spPr>
          <a:xfrm>
            <a:off x="533400" y="2590800"/>
            <a:ext cx="7467600" cy="3124200"/>
          </a:xfrm>
          <a:ln>
            <a:solidFill>
              <a:srgbClr val="FF0000"/>
            </a:solidFill>
          </a:ln>
        </p:spPr>
        <p:txBody>
          <a:bodyPr>
            <a:noAutofit/>
          </a:bodyPr>
          <a:lstStyle/>
          <a:p>
            <a:pPr eaLnBrk="1" hangingPunct="1">
              <a:buFont typeface="Wingdings" pitchFamily="2" charset="2"/>
              <a:buNone/>
              <a:defRPr/>
            </a:pPr>
            <a:r>
              <a:rPr lang="en-US" sz="2000" b="1" u="sng" dirty="0">
                <a:solidFill>
                  <a:srgbClr val="FF9900"/>
                </a:solidFill>
              </a:rPr>
              <a:t>WHEN TO DRINK                                      AMOUNT OF FLUID</a:t>
            </a:r>
          </a:p>
          <a:p>
            <a:pPr eaLnBrk="1" hangingPunct="1">
              <a:buFont typeface="Wingdings" pitchFamily="2" charset="2"/>
              <a:buNone/>
              <a:defRPr/>
            </a:pPr>
            <a:r>
              <a:rPr lang="en-US" sz="2000" dirty="0"/>
              <a:t>2 hr before exercise                                            2-3+ cups</a:t>
            </a:r>
          </a:p>
          <a:p>
            <a:pPr eaLnBrk="1" hangingPunct="1">
              <a:buFont typeface="Wingdings" pitchFamily="2" charset="2"/>
              <a:buNone/>
              <a:defRPr/>
            </a:pPr>
            <a:r>
              <a:rPr lang="en-US" sz="2000" dirty="0"/>
              <a:t>	</a:t>
            </a:r>
          </a:p>
          <a:p>
            <a:pPr eaLnBrk="1" hangingPunct="1">
              <a:buFont typeface="Wingdings" pitchFamily="2" charset="2"/>
              <a:buNone/>
              <a:defRPr/>
            </a:pPr>
            <a:r>
              <a:rPr lang="en-US" sz="2000" dirty="0"/>
              <a:t>15 minutes before                                               1-2+ cups</a:t>
            </a:r>
          </a:p>
          <a:p>
            <a:pPr eaLnBrk="1" hangingPunct="1">
              <a:buFont typeface="Wingdings" pitchFamily="2" charset="2"/>
              <a:buNone/>
              <a:defRPr/>
            </a:pPr>
            <a:endParaRPr lang="en-US" sz="2000" dirty="0"/>
          </a:p>
          <a:p>
            <a:pPr eaLnBrk="1" hangingPunct="1">
              <a:buFont typeface="Wingdings" pitchFamily="2" charset="2"/>
              <a:buNone/>
              <a:defRPr/>
            </a:pPr>
            <a:r>
              <a:rPr lang="en-US" sz="2000" dirty="0"/>
              <a:t>Every 15 minutes DURING 	                         1-1.5 cups                </a:t>
            </a:r>
            <a:endParaRPr lang="en-US" sz="2000" i="1" dirty="0">
              <a:solidFill>
                <a:srgbClr val="EED700"/>
              </a:solidFill>
            </a:endParaRPr>
          </a:p>
          <a:p>
            <a:pPr eaLnBrk="1" hangingPunct="1">
              <a:buFont typeface="Wingdings" pitchFamily="2" charset="2"/>
              <a:buNone/>
              <a:defRPr/>
            </a:pPr>
            <a:endParaRPr lang="en-US" sz="2000" i="1" dirty="0"/>
          </a:p>
          <a:p>
            <a:pPr eaLnBrk="1" hangingPunct="1">
              <a:buFont typeface="Wingdings" pitchFamily="2" charset="2"/>
              <a:buNone/>
              <a:defRPr/>
            </a:pPr>
            <a:r>
              <a:rPr lang="en-US" sz="2000" dirty="0"/>
              <a:t>After 1 hour of Activity				Drink Freely 							    </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rgbClr val="FFFF00"/>
                </a:solidFill>
              </a:rPr>
              <a:t>The Timing of Meals</a:t>
            </a:r>
            <a:br>
              <a:rPr lang="en-US" b="1" dirty="0"/>
            </a:br>
            <a:endParaRPr lang="en-US" dirty="0"/>
          </a:p>
        </p:txBody>
      </p:sp>
      <p:sp>
        <p:nvSpPr>
          <p:cNvPr id="3" name="Content Placeholder 2"/>
          <p:cNvSpPr>
            <a:spLocks noGrp="1"/>
          </p:cNvSpPr>
          <p:nvPr>
            <p:ph idx="1"/>
          </p:nvPr>
        </p:nvSpPr>
        <p:spPr>
          <a:xfrm>
            <a:off x="4572000" y="1219200"/>
            <a:ext cx="4572000" cy="5791200"/>
          </a:xfrm>
        </p:spPr>
        <p:txBody>
          <a:bodyPr>
            <a:normAutofit fontScale="77500" lnSpcReduction="20000"/>
          </a:bodyPr>
          <a:lstStyle/>
          <a:p>
            <a:pPr algn="ctr">
              <a:buNone/>
            </a:pPr>
            <a:r>
              <a:rPr lang="en-US" dirty="0">
                <a:solidFill>
                  <a:srgbClr val="FFC000"/>
                </a:solidFill>
              </a:rPr>
              <a:t>The importance of what foods are eaten is matched only by when they are eaten.</a:t>
            </a:r>
          </a:p>
          <a:p>
            <a:pPr>
              <a:buNone/>
            </a:pPr>
            <a:r>
              <a:rPr lang="en-US" dirty="0"/>
              <a:t> </a:t>
            </a:r>
          </a:p>
          <a:p>
            <a:pPr marL="550926" indent="-514350">
              <a:buFont typeface="+mj-lt"/>
              <a:buAutoNum type="arabicPeriod"/>
            </a:pPr>
            <a:r>
              <a:rPr lang="en-US" b="1" dirty="0"/>
              <a:t>Several Hours before You Workout</a:t>
            </a:r>
          </a:p>
          <a:p>
            <a:pPr marL="550926" indent="-514350">
              <a:buFont typeface="+mj-lt"/>
              <a:buAutoNum type="arabicPeriod"/>
            </a:pPr>
            <a:endParaRPr lang="en-US" b="1" dirty="0"/>
          </a:p>
          <a:p>
            <a:pPr marL="550926" indent="-514350">
              <a:buFont typeface="+mj-lt"/>
              <a:buAutoNum type="arabicPeriod"/>
            </a:pPr>
            <a:r>
              <a:rPr lang="en-US" b="1" dirty="0"/>
              <a:t>Thirty Minutes before You Workout</a:t>
            </a:r>
          </a:p>
          <a:p>
            <a:pPr marL="550926" indent="-514350">
              <a:buFont typeface="+mj-lt"/>
              <a:buAutoNum type="arabicPeriod"/>
            </a:pPr>
            <a:endParaRPr lang="en-US" dirty="0"/>
          </a:p>
          <a:p>
            <a:pPr marL="550926" indent="-514350">
              <a:buFont typeface="+mj-lt"/>
              <a:buAutoNum type="arabicPeriod"/>
            </a:pPr>
            <a:r>
              <a:rPr lang="en-US" b="1" dirty="0"/>
              <a:t>During Your Workout</a:t>
            </a:r>
          </a:p>
          <a:p>
            <a:pPr marL="550926" indent="-514350">
              <a:buFont typeface="+mj-lt"/>
              <a:buAutoNum type="arabicPeriod"/>
            </a:pPr>
            <a:endParaRPr lang="en-US" b="1" dirty="0"/>
          </a:p>
          <a:p>
            <a:pPr marL="550926" indent="-514350">
              <a:buFont typeface="+mj-lt"/>
              <a:buAutoNum type="arabicPeriod"/>
            </a:pPr>
            <a:r>
              <a:rPr lang="en-US" b="1" dirty="0"/>
              <a:t>Hydration after Your Workout</a:t>
            </a:r>
          </a:p>
          <a:p>
            <a:pPr marL="550926" indent="-514350">
              <a:buFont typeface="+mj-lt"/>
              <a:buAutoNum type="arabicPeriod"/>
            </a:pPr>
            <a:endParaRPr lang="en-US" dirty="0"/>
          </a:p>
          <a:p>
            <a:pPr marL="550926" indent="-514350">
              <a:buFont typeface="+mj-lt"/>
              <a:buAutoNum type="arabicPeriod"/>
            </a:pPr>
            <a:r>
              <a:rPr lang="en-US" b="1" dirty="0"/>
              <a:t>Eating After Your Workout</a:t>
            </a:r>
            <a:endParaRPr lang="en-US" dirty="0"/>
          </a:p>
        </p:txBody>
      </p:sp>
      <p:pic>
        <p:nvPicPr>
          <p:cNvPr id="4098" name="Picture 2"/>
          <p:cNvPicPr>
            <a:picLocks noChangeAspect="1" noChangeArrowheads="1"/>
          </p:cNvPicPr>
          <p:nvPr/>
        </p:nvPicPr>
        <p:blipFill>
          <a:blip r:embed="rId2"/>
          <a:srcRect/>
          <a:stretch>
            <a:fillRect/>
          </a:stretch>
        </p:blipFill>
        <p:spPr bwMode="auto">
          <a:xfrm>
            <a:off x="228600" y="1676400"/>
            <a:ext cx="4038600" cy="4724400"/>
          </a:xfrm>
          <a:prstGeom prst="rect">
            <a:avLst/>
          </a:prstGeom>
          <a:noFill/>
          <a:ln w="9525">
            <a:noFill/>
            <a:miter lim="800000"/>
            <a:headEnd/>
            <a:tailEnd/>
          </a:ln>
          <a:effectLst/>
        </p:spPr>
      </p:pic>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rgbClr val="FFFF00"/>
                </a:solidFill>
              </a:rPr>
              <a:t>Several Hours before You Workout</a:t>
            </a:r>
            <a:endParaRPr lang="en-US" dirty="0">
              <a:solidFill>
                <a:srgbClr val="FFFF00"/>
              </a:solidFill>
            </a:endParaRPr>
          </a:p>
        </p:txBody>
      </p:sp>
      <p:sp>
        <p:nvSpPr>
          <p:cNvPr id="3" name="Content Placeholder 2"/>
          <p:cNvSpPr>
            <a:spLocks noGrp="1"/>
          </p:cNvSpPr>
          <p:nvPr>
            <p:ph idx="1"/>
          </p:nvPr>
        </p:nvSpPr>
        <p:spPr>
          <a:xfrm>
            <a:off x="609600" y="4724400"/>
            <a:ext cx="7467600" cy="1828800"/>
          </a:xfrm>
        </p:spPr>
        <p:txBody>
          <a:bodyPr>
            <a:normAutofit/>
          </a:bodyPr>
          <a:lstStyle/>
          <a:p>
            <a:r>
              <a:rPr lang="en-US" dirty="0"/>
              <a:t>Depending upon your exercise style. </a:t>
            </a:r>
          </a:p>
          <a:p>
            <a:r>
              <a:rPr lang="en-US" dirty="0"/>
              <a:t>Include easily digestible foods </a:t>
            </a:r>
          </a:p>
          <a:p>
            <a:r>
              <a:rPr lang="en-US" dirty="0"/>
              <a:t>Experiment with what works best for you</a:t>
            </a:r>
          </a:p>
        </p:txBody>
      </p:sp>
      <p:pic>
        <p:nvPicPr>
          <p:cNvPr id="5123" name="Picture 3"/>
          <p:cNvPicPr>
            <a:picLocks noChangeAspect="1" noChangeArrowheads="1"/>
          </p:cNvPicPr>
          <p:nvPr/>
        </p:nvPicPr>
        <p:blipFill>
          <a:blip r:embed="rId2"/>
          <a:srcRect/>
          <a:stretch>
            <a:fillRect/>
          </a:stretch>
        </p:blipFill>
        <p:spPr bwMode="auto">
          <a:xfrm>
            <a:off x="685800" y="1828800"/>
            <a:ext cx="7315200" cy="2895600"/>
          </a:xfrm>
          <a:prstGeom prst="rect">
            <a:avLst/>
          </a:prstGeom>
          <a:noFill/>
          <a:ln w="9525">
            <a:noFill/>
            <a:miter lim="800000"/>
            <a:headEnd/>
            <a:tailEnd/>
          </a:ln>
          <a:effectLst/>
        </p:spPr>
      </p:pic>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a:solidFill>
                  <a:srgbClr val="FFFF00"/>
                </a:solidFill>
              </a:rPr>
              <a:t>Thirty Minutes before You Workout</a:t>
            </a:r>
            <a:br>
              <a:rPr lang="en-US" dirty="0"/>
            </a:br>
            <a:endParaRPr lang="en-US" dirty="0"/>
          </a:p>
        </p:txBody>
      </p:sp>
      <p:sp>
        <p:nvSpPr>
          <p:cNvPr id="3" name="Content Placeholder 2"/>
          <p:cNvSpPr>
            <a:spLocks noGrp="1"/>
          </p:cNvSpPr>
          <p:nvPr>
            <p:ph idx="1"/>
          </p:nvPr>
        </p:nvSpPr>
        <p:spPr>
          <a:xfrm>
            <a:off x="4876800" y="1600200"/>
            <a:ext cx="4267200" cy="4495800"/>
          </a:xfrm>
        </p:spPr>
        <p:txBody>
          <a:bodyPr>
            <a:normAutofit fontScale="92500" lnSpcReduction="20000"/>
          </a:bodyPr>
          <a:lstStyle/>
          <a:p>
            <a:r>
              <a:rPr lang="en-US" dirty="0"/>
              <a:t>Depending upon the type and duration of workout </a:t>
            </a:r>
          </a:p>
          <a:p>
            <a:endParaRPr lang="en-US" dirty="0"/>
          </a:p>
          <a:p>
            <a:r>
              <a:rPr lang="en-US" dirty="0"/>
              <a:t>Hard work out</a:t>
            </a:r>
          </a:p>
          <a:p>
            <a:endParaRPr lang="en-US" dirty="0"/>
          </a:p>
          <a:p>
            <a:r>
              <a:rPr lang="en-US" dirty="0"/>
              <a:t>Shorter workout</a:t>
            </a:r>
          </a:p>
          <a:p>
            <a:endParaRPr lang="en-US" dirty="0"/>
          </a:p>
          <a:p>
            <a:r>
              <a:rPr lang="en-US" dirty="0"/>
              <a:t>Drink 6-12 ounces in the hour before your workout.</a:t>
            </a:r>
          </a:p>
        </p:txBody>
      </p:sp>
      <p:pic>
        <p:nvPicPr>
          <p:cNvPr id="6146" name="Picture 2"/>
          <p:cNvPicPr>
            <a:picLocks noChangeAspect="1" noChangeArrowheads="1"/>
          </p:cNvPicPr>
          <p:nvPr/>
        </p:nvPicPr>
        <p:blipFill>
          <a:blip r:embed="rId3"/>
          <a:srcRect/>
          <a:stretch>
            <a:fillRect/>
          </a:stretch>
        </p:blipFill>
        <p:spPr bwMode="auto">
          <a:xfrm>
            <a:off x="228600" y="1752600"/>
            <a:ext cx="4419600" cy="4800600"/>
          </a:xfrm>
          <a:prstGeom prst="rect">
            <a:avLst/>
          </a:prstGeom>
          <a:noFill/>
          <a:ln w="9525">
            <a:noFill/>
            <a:miter lim="800000"/>
            <a:headEnd/>
            <a:tailEnd/>
          </a:ln>
          <a:effectLst/>
        </p:spPr>
      </p:pic>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FF00"/>
                </a:solidFill>
              </a:rPr>
              <a:t>During Workout</a:t>
            </a:r>
            <a:endParaRPr lang="en-US" dirty="0">
              <a:solidFill>
                <a:srgbClr val="FFFF00"/>
              </a:solidFill>
            </a:endParaRPr>
          </a:p>
        </p:txBody>
      </p:sp>
      <p:sp>
        <p:nvSpPr>
          <p:cNvPr id="3" name="Content Placeholder 2"/>
          <p:cNvSpPr>
            <a:spLocks noGrp="1"/>
          </p:cNvSpPr>
          <p:nvPr>
            <p:ph idx="1"/>
          </p:nvPr>
        </p:nvSpPr>
        <p:spPr>
          <a:xfrm>
            <a:off x="4191000" y="1600200"/>
            <a:ext cx="4648200" cy="5257799"/>
          </a:xfrm>
        </p:spPr>
        <p:txBody>
          <a:bodyPr>
            <a:normAutofit fontScale="85000" lnSpcReduction="10000"/>
          </a:bodyPr>
          <a:lstStyle/>
          <a:p>
            <a:r>
              <a:rPr lang="en-US" dirty="0">
                <a:hlinkClick r:id="rId2"/>
              </a:rPr>
              <a:t>Proper hydration</a:t>
            </a:r>
            <a:r>
              <a:rPr lang="en-US" dirty="0"/>
              <a:t> during exercise depends upon the intensity and duration of exercise, the fitness of the athlete, and weather conditions.</a:t>
            </a:r>
          </a:p>
          <a:p>
            <a:endParaRPr lang="en-US" dirty="0"/>
          </a:p>
          <a:p>
            <a:r>
              <a:rPr lang="en-US" dirty="0"/>
              <a:t>Exercising for more than about 90 minutes usually requires that you replenish lost </a:t>
            </a:r>
            <a:r>
              <a:rPr lang="en-US" dirty="0">
                <a:hlinkClick r:id="rId3"/>
              </a:rPr>
              <a:t>carbohydrates</a:t>
            </a:r>
            <a:r>
              <a:rPr lang="en-US" dirty="0"/>
              <a:t>. If your workout is less than an hour, then you don't need to consume anything extra.</a:t>
            </a:r>
          </a:p>
          <a:p>
            <a:endParaRPr lang="en-US" dirty="0"/>
          </a:p>
        </p:txBody>
      </p:sp>
      <p:pic>
        <p:nvPicPr>
          <p:cNvPr id="7170" name="Picture 2"/>
          <p:cNvPicPr>
            <a:picLocks noChangeAspect="1" noChangeArrowheads="1"/>
          </p:cNvPicPr>
          <p:nvPr/>
        </p:nvPicPr>
        <p:blipFill>
          <a:blip r:embed="rId4"/>
          <a:srcRect/>
          <a:stretch>
            <a:fillRect/>
          </a:stretch>
        </p:blipFill>
        <p:spPr bwMode="auto">
          <a:xfrm>
            <a:off x="152400" y="1676400"/>
            <a:ext cx="4038600" cy="5029200"/>
          </a:xfrm>
          <a:prstGeom prst="rect">
            <a:avLst/>
          </a:prstGeom>
          <a:noFill/>
          <a:ln w="9525">
            <a:noFill/>
            <a:miter lim="800000"/>
            <a:headEnd/>
            <a:tailEnd/>
          </a:ln>
          <a:effectLst/>
        </p:spPr>
      </p:pic>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rgbClr val="FFFF00"/>
                </a:solidFill>
              </a:rPr>
              <a:t>Hydration after Workout</a:t>
            </a:r>
            <a:br>
              <a:rPr lang="en-US" dirty="0"/>
            </a:br>
            <a:endParaRPr lang="en-US" dirty="0"/>
          </a:p>
        </p:txBody>
      </p:sp>
      <p:sp>
        <p:nvSpPr>
          <p:cNvPr id="3" name="Content Placeholder 2"/>
          <p:cNvSpPr>
            <a:spLocks noGrp="1"/>
          </p:cNvSpPr>
          <p:nvPr>
            <p:ph idx="1"/>
          </p:nvPr>
        </p:nvSpPr>
        <p:spPr>
          <a:xfrm>
            <a:off x="4419600" y="1112837"/>
            <a:ext cx="4572000" cy="5745163"/>
          </a:xfrm>
        </p:spPr>
        <p:txBody>
          <a:bodyPr>
            <a:normAutofit fontScale="92500" lnSpcReduction="10000"/>
          </a:bodyPr>
          <a:lstStyle/>
          <a:p>
            <a:r>
              <a:rPr lang="en-US" dirty="0"/>
              <a:t>After your workout, drink enough water to replace water lost through sweat. The best way to determine this is by weighing yourself before and after exercise.</a:t>
            </a:r>
          </a:p>
          <a:p>
            <a:pPr>
              <a:buNone/>
            </a:pPr>
            <a:endParaRPr lang="en-US" dirty="0"/>
          </a:p>
          <a:p>
            <a:r>
              <a:rPr lang="en-US" dirty="0"/>
              <a:t>Another way to determine how much liquid to consume is to check the color of your urine. </a:t>
            </a:r>
          </a:p>
        </p:txBody>
      </p:sp>
      <p:pic>
        <p:nvPicPr>
          <p:cNvPr id="8194" name="Picture 2"/>
          <p:cNvPicPr>
            <a:picLocks noChangeAspect="1" noChangeArrowheads="1"/>
          </p:cNvPicPr>
          <p:nvPr/>
        </p:nvPicPr>
        <p:blipFill>
          <a:blip r:embed="rId2"/>
          <a:srcRect/>
          <a:stretch>
            <a:fillRect/>
          </a:stretch>
        </p:blipFill>
        <p:spPr bwMode="auto">
          <a:xfrm>
            <a:off x="457200" y="1143000"/>
            <a:ext cx="3810000" cy="5181600"/>
          </a:xfrm>
          <a:prstGeom prst="rect">
            <a:avLst/>
          </a:prstGeom>
          <a:noFill/>
          <a:ln w="9525">
            <a:noFill/>
            <a:miter lim="800000"/>
            <a:headEnd/>
            <a:tailEnd/>
          </a:ln>
          <a:effectLst/>
        </p:spPr>
      </p:pic>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rgbClr val="FFFF00"/>
                </a:solidFill>
              </a:rPr>
              <a:t>Eating After Workout</a:t>
            </a:r>
            <a:br>
              <a:rPr lang="en-US" dirty="0"/>
            </a:br>
            <a:endParaRPr lang="en-US" dirty="0"/>
          </a:p>
        </p:txBody>
      </p:sp>
      <p:sp>
        <p:nvSpPr>
          <p:cNvPr id="3" name="Content Placeholder 2"/>
          <p:cNvSpPr>
            <a:spLocks noGrp="1"/>
          </p:cNvSpPr>
          <p:nvPr>
            <p:ph idx="1"/>
          </p:nvPr>
        </p:nvSpPr>
        <p:spPr>
          <a:xfrm>
            <a:off x="3886200" y="1219200"/>
            <a:ext cx="5105400" cy="4952999"/>
          </a:xfrm>
        </p:spPr>
        <p:txBody>
          <a:bodyPr>
            <a:normAutofit fontScale="77500" lnSpcReduction="20000"/>
          </a:bodyPr>
          <a:lstStyle/>
          <a:p>
            <a:r>
              <a:rPr lang="en-US" dirty="0"/>
              <a:t>The </a:t>
            </a:r>
            <a:r>
              <a:rPr lang="en-US" dirty="0">
                <a:hlinkClick r:id="rId2"/>
              </a:rPr>
              <a:t>post-exercise meal</a:t>
            </a:r>
            <a:r>
              <a:rPr lang="en-US" dirty="0"/>
              <a:t> should be eaten within two hours of a long or intense workout in order to replenish glycogen stores for continued exercise. </a:t>
            </a:r>
          </a:p>
          <a:p>
            <a:endParaRPr lang="en-US" dirty="0"/>
          </a:p>
          <a:p>
            <a:r>
              <a:rPr lang="en-US" dirty="0"/>
              <a:t>Studies have found that a 4:1 ratio of carbohydrate to protein seems to the ideal combination of nutrition.</a:t>
            </a:r>
          </a:p>
          <a:p>
            <a:pPr>
              <a:buNone/>
            </a:pPr>
            <a:r>
              <a:rPr lang="en-US" dirty="0"/>
              <a:t> </a:t>
            </a:r>
          </a:p>
          <a:p>
            <a:r>
              <a:rPr lang="en-US" dirty="0"/>
              <a:t>Solid foods can work just as well as a sports drink, a drink may be easier to digest make it easier to get the right ratio and meet the 2-hour window.</a:t>
            </a:r>
          </a:p>
        </p:txBody>
      </p:sp>
      <p:pic>
        <p:nvPicPr>
          <p:cNvPr id="9218" name="Picture 2"/>
          <p:cNvPicPr>
            <a:picLocks noChangeAspect="1" noChangeArrowheads="1"/>
          </p:cNvPicPr>
          <p:nvPr/>
        </p:nvPicPr>
        <p:blipFill>
          <a:blip r:embed="rId3"/>
          <a:srcRect/>
          <a:stretch>
            <a:fillRect/>
          </a:stretch>
        </p:blipFill>
        <p:spPr bwMode="auto">
          <a:xfrm>
            <a:off x="457200" y="1295400"/>
            <a:ext cx="3352800" cy="5029200"/>
          </a:xfrm>
          <a:prstGeom prst="rect">
            <a:avLst/>
          </a:prstGeom>
          <a:noFill/>
          <a:ln w="9525">
            <a:noFill/>
            <a:miter lim="800000"/>
            <a:headEnd/>
            <a:tailEnd/>
          </a:ln>
          <a:effectLst/>
        </p:spPr>
      </p:pic>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8" descr="physical education"/>
          <p:cNvPicPr>
            <a:picLocks noChangeAspect="1" noChangeArrowheads="1"/>
          </p:cNvPicPr>
          <p:nvPr/>
        </p:nvPicPr>
        <p:blipFill>
          <a:blip r:embed="rId2"/>
          <a:srcRect/>
          <a:stretch>
            <a:fillRect/>
          </a:stretch>
        </p:blipFill>
        <p:spPr bwMode="auto">
          <a:xfrm>
            <a:off x="0" y="0"/>
            <a:ext cx="9144000" cy="4114800"/>
          </a:xfrm>
          <a:prstGeom prst="rect">
            <a:avLst/>
          </a:prstGeom>
          <a:noFill/>
          <a:ln w="9525">
            <a:noFill/>
            <a:miter lim="800000"/>
            <a:headEnd/>
            <a:tailEnd/>
          </a:ln>
        </p:spPr>
      </p:pic>
      <p:pic>
        <p:nvPicPr>
          <p:cNvPr id="6" name="Picture 4" descr="thankyou"/>
          <p:cNvPicPr>
            <a:picLocks noChangeAspect="1" noChangeArrowheads="1"/>
          </p:cNvPicPr>
          <p:nvPr/>
        </p:nvPicPr>
        <p:blipFill>
          <a:blip r:embed="rId3"/>
          <a:srcRect/>
          <a:stretch>
            <a:fillRect/>
          </a:stretch>
        </p:blipFill>
        <p:spPr bwMode="auto">
          <a:xfrm>
            <a:off x="0" y="4038600"/>
            <a:ext cx="9144000" cy="2819400"/>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96112"/>
          </a:xfrm>
        </p:spPr>
        <p:txBody>
          <a:bodyPr/>
          <a:lstStyle/>
          <a:p>
            <a:pPr algn="ctr"/>
            <a:r>
              <a:rPr lang="en-US" dirty="0">
                <a:solidFill>
                  <a:srgbClr val="FFFF00"/>
                </a:solidFill>
              </a:rPr>
              <a:t>INTRODUCTION</a:t>
            </a:r>
          </a:p>
        </p:txBody>
      </p:sp>
      <p:sp>
        <p:nvSpPr>
          <p:cNvPr id="3" name="Content Placeholder 2"/>
          <p:cNvSpPr>
            <a:spLocks noGrp="1"/>
          </p:cNvSpPr>
          <p:nvPr>
            <p:ph idx="1"/>
          </p:nvPr>
        </p:nvSpPr>
        <p:spPr>
          <a:xfrm>
            <a:off x="3276600" y="1143000"/>
            <a:ext cx="5410200" cy="5715000"/>
          </a:xfrm>
        </p:spPr>
        <p:txBody>
          <a:bodyPr>
            <a:normAutofit/>
          </a:bodyPr>
          <a:lstStyle/>
          <a:p>
            <a:pPr algn="just"/>
            <a:r>
              <a:rPr lang="en-US" sz="3600" dirty="0"/>
              <a:t>Nutrition is the science that deals with food and its uses by the body. The relationship between nutrition and athletic performance is as certain as the connection between physical training and athletic success. </a:t>
            </a:r>
          </a:p>
        </p:txBody>
      </p:sp>
      <p:pic>
        <p:nvPicPr>
          <p:cNvPr id="8" name="Picture 4" descr="soccer%20109"/>
          <p:cNvPicPr>
            <a:picLocks noChangeAspect="1" noChangeArrowheads="1"/>
          </p:cNvPicPr>
          <p:nvPr/>
        </p:nvPicPr>
        <p:blipFill>
          <a:blip r:embed="rId3"/>
          <a:srcRect/>
          <a:stretch>
            <a:fillRect/>
          </a:stretch>
        </p:blipFill>
        <p:spPr bwMode="auto">
          <a:xfrm>
            <a:off x="228600" y="1447800"/>
            <a:ext cx="2898775" cy="4800600"/>
          </a:xfrm>
          <a:prstGeom prst="rect">
            <a:avLst/>
          </a:prstGeom>
          <a:noFill/>
          <a:ln w="9525">
            <a:noFill/>
            <a:miter lim="800000"/>
            <a:headEnd/>
            <a:tailEnd/>
          </a:ln>
        </p:spPr>
      </p:pic>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819912"/>
          </a:xfrm>
        </p:spPr>
        <p:txBody>
          <a:bodyPr/>
          <a:lstStyle/>
          <a:p>
            <a:pPr algn="ctr"/>
            <a:r>
              <a:rPr lang="en-US" b="1" dirty="0">
                <a:solidFill>
                  <a:srgbClr val="FFFF00"/>
                </a:solidFill>
              </a:rPr>
              <a:t>Purpose of Sports Nutrition</a:t>
            </a:r>
            <a:endParaRPr lang="en-US" dirty="0">
              <a:solidFill>
                <a:srgbClr val="FFFF00"/>
              </a:solidFill>
            </a:endParaRPr>
          </a:p>
        </p:txBody>
      </p:sp>
      <p:sp>
        <p:nvSpPr>
          <p:cNvPr id="3" name="Content Placeholder 2"/>
          <p:cNvSpPr>
            <a:spLocks noGrp="1"/>
          </p:cNvSpPr>
          <p:nvPr>
            <p:ph idx="1"/>
          </p:nvPr>
        </p:nvSpPr>
        <p:spPr>
          <a:xfrm>
            <a:off x="4800600" y="1371600"/>
            <a:ext cx="3886200" cy="5486400"/>
          </a:xfrm>
        </p:spPr>
        <p:txBody>
          <a:bodyPr>
            <a:normAutofit fontScale="47500" lnSpcReduction="20000"/>
          </a:bodyPr>
          <a:lstStyle/>
          <a:p>
            <a:pPr>
              <a:buNone/>
            </a:pPr>
            <a:r>
              <a:rPr lang="en-US" sz="3300" dirty="0"/>
              <a:t>Sports nutrition has several purposes</a:t>
            </a:r>
            <a:r>
              <a:rPr lang="en-US" dirty="0"/>
              <a:t>:</a:t>
            </a:r>
          </a:p>
          <a:p>
            <a:pPr>
              <a:buNone/>
            </a:pPr>
            <a:endParaRPr lang="en-US" dirty="0"/>
          </a:p>
          <a:p>
            <a:pPr lvl="0"/>
            <a:r>
              <a:rPr lang="en-US" sz="3400" dirty="0"/>
              <a:t>To prepare athletes before performance or training.</a:t>
            </a:r>
          </a:p>
          <a:p>
            <a:pPr lvl="0"/>
            <a:r>
              <a:rPr lang="en-US" sz="3400" dirty="0"/>
              <a:t>To maintain an acceptable level of performance during competition or training.</a:t>
            </a:r>
          </a:p>
          <a:p>
            <a:pPr lvl="0"/>
            <a:r>
              <a:rPr lang="en-US" sz="3400" dirty="0"/>
              <a:t>To help the athlete's body recover after training or athletic competition.</a:t>
            </a:r>
          </a:p>
          <a:p>
            <a:pPr lvl="0"/>
            <a:r>
              <a:rPr lang="en-US" sz="3400" dirty="0"/>
              <a:t>To provide sound information about healthy dietary practices and use of supplements.</a:t>
            </a:r>
          </a:p>
          <a:p>
            <a:pPr lvl="0"/>
            <a:r>
              <a:rPr lang="en-US" sz="3400" dirty="0"/>
              <a:t>To monitor athletes for signs of eating disorders, doping, supplement abuse, or other unhealthful nutritional practices.</a:t>
            </a:r>
          </a:p>
          <a:p>
            <a:pPr lvl="0"/>
            <a:r>
              <a:rPr lang="en-US" sz="3400" dirty="0"/>
              <a:t>To provide specialized nutritional advice to athletes following vegetarian, vegan, or other special diets.</a:t>
            </a:r>
          </a:p>
          <a:p>
            <a:pPr lvl="0"/>
            <a:r>
              <a:rPr lang="en-US" sz="3400" dirty="0"/>
              <a:t>To monitor the special nutritional needs of persons with disabilities who participate in athletic activities and programs.</a:t>
            </a:r>
          </a:p>
        </p:txBody>
      </p:sp>
      <p:pic>
        <p:nvPicPr>
          <p:cNvPr id="10242" name="Picture 2"/>
          <p:cNvPicPr>
            <a:picLocks noChangeAspect="1" noChangeArrowheads="1"/>
          </p:cNvPicPr>
          <p:nvPr/>
        </p:nvPicPr>
        <p:blipFill>
          <a:blip r:embed="rId2"/>
          <a:srcRect/>
          <a:stretch>
            <a:fillRect/>
          </a:stretch>
        </p:blipFill>
        <p:spPr bwMode="auto">
          <a:xfrm>
            <a:off x="457200" y="1295400"/>
            <a:ext cx="4343400" cy="5105400"/>
          </a:xfrm>
          <a:prstGeom prst="rect">
            <a:avLst/>
          </a:prstGeom>
          <a:noFill/>
          <a:ln w="9525">
            <a:noFill/>
            <a:miter lim="800000"/>
            <a:headEnd/>
            <a:tailEnd/>
          </a:ln>
          <a:effectLst/>
        </p:spPr>
      </p:pic>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FF00"/>
                </a:solidFill>
              </a:rPr>
              <a:t>NUTRIENT BALANCE</a:t>
            </a:r>
            <a:endParaRPr lang="en-US" dirty="0">
              <a:solidFill>
                <a:srgbClr val="FFFF00"/>
              </a:solidFill>
            </a:endParaRPr>
          </a:p>
        </p:txBody>
      </p:sp>
      <p:sp>
        <p:nvSpPr>
          <p:cNvPr id="3" name="Content Placeholder 2"/>
          <p:cNvSpPr>
            <a:spLocks noGrp="1"/>
          </p:cNvSpPr>
          <p:nvPr>
            <p:ph idx="1"/>
          </p:nvPr>
        </p:nvSpPr>
        <p:spPr>
          <a:xfrm>
            <a:off x="4419600" y="2057400"/>
            <a:ext cx="4724400" cy="3200400"/>
          </a:xfrm>
        </p:spPr>
        <p:txBody>
          <a:bodyPr>
            <a:noAutofit/>
          </a:bodyPr>
          <a:lstStyle/>
          <a:p>
            <a:r>
              <a:rPr lang="en-US" sz="3200" dirty="0"/>
              <a:t>Carbohydrates</a:t>
            </a:r>
          </a:p>
          <a:p>
            <a:r>
              <a:rPr lang="en-US" sz="3200" dirty="0"/>
              <a:t>Protein</a:t>
            </a:r>
          </a:p>
          <a:p>
            <a:r>
              <a:rPr lang="en-US" sz="3200" dirty="0"/>
              <a:t>Fats</a:t>
            </a:r>
          </a:p>
          <a:p>
            <a:r>
              <a:rPr lang="en-US" sz="3200" dirty="0"/>
              <a:t>Vitamins and Minerals</a:t>
            </a:r>
          </a:p>
          <a:p>
            <a:r>
              <a:rPr lang="en-US" sz="3200" dirty="0"/>
              <a:t>Fluids</a:t>
            </a:r>
          </a:p>
        </p:txBody>
      </p:sp>
      <p:pic>
        <p:nvPicPr>
          <p:cNvPr id="4" name="Picture 22" descr="MCj04348020000[1]"/>
          <p:cNvPicPr>
            <a:picLocks noChangeAspect="1" noChangeArrowheads="1"/>
          </p:cNvPicPr>
          <p:nvPr/>
        </p:nvPicPr>
        <p:blipFill>
          <a:blip r:embed="rId2"/>
          <a:srcRect/>
          <a:stretch>
            <a:fillRect/>
          </a:stretch>
        </p:blipFill>
        <p:spPr bwMode="auto">
          <a:xfrm>
            <a:off x="457200" y="1447800"/>
            <a:ext cx="3810000" cy="4419600"/>
          </a:xfrm>
          <a:prstGeom prst="rect">
            <a:avLst/>
          </a:prstGeom>
          <a:noFill/>
          <a:ln w="9525">
            <a:noFill/>
            <a:miter lim="800000"/>
            <a:headEnd/>
            <a:tailEnd/>
          </a:ln>
        </p:spPr>
      </p:pic>
      <p:sp>
        <p:nvSpPr>
          <p:cNvPr id="5" name="Rectangle 4"/>
          <p:cNvSpPr/>
          <p:nvPr/>
        </p:nvSpPr>
        <p:spPr>
          <a:xfrm>
            <a:off x="609600" y="3352800"/>
            <a:ext cx="1219200" cy="492443"/>
          </a:xfrm>
          <a:prstGeom prst="rect">
            <a:avLst/>
          </a:prstGeom>
        </p:spPr>
        <p:txBody>
          <a:bodyPr wrap="square">
            <a:spAutoFit/>
          </a:bodyPr>
          <a:lstStyle/>
          <a:p>
            <a:pPr algn="ctr"/>
            <a:r>
              <a:rPr lang="en-US" sz="1300" dirty="0"/>
              <a:t>Calories </a:t>
            </a:r>
          </a:p>
          <a:p>
            <a:pPr algn="ctr"/>
            <a:r>
              <a:rPr lang="en-US" sz="1300" dirty="0"/>
              <a:t> Consumed</a:t>
            </a:r>
          </a:p>
        </p:txBody>
      </p:sp>
      <p:sp>
        <p:nvSpPr>
          <p:cNvPr id="7" name="Text Box 26"/>
          <p:cNvSpPr txBox="1">
            <a:spLocks noChangeArrowheads="1"/>
          </p:cNvSpPr>
          <p:nvPr/>
        </p:nvSpPr>
        <p:spPr bwMode="auto">
          <a:xfrm>
            <a:off x="3048000" y="3352800"/>
            <a:ext cx="936475" cy="492443"/>
          </a:xfrm>
          <a:prstGeom prst="rect">
            <a:avLst/>
          </a:prstGeom>
          <a:noFill/>
          <a:ln w="9525">
            <a:noFill/>
            <a:miter lim="800000"/>
            <a:headEnd/>
            <a:tailEnd/>
          </a:ln>
        </p:spPr>
        <p:txBody>
          <a:bodyPr wrap="none">
            <a:spAutoFit/>
          </a:bodyPr>
          <a:lstStyle/>
          <a:p>
            <a:r>
              <a:rPr lang="en-US" sz="1300" dirty="0"/>
              <a:t> Calories</a:t>
            </a:r>
          </a:p>
          <a:p>
            <a:r>
              <a:rPr lang="en-US" sz="1300" dirty="0"/>
              <a:t>Expended</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a:noAutofit/>
          </a:bodyPr>
          <a:lstStyle/>
          <a:p>
            <a:pPr algn="ctr"/>
            <a:r>
              <a:rPr lang="en-US" sz="4800" b="1" dirty="0">
                <a:solidFill>
                  <a:srgbClr val="FFFF00"/>
                </a:solidFill>
              </a:rPr>
              <a:t>Carbohydrates</a:t>
            </a:r>
            <a:endParaRPr lang="en-US" sz="4800" dirty="0">
              <a:solidFill>
                <a:srgbClr val="FFFF00"/>
              </a:solidFill>
            </a:endParaRPr>
          </a:p>
        </p:txBody>
      </p:sp>
      <p:sp>
        <p:nvSpPr>
          <p:cNvPr id="3" name="Content Placeholder 2"/>
          <p:cNvSpPr>
            <a:spLocks noGrp="1"/>
          </p:cNvSpPr>
          <p:nvPr>
            <p:ph idx="1"/>
          </p:nvPr>
        </p:nvSpPr>
        <p:spPr>
          <a:xfrm>
            <a:off x="4572000" y="1600200"/>
            <a:ext cx="4114800" cy="4800600"/>
          </a:xfrm>
        </p:spPr>
        <p:txBody>
          <a:bodyPr>
            <a:normAutofit fontScale="70000" lnSpcReduction="20000"/>
          </a:bodyPr>
          <a:lstStyle/>
          <a:p>
            <a:r>
              <a:rPr lang="en-US" sz="2400" dirty="0"/>
              <a:t>They provide quick energy to the body and are not stored in body for long. </a:t>
            </a:r>
          </a:p>
          <a:p>
            <a:pPr>
              <a:buNone/>
            </a:pPr>
            <a:endParaRPr lang="en-US" sz="2400" dirty="0"/>
          </a:p>
          <a:p>
            <a:r>
              <a:rPr lang="en-US" sz="2400" dirty="0"/>
              <a:t>it enhances energy and fuels the muscle constructions in the body.</a:t>
            </a:r>
          </a:p>
          <a:p>
            <a:endParaRPr lang="en-US" sz="2400" dirty="0"/>
          </a:p>
          <a:p>
            <a:r>
              <a:rPr lang="en-US" sz="2400" dirty="0"/>
              <a:t>it breaks down into smaller sugars such as glucose, fructose, and galactose which are absorbed by the body to release energy.</a:t>
            </a:r>
          </a:p>
          <a:p>
            <a:pPr>
              <a:buNone/>
            </a:pPr>
            <a:endParaRPr lang="en-US" sz="2400" dirty="0"/>
          </a:p>
          <a:p>
            <a:r>
              <a:rPr lang="en-US" sz="2400" dirty="0"/>
              <a:t>Carbohydrate recommendations for athletes range from 6 to 10 g/kg body weight.</a:t>
            </a:r>
          </a:p>
          <a:p>
            <a:endParaRPr lang="en-US" sz="2400" dirty="0"/>
          </a:p>
          <a:p>
            <a:r>
              <a:rPr lang="en-US" sz="2400" dirty="0"/>
              <a:t>The main source of carbohydrate are sugar, cereals, grains, dried fruits etc.</a:t>
            </a:r>
          </a:p>
          <a:p>
            <a:endParaRPr lang="en-US" sz="2400" dirty="0"/>
          </a:p>
          <a:p>
            <a:endParaRPr lang="en-US" sz="2400" dirty="0"/>
          </a:p>
        </p:txBody>
      </p:sp>
      <p:pic>
        <p:nvPicPr>
          <p:cNvPr id="7" name="Picture 2"/>
          <p:cNvPicPr>
            <a:picLocks noChangeAspect="1" noChangeArrowheads="1"/>
          </p:cNvPicPr>
          <p:nvPr/>
        </p:nvPicPr>
        <p:blipFill>
          <a:blip r:embed="rId2"/>
          <a:srcRect/>
          <a:stretch>
            <a:fillRect/>
          </a:stretch>
        </p:blipFill>
        <p:spPr bwMode="auto">
          <a:xfrm>
            <a:off x="533400" y="1371600"/>
            <a:ext cx="3846576" cy="4800600"/>
          </a:xfrm>
          <a:prstGeom prst="rect">
            <a:avLst/>
          </a:prstGeom>
          <a:noFill/>
          <a:ln w="9525">
            <a:noFill/>
            <a:miter lim="800000"/>
            <a:headEnd/>
            <a:tailEnd/>
          </a:ln>
          <a:effectLst/>
        </p:spPr>
      </p:pic>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a:solidFill>
                  <a:srgbClr val="FFFF00"/>
                </a:solidFill>
              </a:rPr>
              <a:t>Protein</a:t>
            </a:r>
          </a:p>
        </p:txBody>
      </p:sp>
      <p:sp>
        <p:nvSpPr>
          <p:cNvPr id="3" name="Content Placeholder 2"/>
          <p:cNvSpPr>
            <a:spLocks noGrp="1"/>
          </p:cNvSpPr>
          <p:nvPr>
            <p:ph idx="1"/>
          </p:nvPr>
        </p:nvSpPr>
        <p:spPr>
          <a:xfrm>
            <a:off x="3276600" y="1447800"/>
            <a:ext cx="5410200" cy="4876800"/>
          </a:xfrm>
        </p:spPr>
        <p:txBody>
          <a:bodyPr>
            <a:noAutofit/>
          </a:bodyPr>
          <a:lstStyle/>
          <a:p>
            <a:r>
              <a:rPr lang="en-US" sz="1600" dirty="0"/>
              <a:t>Proteins are the basic structure of all living cells.</a:t>
            </a:r>
          </a:p>
          <a:p>
            <a:endParaRPr lang="en-US" sz="1600" dirty="0"/>
          </a:p>
          <a:p>
            <a:pPr algn="just"/>
            <a:r>
              <a:rPr lang="en-US" sz="1600" dirty="0"/>
              <a:t>Proteins is a chain of amino acids that contain carbon, oxygen, hydrogen and nitrogen.</a:t>
            </a:r>
          </a:p>
          <a:p>
            <a:endParaRPr lang="en-US" sz="1600" dirty="0"/>
          </a:p>
          <a:p>
            <a:r>
              <a:rPr lang="en-US" sz="1600" dirty="0"/>
              <a:t>It is constantly being synthesized and degraded.</a:t>
            </a:r>
          </a:p>
          <a:p>
            <a:endParaRPr lang="en-US" sz="1600" dirty="0"/>
          </a:p>
          <a:p>
            <a:r>
              <a:rPr lang="en-US" sz="1600" dirty="0"/>
              <a:t>Resulting in the maintenance of muscle and lean tissue mass. </a:t>
            </a:r>
          </a:p>
          <a:p>
            <a:endParaRPr lang="en-US" sz="1600" dirty="0"/>
          </a:p>
          <a:p>
            <a:r>
              <a:rPr lang="en-US" sz="1600" dirty="0"/>
              <a:t>The best sources of complete proteins are eggs, milk, meat, poultry, beef and milk products.</a:t>
            </a:r>
          </a:p>
          <a:p>
            <a:endParaRPr lang="en-US" sz="1600" dirty="0"/>
          </a:p>
          <a:p>
            <a:r>
              <a:rPr lang="en-US" sz="1600" dirty="0"/>
              <a:t>Protein recommendations for endurance and strength-trained athletes range from 1.2 to 1.7 g/kg</a:t>
            </a:r>
            <a:r>
              <a:rPr lang="en-US" sz="1600" baseline="30000" dirty="0"/>
              <a:t> </a:t>
            </a:r>
            <a:r>
              <a:rPr lang="en-US" sz="1600" dirty="0"/>
              <a:t>body weight.</a:t>
            </a:r>
          </a:p>
        </p:txBody>
      </p:sp>
      <p:pic>
        <p:nvPicPr>
          <p:cNvPr id="4" name="Picture 4" descr="meat"/>
          <p:cNvPicPr>
            <a:picLocks noChangeAspect="1" noChangeArrowheads="1"/>
          </p:cNvPicPr>
          <p:nvPr/>
        </p:nvPicPr>
        <p:blipFill>
          <a:blip r:embed="rId3"/>
          <a:srcRect l="19565"/>
          <a:stretch>
            <a:fillRect/>
          </a:stretch>
        </p:blipFill>
        <p:spPr bwMode="auto">
          <a:xfrm>
            <a:off x="304800" y="1600200"/>
            <a:ext cx="2895600" cy="4267200"/>
          </a:xfrm>
          <a:prstGeom prst="rect">
            <a:avLst/>
          </a:prstGeom>
          <a:noFill/>
          <a:ln w="9525">
            <a:noFill/>
            <a:miter lim="800000"/>
            <a:headEnd/>
            <a:tailEnd/>
          </a:ln>
        </p:spPr>
      </p:pic>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pPr algn="ctr"/>
            <a:r>
              <a:rPr lang="en-US" sz="4800" dirty="0">
                <a:solidFill>
                  <a:srgbClr val="FFFF00"/>
                </a:solidFill>
              </a:rPr>
              <a:t>Fat</a:t>
            </a:r>
          </a:p>
        </p:txBody>
      </p:sp>
      <p:sp>
        <p:nvSpPr>
          <p:cNvPr id="3" name="Content Placeholder 2"/>
          <p:cNvSpPr>
            <a:spLocks noGrp="1"/>
          </p:cNvSpPr>
          <p:nvPr>
            <p:ph idx="1"/>
          </p:nvPr>
        </p:nvSpPr>
        <p:spPr>
          <a:xfrm>
            <a:off x="4876800" y="1828800"/>
            <a:ext cx="4114800" cy="4800600"/>
          </a:xfrm>
        </p:spPr>
        <p:txBody>
          <a:bodyPr>
            <a:normAutofit fontScale="70000" lnSpcReduction="20000"/>
          </a:bodyPr>
          <a:lstStyle/>
          <a:p>
            <a:pPr algn="just"/>
            <a:r>
              <a:rPr lang="en-US" dirty="0"/>
              <a:t>Fat also contain carbon, hydrogen and oxygen. They are most concentrated source of energy in foods. </a:t>
            </a:r>
          </a:p>
          <a:p>
            <a:pPr algn="just"/>
            <a:endParaRPr lang="en-US" dirty="0"/>
          </a:p>
          <a:p>
            <a:pPr algn="just"/>
            <a:r>
              <a:rPr lang="en-US" dirty="0"/>
              <a:t>Fat provides energy, protects the body's organs and helps with the absorption of some vitamins. </a:t>
            </a:r>
          </a:p>
          <a:p>
            <a:pPr algn="just"/>
            <a:endParaRPr lang="en-US" dirty="0"/>
          </a:p>
          <a:p>
            <a:pPr algn="just"/>
            <a:r>
              <a:rPr lang="en-US" dirty="0"/>
              <a:t>Good choices include the fats from nuts, seeds, vegetable oils (canola, olive, peanut), and avocados. Fat intake should range from 20% to 35% of total energy intake. </a:t>
            </a:r>
          </a:p>
        </p:txBody>
      </p:sp>
      <p:pic>
        <p:nvPicPr>
          <p:cNvPr id="2050" name="Picture 2"/>
          <p:cNvPicPr>
            <a:picLocks noChangeAspect="1" noChangeArrowheads="1"/>
          </p:cNvPicPr>
          <p:nvPr/>
        </p:nvPicPr>
        <p:blipFill>
          <a:blip r:embed="rId3"/>
          <a:srcRect/>
          <a:stretch>
            <a:fillRect/>
          </a:stretch>
        </p:blipFill>
        <p:spPr bwMode="auto">
          <a:xfrm>
            <a:off x="381000" y="1828800"/>
            <a:ext cx="4343400" cy="4391025"/>
          </a:xfrm>
          <a:prstGeom prst="rect">
            <a:avLst/>
          </a:prstGeom>
          <a:noFill/>
          <a:ln w="9525">
            <a:noFill/>
            <a:miter lim="800000"/>
            <a:headEnd/>
            <a:tailEnd/>
          </a:ln>
          <a:effectLst/>
        </p:spPr>
      </p:pic>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466088"/>
          </a:xfrm>
        </p:spPr>
        <p:txBody>
          <a:bodyPr>
            <a:normAutofit fontScale="90000"/>
          </a:bodyPr>
          <a:lstStyle/>
          <a:p>
            <a:pPr algn="ctr"/>
            <a:r>
              <a:rPr lang="en-US" sz="5300" b="1" dirty="0">
                <a:solidFill>
                  <a:srgbClr val="FFFF00"/>
                </a:solidFill>
              </a:rPr>
              <a:t>Vitamins and Minerals</a:t>
            </a:r>
            <a:br>
              <a:rPr lang="en-US" dirty="0">
                <a:solidFill>
                  <a:srgbClr val="0070C0"/>
                </a:solidFill>
              </a:rPr>
            </a:br>
            <a:endParaRPr lang="en-US" dirty="0">
              <a:solidFill>
                <a:srgbClr val="0070C0"/>
              </a:solidFill>
            </a:endParaRPr>
          </a:p>
        </p:txBody>
      </p:sp>
      <p:sp>
        <p:nvSpPr>
          <p:cNvPr id="3" name="Content Placeholder 2"/>
          <p:cNvSpPr>
            <a:spLocks noGrp="1"/>
          </p:cNvSpPr>
          <p:nvPr>
            <p:ph idx="1"/>
          </p:nvPr>
        </p:nvSpPr>
        <p:spPr>
          <a:xfrm>
            <a:off x="4876800" y="1219200"/>
            <a:ext cx="3657600" cy="5638800"/>
          </a:xfrm>
        </p:spPr>
        <p:txBody>
          <a:bodyPr>
            <a:normAutofit fontScale="77500" lnSpcReduction="20000"/>
          </a:bodyPr>
          <a:lstStyle/>
          <a:p>
            <a:pPr algn="just"/>
            <a:r>
              <a:rPr lang="en-US" dirty="0"/>
              <a:t>These are also called MICRONUTRIENTS which plays a vital role in energy production, hemoglobin synthesis, maintenance of bone health, adequate immune function and protection of body oxidative damage. </a:t>
            </a:r>
          </a:p>
          <a:p>
            <a:endParaRPr lang="en-US" dirty="0"/>
          </a:p>
          <a:p>
            <a:pPr algn="just"/>
            <a:r>
              <a:rPr lang="en-US" dirty="0"/>
              <a:t>The most common vitamins and minerals found to be of concern in athletes' diets are calcium and vitamin D, the B vitamins, iron, zinc, magnesium.</a:t>
            </a:r>
          </a:p>
        </p:txBody>
      </p:sp>
      <p:pic>
        <p:nvPicPr>
          <p:cNvPr id="3074" name="Picture 2"/>
          <p:cNvPicPr>
            <a:picLocks noChangeAspect="1" noChangeArrowheads="1"/>
          </p:cNvPicPr>
          <p:nvPr/>
        </p:nvPicPr>
        <p:blipFill>
          <a:blip r:embed="rId2"/>
          <a:srcRect/>
          <a:stretch>
            <a:fillRect/>
          </a:stretch>
        </p:blipFill>
        <p:spPr bwMode="auto">
          <a:xfrm>
            <a:off x="228600" y="1295400"/>
            <a:ext cx="4648200" cy="5334000"/>
          </a:xfrm>
          <a:prstGeom prst="rect">
            <a:avLst/>
          </a:prstGeom>
          <a:noFill/>
          <a:ln w="9525">
            <a:noFill/>
            <a:miter lim="800000"/>
            <a:headEnd/>
            <a:tailEnd/>
          </a:ln>
          <a:effectLst/>
        </p:spPr>
      </p:pic>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a:solidFill>
                  <a:srgbClr val="FFFF00"/>
                </a:solidFill>
              </a:rPr>
              <a:t>Fluids</a:t>
            </a:r>
          </a:p>
        </p:txBody>
      </p:sp>
      <p:sp>
        <p:nvSpPr>
          <p:cNvPr id="3" name="Content Placeholder 2"/>
          <p:cNvSpPr>
            <a:spLocks noGrp="1"/>
          </p:cNvSpPr>
          <p:nvPr>
            <p:ph idx="1"/>
          </p:nvPr>
        </p:nvSpPr>
        <p:spPr>
          <a:xfrm>
            <a:off x="4648200" y="1752600"/>
            <a:ext cx="4191000" cy="4648200"/>
          </a:xfrm>
        </p:spPr>
        <p:txBody>
          <a:bodyPr>
            <a:normAutofit fontScale="62500" lnSpcReduction="20000"/>
          </a:bodyPr>
          <a:lstStyle/>
          <a:p>
            <a:r>
              <a:rPr lang="en-US" dirty="0"/>
              <a:t>Water makes up about 60 percent of a person's body weight. </a:t>
            </a:r>
          </a:p>
          <a:p>
            <a:endParaRPr lang="en-US" dirty="0"/>
          </a:p>
          <a:p>
            <a:r>
              <a:rPr lang="en-US" dirty="0"/>
              <a:t>Water helps move nutrients throughout the body and helps remove waste from the body.</a:t>
            </a:r>
          </a:p>
          <a:p>
            <a:pPr>
              <a:buNone/>
            </a:pPr>
            <a:endParaRPr lang="en-US" dirty="0"/>
          </a:p>
          <a:p>
            <a:r>
              <a:rPr lang="en-US" dirty="0"/>
              <a:t>It is preventing  from </a:t>
            </a:r>
            <a:r>
              <a:rPr lang="en-US" u="sng" dirty="0">
                <a:solidFill>
                  <a:srgbClr val="FFC000"/>
                </a:solidFill>
              </a:rPr>
              <a:t>dehydration</a:t>
            </a:r>
            <a:r>
              <a:rPr lang="en-US" dirty="0">
                <a:solidFill>
                  <a:srgbClr val="FFC000"/>
                </a:solidFill>
              </a:rPr>
              <a:t>  </a:t>
            </a:r>
            <a:r>
              <a:rPr lang="en-US" dirty="0"/>
              <a:t>and avoiding injury. Even mild dehydration can cause muscle and body fatigue, which will reduce athletic performance. </a:t>
            </a:r>
          </a:p>
          <a:p>
            <a:endParaRPr lang="en-US" dirty="0"/>
          </a:p>
          <a:p>
            <a:r>
              <a:rPr lang="en-US" dirty="0"/>
              <a:t>Dehydration increases the risk of potentially life-threatening heat injury such as heat stroke. </a:t>
            </a:r>
          </a:p>
        </p:txBody>
      </p:sp>
      <p:pic>
        <p:nvPicPr>
          <p:cNvPr id="4" name="Picture 4"/>
          <p:cNvPicPr>
            <a:picLocks noChangeAspect="1" noChangeArrowheads="1"/>
          </p:cNvPicPr>
          <p:nvPr/>
        </p:nvPicPr>
        <p:blipFill>
          <a:blip r:embed="rId2"/>
          <a:srcRect/>
          <a:stretch>
            <a:fillRect/>
          </a:stretch>
        </p:blipFill>
        <p:spPr>
          <a:xfrm>
            <a:off x="533400" y="1752600"/>
            <a:ext cx="3886200" cy="4525963"/>
          </a:xfrm>
          <a:prstGeom prst="rect">
            <a:avLst/>
          </a:prstGeom>
        </p:spPr>
      </p:pic>
    </p:spTree>
  </p:cSld>
  <p:clrMapOvr>
    <a:masterClrMapping/>
  </p:clrMapOvr>
  <p:transition>
    <p:dissolve/>
  </p:transition>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0</TotalTime>
  <Words>910</Words>
  <Application>Microsoft Office PowerPoint</Application>
  <PresentationFormat>On-screen Show (4:3)</PresentationFormat>
  <Paragraphs>117</Paragraphs>
  <Slides>17</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Aduren</vt:lpstr>
      <vt:lpstr>Arial</vt:lpstr>
      <vt:lpstr>Calibri</vt:lpstr>
      <vt:lpstr>Franklin Gothic Book</vt:lpstr>
      <vt:lpstr>Wingdings</vt:lpstr>
      <vt:lpstr>Wingdings 2</vt:lpstr>
      <vt:lpstr>Technic</vt:lpstr>
      <vt:lpstr>THE ROLE OF NUTRITION IN SPORTS PERFORMANCE</vt:lpstr>
      <vt:lpstr>INTRODUCTION</vt:lpstr>
      <vt:lpstr>Purpose of Sports Nutrition</vt:lpstr>
      <vt:lpstr>NUTRIENT BALANCE</vt:lpstr>
      <vt:lpstr>Carbohydrates</vt:lpstr>
      <vt:lpstr>Protein</vt:lpstr>
      <vt:lpstr>Fat</vt:lpstr>
      <vt:lpstr>Vitamins and Minerals </vt:lpstr>
      <vt:lpstr>Fluids</vt:lpstr>
      <vt:lpstr>Fluid intake guidelines </vt:lpstr>
      <vt:lpstr>The Timing of Meals </vt:lpstr>
      <vt:lpstr>Several Hours before You Workout</vt:lpstr>
      <vt:lpstr>Thirty Minutes before You Workout </vt:lpstr>
      <vt:lpstr>During Workout</vt:lpstr>
      <vt:lpstr>Hydration after Workout </vt:lpstr>
      <vt:lpstr>Eating After Workout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NUTRITION IN SPORTS PERFORMANCE</dc:title>
  <dc:creator>Lenovo User</dc:creator>
  <cp:lastModifiedBy>Santosh</cp:lastModifiedBy>
  <cp:revision>40</cp:revision>
  <dcterms:created xsi:type="dcterms:W3CDTF">2012-08-20T13:15:23Z</dcterms:created>
  <dcterms:modified xsi:type="dcterms:W3CDTF">2020-05-11T07:53:51Z</dcterms:modified>
</cp:coreProperties>
</file>