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1" r:id="rId9"/>
    <p:sldId id="265" r:id="rId10"/>
    <p:sldId id="260" r:id="rId11"/>
    <p:sldId id="266" r:id="rId12"/>
    <p:sldId id="267" r:id="rId13"/>
    <p:sldId id="275" r:id="rId14"/>
    <p:sldId id="276" r:id="rId15"/>
    <p:sldId id="269" r:id="rId16"/>
    <p:sldId id="272" r:id="rId17"/>
    <p:sldId id="273" r:id="rId18"/>
    <p:sldId id="270" r:id="rId19"/>
    <p:sldId id="271" r:id="rId20"/>
    <p:sldId id="274" r:id="rId21"/>
    <p:sldId id="28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B35809F-6738-445E-8EF7-ACDAD546DE73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C62163-39E9-4415-9668-C1794E64D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62163-39E9-4415-9668-C1794E64D4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D1E2-CB00-44C6-AE36-67C3E94F25FF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DFF8-9A24-4F1F-BAEF-8CA865740C71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6E8F9-2F4C-4171-8BC8-43C44837575F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6A7D-98C5-4AD0-A6D0-84BE367C5057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66AE-37E9-44FC-8637-741808E79302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A31C-235C-4C6D-92D1-C42B077011EE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E442-73A3-4E75-9A13-D4E92B29B4C3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C7F2-9D75-4360-8CDB-71CDB8CD777D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317AC-9357-4204-AEFD-209F50F66DC7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8500-DB2B-4C3F-BB08-C3D6A5801793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9B73-2FD6-43A6-AAE2-ED1ED03D92A7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026E6-6435-4A4D-80E2-1B34BFF27C5D}" type="datetime1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315200" cy="3810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UNIT –III</a:t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Thin layer chromatography </a:t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Introduction, Principle, Methodology,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values, advantages, disadvantages and applications</a:t>
            </a:r>
            <a:br>
              <a:rPr lang="en-US" sz="3700" dirty="0" smtClean="0">
                <a:latin typeface="Times New Roman" pitchFamily="18" charset="0"/>
                <a:cs typeface="Times New Roman" pitchFamily="18" charset="0"/>
              </a:rPr>
            </a:b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15200" cy="1905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Sharma,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 of Pharmaceutical Sciences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C.S.J.M. University, Kanpur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20000" cy="54864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Sample application: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Microsyringe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solution: non polar/ volatile solvent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Developing tank: tank + lid, saturation of tank is must, or lack of reproducibility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Solvent system: Stahl’s triangle: better separation-mix. of solvents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Ethyl acetate : methanol:: 99:1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Trial error basis – best solvent system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0"/>
            <a:ext cx="4171950" cy="4333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ight Triangle 12"/>
          <p:cNvSpPr/>
          <p:nvPr/>
        </p:nvSpPr>
        <p:spPr>
          <a:xfrm rot="20181740">
            <a:off x="3454033" y="1793412"/>
            <a:ext cx="2312133" cy="2509175"/>
          </a:xfrm>
          <a:prstGeom prst="rtTriangl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43400" y="3505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rved Up Arrow 21"/>
          <p:cNvSpPr/>
          <p:nvPr/>
        </p:nvSpPr>
        <p:spPr>
          <a:xfrm rot="19476816">
            <a:off x="4322156" y="3629467"/>
            <a:ext cx="8382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3057168">
            <a:off x="5582967" y="2171591"/>
            <a:ext cx="1752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Eluting solvent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759268">
            <a:off x="3305059" y="5513908"/>
            <a:ext cx="98775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Mixture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411728">
            <a:off x="4876800" y="1143000"/>
            <a:ext cx="76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Polar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078835">
            <a:off x="6248400" y="4114800"/>
            <a:ext cx="1143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Non polar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708148">
            <a:off x="5720096" y="5105179"/>
            <a:ext cx="1371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Hydrophilic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8833764">
            <a:off x="1622538" y="4878450"/>
            <a:ext cx="1219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Lipophilic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20505738">
            <a:off x="1324485" y="3979581"/>
            <a:ext cx="1143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inactive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rot="21163240">
            <a:off x="3124200" y="1219200"/>
            <a:ext cx="9906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17652929">
            <a:off x="1434245" y="2437959"/>
            <a:ext cx="19089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Adsorbent activity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381000"/>
            <a:ext cx="4419600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Stahl’s triangle</a:t>
            </a:r>
            <a:endParaRPr lang="en-US" sz="3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543800" cy="5943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Development methods: Solvent allowed to rise at ht of 15-18cm on 20 cm plate, 20-40 minutes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Solvent front marked and dried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Determination of components: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Colorless--- U.V.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Visualizing reagent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Corrosive reagents – chromic acid,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Evaluation: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Qualitative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Quantitative : Direct and indirect methods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Direct: Visual, spot areas, densitometry, direct spectrometry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Indirect: Elution- Instrumental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38200" y="685800"/>
            <a:ext cx="1676400" cy="2895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295400"/>
            <a:ext cx="990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32766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371600" y="32004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32004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838200" y="3429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43000" y="3429000"/>
            <a:ext cx="9906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/>
          <p:cNvSpPr/>
          <p:nvPr/>
        </p:nvSpPr>
        <p:spPr>
          <a:xfrm>
            <a:off x="838200" y="685800"/>
            <a:ext cx="1676400" cy="3810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276600" y="685800"/>
            <a:ext cx="1676400" cy="2895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ube 29"/>
          <p:cNvSpPr/>
          <p:nvPr/>
        </p:nvSpPr>
        <p:spPr>
          <a:xfrm>
            <a:off x="3276600" y="685800"/>
            <a:ext cx="1676400" cy="3810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81400" y="1295400"/>
            <a:ext cx="990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3581400" y="3200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 flipH="1">
            <a:off x="3809998" y="3124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3276600" y="3429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81400" y="3429000"/>
            <a:ext cx="9906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733800" y="2667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24384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33800" y="2209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91000" y="2514600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91000" y="22860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6" idx="3"/>
            <a:endCxn id="29" idx="1"/>
          </p:cNvCxnSpPr>
          <p:nvPr/>
        </p:nvCxnSpPr>
        <p:spPr>
          <a:xfrm>
            <a:off x="2514600" y="213360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90800" y="1600200"/>
            <a:ext cx="60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After 5 min</a:t>
            </a:r>
            <a:endParaRPr 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53000" y="2133600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29200" y="16002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After 15 min</a:t>
            </a:r>
            <a:endParaRPr lang="en-US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715000" y="685800"/>
            <a:ext cx="1676400" cy="2895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>
            <a:off x="5715000" y="685800"/>
            <a:ext cx="1676400" cy="381000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019800" y="1295400"/>
            <a:ext cx="990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019800" y="3429000"/>
            <a:ext cx="990600" cy="15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6019800" y="32004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 flipH="1">
            <a:off x="6248400" y="3154681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172200" y="2667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172200" y="2209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172200" y="1752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29400" y="16764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flipH="1">
            <a:off x="67056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flipV="1">
            <a:off x="42672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772400" y="1295400"/>
            <a:ext cx="9906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7772400" y="3124200"/>
            <a:ext cx="99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7924800" y="2667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924800" y="21336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924800" y="1752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458200" y="2286000"/>
            <a:ext cx="152400" cy="152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458200" y="16764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rot="5400000">
            <a:off x="8115300" y="2400300"/>
            <a:ext cx="14478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772400" y="1447800"/>
            <a:ext cx="990600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6782594" y="2285206"/>
            <a:ext cx="16764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686800" y="1752600"/>
            <a:ext cx="152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696200" y="1447800"/>
            <a:ext cx="76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391400" y="1447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8839200" y="1447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 rot="5400000">
            <a:off x="7505700" y="24765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5400000">
            <a:off x="7391400" y="2667000"/>
            <a:ext cx="914400" cy="1588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68" idx="0"/>
          </p:cNvCxnSpPr>
          <p:nvPr/>
        </p:nvCxnSpPr>
        <p:spPr>
          <a:xfrm rot="16200000" flipH="1">
            <a:off x="7772400" y="2895600"/>
            <a:ext cx="4572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1" idx="0"/>
          </p:cNvCxnSpPr>
          <p:nvPr/>
        </p:nvCxnSpPr>
        <p:spPr>
          <a:xfrm rot="16200000" flipH="1">
            <a:off x="8115300" y="2705100"/>
            <a:ext cx="838200" cy="1588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371600" y="3962400"/>
            <a:ext cx="7467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THIN LAYER CHROMATOGRAPHY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Arrow Connector 95"/>
          <p:cNvCxnSpPr>
            <a:stCxn id="10" idx="2"/>
          </p:cNvCxnSpPr>
          <p:nvPr/>
        </p:nvCxnSpPr>
        <p:spPr>
          <a:xfrm rot="10800000" flipV="1">
            <a:off x="990600" y="3276600"/>
            <a:ext cx="381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57200" y="4038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1752600" y="4572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Solvent front i.e. distance travelled by solvent</a:t>
            </a:r>
          </a:p>
          <a:p>
            <a:pPr marL="342900" indent="-342900">
              <a:buAutoNum type="alphaLcPeriod"/>
            </a:pPr>
            <a:r>
              <a:rPr lang="en-US" dirty="0" smtClean="0"/>
              <a:t>Distance travelled by Sample</a:t>
            </a:r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3826" y="5410200"/>
            <a:ext cx="6788574" cy="839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/>
              <a:t>Saturation of TLC Tank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7800" y="2133600"/>
            <a:ext cx="1219200" cy="3124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5257800"/>
            <a:ext cx="1219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19100" y="3467100"/>
            <a:ext cx="3276600" cy="1219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be 9"/>
          <p:cNvSpPr/>
          <p:nvPr/>
        </p:nvSpPr>
        <p:spPr>
          <a:xfrm flipV="1">
            <a:off x="1295400" y="2133598"/>
            <a:ext cx="1524000" cy="45719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10" idx="5"/>
          </p:cNvCxnSpPr>
          <p:nvPr/>
        </p:nvCxnSpPr>
        <p:spPr>
          <a:xfrm rot="10800000" flipV="1">
            <a:off x="2819400" y="1981200"/>
            <a:ext cx="457200" cy="180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Cover plate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3048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00400" y="2819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 layer plate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14600" y="5410200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00400" y="525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Solvent mixture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-227806" y="3961606"/>
            <a:ext cx="35052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38200" y="3429000"/>
            <a:ext cx="685800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400" y="3505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Solvent wick for saturation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794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3914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Combines advantages of PC &amp; CC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Equipment simple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 development time compared to PC &amp; CC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is fairly good on inorganic adsorbent material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 choice of stationary phase- adsorption, partition, ion exchange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55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Fast recovery of separated components – powdery coating of plate, scrapping, spot/ zone, quantitative removal, dissolve,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./colorimeter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Easy visualization of separated components, florescent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Detected easily under U.V. because inorganic background don’t produce fluorescence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55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Sensitivity: Delineated, sharp spots, 10 to 100 folds as compared to PC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thickness of layers: Thin layers for qualitative and thicker layers for preparative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Chemically inert stationary phase- application of strong heat or corrosive reagent like sulfuric acid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effective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Reproducible results are difficult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automated procedure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non volatile substance or subst. with low volatility can be separated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of plate is limited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Separation is in open system- humidity, temp.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Quality of separation is limited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1"/>
            <a:ext cx="76962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separation of all types of natural compounds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check the purity of samples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purification process of isolated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examine the reaction: intermediate products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identify organic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check on process- progress of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685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THIN LAYER CHROMATOGRAPHY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696200" cy="5334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Tsvet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Father of Liq.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1900’s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Izmailov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Shraiber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1938- separation of plant extracts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Kirchner: 1950- coated plates-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terpenes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Stahl in 1958 Designed equipment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known as surface, strip, open column, spread layer chromatography</a:t>
            </a:r>
          </a:p>
          <a:p>
            <a:pPr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1"/>
            <a:ext cx="7696200" cy="5105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for separation of inorganic ions- cationic, anionic, covalent species. organic deriv. of metals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Sep. of vitamins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Amino acids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Sep. of alcohols, glycols, alkaloids, amines, proteins, antibiotics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in all type of Industries, Medicine, Forensic science etc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906963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Jeffry G.H., J. Mendham et al. Vogel’s Text book of Quantitative Chemical Analysis, 5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Edition, 1989, Longman Scientific &amp; Technical, Bath Press, Great Britain.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G.R.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Chatwal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SK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Anand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Instrumental methods of chemical analysis (Analytical Chemistry), ed. 1995, Himalaya Publishing House, Bombay.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A.H. Beckett &amp; J.B.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Stenlake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Practical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Pharmaceutcal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Chemistry, Part Two, ed. 4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1997, (reprint 2003) CBS Publishers &amp; Distributors, New Delhi.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1D36-120E-47D4-8D7A-9742DB5058D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292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separation by adsorption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the relative affinity of components towards stationary and mobile phase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Suppose, affinity of component A has strong towards adsorbent, then the movement will be less. Hence the different constituents separate.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Liquid – solid chromatography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PRINCIPLE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077200" cy="4952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Competition  b/w molecules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analyte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solvent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Both binds with the adsorbent surface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Degree of retention depends upon: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Binding strength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analyte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support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Surface area of support</a:t>
            </a:r>
          </a:p>
          <a:p>
            <a:pPr marL="514350" indent="-514350">
              <a:buAutoNum type="alpha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Amount of mobile phase displaced by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analyte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Binding strength of solvent phase to adsorbent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PRINCIPLE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1"/>
            <a:ext cx="8077200" cy="4952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retention may be affected by 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Electrostatic interactions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Hydrogen bonding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Dipole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interactions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der-waals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forces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080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PRINCIPLE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Almost similar to paper chromatography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Coating material: </a:t>
            </a:r>
          </a:p>
          <a:p>
            <a:pPr marL="514350" indent="-51435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133600"/>
          <a:ext cx="7848600" cy="39000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69720"/>
                <a:gridCol w="1097280"/>
                <a:gridCol w="1219200"/>
                <a:gridCol w="1676400"/>
                <a:gridCol w="2286000"/>
              </a:tblGrid>
              <a:tr h="67887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Adsorbent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Nature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Mechanism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Substances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87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Silica gel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Acidic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Active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Adsorption/ Partition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Acidic / neutral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87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Alumina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Basic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Active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Adsorption/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partition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Basic &amp; neutral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Keisulguhr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Neutral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Inactive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Partition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St. hydrophilic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subst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8591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Cellulose powder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Neutral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None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Partition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Water soluble compounds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Coating material: other examples: CaPO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Trisilicate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silica gel alumina (1:1), acetylated cellulose etc.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Adsorbent : must adhere to plate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Binders: CaSO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starch, hydrated silica 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Gypsum- widely used binder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Silica gel G, Alumina G--- G stands for Gypsum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Zinc silicate- inert fluorescent indicator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Ex. Silica Gel GF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PREPARATION OF TLC PLATES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257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Suspension of slurry is prepared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 to prepare: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Pouring method: back &amp; forth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Dipping: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Peifer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(1962)- 2 plates at a time- CHCl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CHCl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MeOH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Spraying: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Reitsema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Sprayer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Spreading- applicator- aligning tray, spreader, developed by DESAGA (west G)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0.1-0.5 mm thick for analytical work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0.5-2 mm – preparative work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Precoated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plates- ready to use- 0.1-0.2mm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4403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Activation of Adsorbent: To remove liq. from TLC, Dry for 30min. in air, &amp; then in oven at 110°C fro 30 min, For very active plates- 150°C- 4 hrs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Purification of silica gel G layers:  To remove Iron as impurity, run plates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MeOH:HCl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:: 9:1 v/v, Fe gets migrated to solvent front, again activate at 110°C, but if CaSO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dissolves reused by adding Suitable binder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980</Words>
  <Application>Microsoft Office PowerPoint</Application>
  <PresentationFormat>On-screen Show (4:3)</PresentationFormat>
  <Paragraphs>184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UNIT –III Thin layer chromatography  Introduction, Principle, Methodology, Rf values, advantages, disadvantages and applications </vt:lpstr>
      <vt:lpstr>THIN LAYER CHROMATOGRAPHY</vt:lpstr>
      <vt:lpstr>PRINCIPLE</vt:lpstr>
      <vt:lpstr>PRINCIPLE</vt:lpstr>
      <vt:lpstr>PRINCIPLE</vt:lpstr>
      <vt:lpstr>Methodology</vt:lpstr>
      <vt:lpstr>Methodology</vt:lpstr>
      <vt:lpstr>2. PREPARATION OF TLC PLATES</vt:lpstr>
      <vt:lpstr>Slide 9</vt:lpstr>
      <vt:lpstr>Slide 10</vt:lpstr>
      <vt:lpstr>Slide 11</vt:lpstr>
      <vt:lpstr>Slide 12</vt:lpstr>
      <vt:lpstr>Slide 13</vt:lpstr>
      <vt:lpstr>Saturation of TLC Tank</vt:lpstr>
      <vt:lpstr>Advantages</vt:lpstr>
      <vt:lpstr>Advantages</vt:lpstr>
      <vt:lpstr>Advantages</vt:lpstr>
      <vt:lpstr>Disadvantages</vt:lpstr>
      <vt:lpstr>Applications</vt:lpstr>
      <vt:lpstr>Applications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–III Thin layer chromatography  Introduction, Principle, Methodology, Rf values, advantages, disadvantages and applications PART -1</dc:title>
  <dc:creator>admin</dc:creator>
  <cp:lastModifiedBy>admin</cp:lastModifiedBy>
  <cp:revision>62</cp:revision>
  <dcterms:created xsi:type="dcterms:W3CDTF">2006-08-16T00:00:00Z</dcterms:created>
  <dcterms:modified xsi:type="dcterms:W3CDTF">2021-11-16T14:43:18Z</dcterms:modified>
</cp:coreProperties>
</file>