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sldIdLst>
    <p:sldId id="256" r:id="rId2"/>
    <p:sldId id="257" r:id="rId3"/>
    <p:sldId id="258" r:id="rId4"/>
    <p:sldId id="275" r:id="rId5"/>
    <p:sldId id="286" r:id="rId6"/>
    <p:sldId id="287" r:id="rId7"/>
    <p:sldId id="276" r:id="rId8"/>
    <p:sldId id="277" r:id="rId9"/>
    <p:sldId id="278" r:id="rId10"/>
    <p:sldId id="279" r:id="rId11"/>
    <p:sldId id="280" r:id="rId12"/>
    <p:sldId id="281" r:id="rId13"/>
    <p:sldId id="282" r:id="rId14"/>
    <p:sldId id="288" r:id="rId15"/>
    <p:sldId id="289" r:id="rId16"/>
    <p:sldId id="290" r:id="rId17"/>
    <p:sldId id="291" r:id="rId18"/>
    <p:sldId id="292" r:id="rId19"/>
    <p:sldId id="283" r:id="rId20"/>
    <p:sldId id="284" r:id="rId21"/>
    <p:sldId id="274" r:id="rId22"/>
    <p:sldId id="28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89B824C-0B12-443F-AB54-4D312E2C5FD2}">
          <p14:sldIdLst>
            <p14:sldId id="256"/>
            <p14:sldId id="257"/>
            <p14:sldId id="258"/>
            <p14:sldId id="275"/>
            <p14:sldId id="286"/>
            <p14:sldId id="287"/>
            <p14:sldId id="276"/>
            <p14:sldId id="277"/>
            <p14:sldId id="278"/>
            <p14:sldId id="279"/>
            <p14:sldId id="280"/>
            <p14:sldId id="281"/>
            <p14:sldId id="282"/>
            <p14:sldId id="288"/>
            <p14:sldId id="289"/>
            <p14:sldId id="290"/>
            <p14:sldId id="291"/>
            <p14:sldId id="292"/>
            <p14:sldId id="283"/>
            <p14:sldId id="284"/>
            <p14:sldId id="27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3346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914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2886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718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5553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486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677466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9673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143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632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251089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8147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2668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9113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53918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11/21/2021</a:t>
            </a:fld>
            <a:endParaRPr lang="en-US" dirty="0"/>
          </a:p>
        </p:txBody>
      </p:sp>
    </p:spTree>
    <p:extLst>
      <p:ext uri="{BB962C8B-B14F-4D97-AF65-F5344CB8AC3E}">
        <p14:creationId xmlns:p14="http://schemas.microsoft.com/office/powerpoint/2010/main" val="124751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114608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5B02-87BC-4000-A2F8-E0D2B34CD771}"/>
              </a:ext>
            </a:extLst>
          </p:cNvPr>
          <p:cNvSpPr>
            <a:spLocks noGrp="1"/>
          </p:cNvSpPr>
          <p:nvPr>
            <p:ph type="ctrTitle"/>
          </p:nvPr>
        </p:nvSpPr>
        <p:spPr>
          <a:xfrm>
            <a:off x="1507066" y="993913"/>
            <a:ext cx="7888725" cy="1020417"/>
          </a:xfrm>
        </p:spPr>
        <p:txBody>
          <a:bodyPr/>
          <a:lstStyle/>
          <a:p>
            <a:pPr algn="ctr"/>
            <a:r>
              <a:rPr lang="en-IN" sz="4400" b="1" u="sng" dirty="0">
                <a:solidFill>
                  <a:srgbClr val="FF0000"/>
                </a:solidFill>
              </a:rPr>
              <a:t>TRANSFER OF LEARNING</a:t>
            </a:r>
          </a:p>
        </p:txBody>
      </p:sp>
      <p:sp>
        <p:nvSpPr>
          <p:cNvPr id="3" name="Subtitle 2">
            <a:extLst>
              <a:ext uri="{FF2B5EF4-FFF2-40B4-BE49-F238E27FC236}">
                <a16:creationId xmlns:a16="http://schemas.microsoft.com/office/drawing/2014/main" id="{779C7168-76CD-4A67-8AE0-BACB8D3D1133}"/>
              </a:ext>
            </a:extLst>
          </p:cNvPr>
          <p:cNvSpPr>
            <a:spLocks noGrp="1"/>
          </p:cNvSpPr>
          <p:nvPr>
            <p:ph type="subTitle" idx="1"/>
          </p:nvPr>
        </p:nvSpPr>
        <p:spPr>
          <a:xfrm>
            <a:off x="6533321" y="4843670"/>
            <a:ext cx="5314121" cy="2014329"/>
          </a:xfrm>
        </p:spPr>
        <p:txBody>
          <a:bodyPr>
            <a:noAutofit/>
          </a:bodyPr>
          <a:lstStyle/>
          <a:p>
            <a:pPr algn="just"/>
            <a:r>
              <a:rPr lang="en-IN" sz="1600" b="1" dirty="0">
                <a:solidFill>
                  <a:schemeClr val="tx1"/>
                </a:solidFill>
                <a:latin typeface="Times New Roman" panose="02020603050405020304" pitchFamily="18" charset="0"/>
                <a:cs typeface="Times New Roman" panose="02020603050405020304" pitchFamily="18" charset="0"/>
              </a:rPr>
              <a:t>Presented By:</a:t>
            </a:r>
          </a:p>
          <a:p>
            <a:pPr algn="just"/>
            <a:r>
              <a:rPr lang="en-IN" sz="1600" b="1" dirty="0">
                <a:solidFill>
                  <a:schemeClr val="tx1"/>
                </a:solidFill>
                <a:latin typeface="Times New Roman" panose="02020603050405020304" pitchFamily="18" charset="0"/>
                <a:cs typeface="Times New Roman" panose="02020603050405020304" pitchFamily="18" charset="0"/>
              </a:rPr>
              <a:t>Priyanka Maurya,</a:t>
            </a:r>
          </a:p>
          <a:p>
            <a:pPr algn="just"/>
            <a:r>
              <a:rPr lang="en-IN" sz="1600" b="1" dirty="0">
                <a:solidFill>
                  <a:schemeClr val="tx1"/>
                </a:solidFill>
                <a:latin typeface="Times New Roman" panose="02020603050405020304" pitchFamily="18" charset="0"/>
                <a:cs typeface="Times New Roman" panose="02020603050405020304" pitchFamily="18" charset="0"/>
              </a:rPr>
              <a:t>Assistant Professor,</a:t>
            </a:r>
          </a:p>
          <a:p>
            <a:pPr algn="just"/>
            <a:r>
              <a:rPr lang="en-IN" sz="1600" b="1" dirty="0">
                <a:solidFill>
                  <a:schemeClr val="tx1"/>
                </a:solidFill>
                <a:latin typeface="Times New Roman" panose="02020603050405020304" pitchFamily="18" charset="0"/>
                <a:cs typeface="Times New Roman" panose="02020603050405020304" pitchFamily="18" charset="0"/>
              </a:rPr>
              <a:t> Department of  Education (</a:t>
            </a:r>
            <a:r>
              <a:rPr lang="en-IN" sz="1600" b="1">
                <a:solidFill>
                  <a:schemeClr val="tx1"/>
                </a:solidFill>
                <a:latin typeface="Times New Roman" panose="02020603050405020304" pitchFamily="18" charset="0"/>
                <a:cs typeface="Times New Roman" panose="02020603050405020304" pitchFamily="18" charset="0"/>
              </a:rPr>
              <a:t>M.Ed.), </a:t>
            </a:r>
            <a:r>
              <a:rPr lang="en-IN" sz="1600" b="1" dirty="0">
                <a:solidFill>
                  <a:schemeClr val="tx1"/>
                </a:solidFill>
                <a:latin typeface="Times New Roman" panose="02020603050405020304" pitchFamily="18" charset="0"/>
                <a:cs typeface="Times New Roman" panose="02020603050405020304" pitchFamily="18" charset="0"/>
              </a:rPr>
              <a:t>C.S.J.M. University, Kanpur.</a:t>
            </a:r>
          </a:p>
          <a:p>
            <a:pPr algn="just"/>
            <a:r>
              <a:rPr lang="en-IN" sz="1600" b="1" dirty="0">
                <a:solidFill>
                  <a:schemeClr val="tx1"/>
                </a:solidFill>
                <a:latin typeface="Times New Roman" panose="02020603050405020304" pitchFamily="18" charset="0"/>
                <a:cs typeface="Times New Roman" panose="02020603050405020304" pitchFamily="18" charset="0"/>
              </a:rPr>
              <a:t>Email: priyanka@csjmu.ac.in</a:t>
            </a:r>
          </a:p>
        </p:txBody>
      </p:sp>
      <p:pic>
        <p:nvPicPr>
          <p:cNvPr id="6" name="Picture 5">
            <a:extLst>
              <a:ext uri="{FF2B5EF4-FFF2-40B4-BE49-F238E27FC236}">
                <a16:creationId xmlns:a16="http://schemas.microsoft.com/office/drawing/2014/main" id="{07AEDA13-1B2A-4EC9-9D41-CE55ACBEA855}"/>
              </a:ext>
            </a:extLst>
          </p:cNvPr>
          <p:cNvPicPr>
            <a:picLocks noChangeAspect="1"/>
          </p:cNvPicPr>
          <p:nvPr/>
        </p:nvPicPr>
        <p:blipFill>
          <a:blip r:embed="rId2"/>
          <a:stretch>
            <a:fillRect/>
          </a:stretch>
        </p:blipFill>
        <p:spPr>
          <a:xfrm>
            <a:off x="2400300" y="2292627"/>
            <a:ext cx="5113683" cy="2160104"/>
          </a:xfrm>
          <a:prstGeom prst="rect">
            <a:avLst/>
          </a:prstGeom>
        </p:spPr>
      </p:pic>
    </p:spTree>
    <p:extLst>
      <p:ext uri="{BB962C8B-B14F-4D97-AF65-F5344CB8AC3E}">
        <p14:creationId xmlns:p14="http://schemas.microsoft.com/office/powerpoint/2010/main" val="3364364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5A149-379E-4BB8-88DA-DF10074FF212}"/>
              </a:ext>
            </a:extLst>
          </p:cNvPr>
          <p:cNvSpPr>
            <a:spLocks noGrp="1"/>
          </p:cNvSpPr>
          <p:nvPr>
            <p:ph idx="1"/>
          </p:nvPr>
        </p:nvSpPr>
        <p:spPr>
          <a:xfrm>
            <a:off x="331305" y="821635"/>
            <a:ext cx="9289773" cy="5219727"/>
          </a:xfrm>
        </p:spPr>
        <p:txBody>
          <a:bodyPr>
            <a:normAutofit lnSpcReduction="10000"/>
          </a:bodyPr>
          <a:lstStyle/>
          <a:p>
            <a:pPr algn="just">
              <a:lnSpc>
                <a:spcPct val="150000"/>
              </a:lnSpc>
              <a:spcAft>
                <a:spcPts val="800"/>
              </a:spcAft>
              <a:buFont typeface="Wingdings" panose="05000000000000000000" pitchFamily="2" charset="2"/>
              <a:buChar char="q"/>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Neutral or Zero Transfer</a:t>
            </a: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When learning in one situation does not have any significant influence over the learning in another situation.</a:t>
            </a:r>
          </a:p>
          <a:p>
            <a:pPr algn="just">
              <a:lnSpc>
                <a:spcPct val="150000"/>
              </a:lnSpc>
              <a:spcAft>
                <a:spcPts val="800"/>
              </a:spcAft>
              <a:buFont typeface="Wingdings" panose="05000000000000000000" pitchFamily="2" charset="2"/>
              <a:buChar char="§"/>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knowledge of history in no way affects learning of driving a car or scooter.</a:t>
            </a:r>
          </a:p>
          <a:p>
            <a:pPr algn="just">
              <a:lnSpc>
                <a:spcPct val="150000"/>
              </a:lnSpc>
              <a:spcAft>
                <a:spcPts val="800"/>
              </a:spcAft>
              <a:buFont typeface="Wingdings" panose="05000000000000000000" pitchFamily="2" charset="2"/>
              <a:buChar char="q"/>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Lateral Transfer</a:t>
            </a: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happens when learning in one context is employed at the same level in new context.</a:t>
            </a:r>
          </a:p>
          <a:p>
            <a:pPr algn="just">
              <a:lnSpc>
                <a:spcPct val="150000"/>
              </a:lnSpc>
              <a:spcAft>
                <a:spcPts val="800"/>
              </a:spcAft>
              <a:buFont typeface="Wingdings" panose="05000000000000000000" pitchFamily="2" charset="2"/>
              <a:buChar char="§"/>
            </a:pP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Writing letters at school can be applied to write letters of various types like- Official letters, friendly letter or invitation letter for the student’s personal use.</a:t>
            </a:r>
          </a:p>
          <a:p>
            <a:pPr marL="0" indent="0" algn="just">
              <a:lnSpc>
                <a:spcPct val="150000"/>
              </a:lnSpc>
              <a:spcAft>
                <a:spcPts val="800"/>
              </a:spcAft>
              <a:buNone/>
            </a:pPr>
            <a:endPar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63711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BF4E35-D0F1-42B6-964D-A3EA8E0881FA}"/>
              </a:ext>
            </a:extLst>
          </p:cNvPr>
          <p:cNvSpPr>
            <a:spLocks noGrp="1"/>
          </p:cNvSpPr>
          <p:nvPr>
            <p:ph idx="1"/>
          </p:nvPr>
        </p:nvSpPr>
        <p:spPr>
          <a:xfrm>
            <a:off x="677334" y="980661"/>
            <a:ext cx="9222040" cy="5060701"/>
          </a:xfrm>
        </p:spPr>
        <p:txBody>
          <a:bodyPr>
            <a:normAutofit fontScale="92500"/>
          </a:bodyPr>
          <a:lstStyle/>
          <a:p>
            <a:pPr algn="just">
              <a:lnSpc>
                <a:spcPct val="120000"/>
              </a:lnSpc>
              <a:spcAft>
                <a:spcPts val="800"/>
              </a:spcAft>
              <a:buFont typeface="Wingdings" panose="05000000000000000000" pitchFamily="2" charset="2"/>
              <a:buChar char="Ø"/>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Vertical transfer</a:t>
            </a: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happens when learning at one level facilitates at a higher level.</a:t>
            </a:r>
          </a:p>
          <a:p>
            <a:pPr algn="just">
              <a:lnSpc>
                <a:spcPct val="120000"/>
              </a:lnSpc>
              <a:spcAft>
                <a:spcPts val="800"/>
              </a:spcAft>
              <a:buFont typeface="Wingdings" panose="05000000000000000000" pitchFamily="2" charset="2"/>
              <a:buChar char="§"/>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200"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If a child learns that when zero is multiplied by any number, the result will be zero. After learning this if s/he solved the problem like-</a:t>
            </a:r>
          </a:p>
          <a:p>
            <a:pPr marL="0" indent="0" algn="just">
              <a:lnSpc>
                <a:spcPct val="120000"/>
              </a:lnSpc>
              <a:spcAft>
                <a:spcPts val="800"/>
              </a:spcAft>
              <a:buNone/>
            </a:pPr>
            <a:r>
              <a:rPr lang="en-IN"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142.056 * 521/21*0=0</a:t>
            </a:r>
          </a:p>
          <a:p>
            <a:pPr marL="0" indent="0" algn="just">
              <a:lnSpc>
                <a:spcPct val="120000"/>
              </a:lnSpc>
              <a:spcAft>
                <a:spcPts val="800"/>
              </a:spcAft>
              <a:buNone/>
            </a:pP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Then this is the example of vertical transfer of learning.</a:t>
            </a:r>
          </a:p>
          <a:p>
            <a:pPr algn="just">
              <a:lnSpc>
                <a:spcPct val="120000"/>
              </a:lnSpc>
              <a:spcAft>
                <a:spcPts val="800"/>
              </a:spcAft>
              <a:buFont typeface="Wingdings" panose="05000000000000000000" pitchFamily="2" charset="2"/>
              <a:buChar char="Ø"/>
            </a:pP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Bilateral Transfer</a:t>
            </a:r>
            <a:r>
              <a:rPr lang="en-IN"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refers to the case in which training imparted to one limb of the body transfer itself to the parallel limb on the other side.</a:t>
            </a:r>
          </a:p>
          <a:p>
            <a:pPr algn="just">
              <a:lnSpc>
                <a:spcPct val="120000"/>
              </a:lnSpc>
              <a:spcAft>
                <a:spcPts val="800"/>
              </a:spcAft>
              <a:buFont typeface="Wingdings" panose="05000000000000000000" pitchFamily="2" charset="2"/>
              <a:buChar char="§"/>
            </a:pPr>
            <a:r>
              <a:rPr lang="en-IN" sz="22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2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After being trained in writing or working with the right hand, children learn to write or perform the same activity with the left hand without any additional practice.</a:t>
            </a:r>
          </a:p>
          <a:p>
            <a:endParaRPr lang="en-IN" dirty="0"/>
          </a:p>
        </p:txBody>
      </p:sp>
    </p:spTree>
    <p:extLst>
      <p:ext uri="{BB962C8B-B14F-4D97-AF65-F5344CB8AC3E}">
        <p14:creationId xmlns:p14="http://schemas.microsoft.com/office/powerpoint/2010/main" val="1493203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B541A-7D9F-4C8B-9889-A8731EA26CA4}"/>
              </a:ext>
            </a:extLst>
          </p:cNvPr>
          <p:cNvSpPr>
            <a:spLocks noGrp="1"/>
          </p:cNvSpPr>
          <p:nvPr>
            <p:ph idx="1"/>
          </p:nvPr>
        </p:nvSpPr>
        <p:spPr>
          <a:xfrm>
            <a:off x="677333" y="407963"/>
            <a:ext cx="8874629" cy="5701289"/>
          </a:xfrm>
        </p:spPr>
        <p:txBody>
          <a:bodyPr>
            <a:normAutofit fontScale="92500" lnSpcReduction="20000"/>
          </a:bodyPr>
          <a:lstStyle/>
          <a:p>
            <a:pPr marL="0" indent="0" algn="just">
              <a:lnSpc>
                <a:spcPct val="150000"/>
              </a:lnSpc>
              <a:spcAft>
                <a:spcPts val="800"/>
              </a:spcAft>
              <a:buNone/>
            </a:pP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Schunk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define types of transfer as follows:</a:t>
            </a:r>
            <a:endParaRPr lang="en-IN"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q"/>
            </a:pPr>
            <a:r>
              <a:rPr lang="en-IN"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Near Transfer</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occurs when many elements overlap between the conditions in which the learner obtained the knowledge or skill and the new situation.</a:t>
            </a:r>
          </a:p>
          <a:p>
            <a:pPr algn="just">
              <a:lnSpc>
                <a:spcPct val="150000"/>
              </a:lnSpc>
              <a:spcAft>
                <a:spcPts val="800"/>
              </a:spcAft>
              <a:buFont typeface="Wingdings" panose="05000000000000000000" pitchFamily="2" charset="2"/>
              <a:buChar char="§"/>
            </a:pPr>
            <a:r>
              <a:rPr lang="en-IN" sz="24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student who learns to type on a typewriter applies that knowledge                    to a computer keyboard.</a:t>
            </a:r>
            <a:endParaRPr lang="en-IN"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q"/>
            </a:pPr>
            <a:r>
              <a:rPr lang="en-IN"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Far Transfer</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occurs when the new situation is very different from that in which learning occurred.</a:t>
            </a:r>
            <a:endParaRPr lang="en-IN"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
            </a:pPr>
            <a:r>
              <a:rPr lang="en-IN" sz="24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t>
            </a:r>
            <a:r>
              <a:rPr lang="en-IN" sz="24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a:t>
            </a:r>
            <a:r>
              <a:rPr lang="en-IN" sz="24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mple: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student applies what he has learned in trigonometry class while doing a practicum in architect’s firm.</a:t>
            </a:r>
            <a:endParaRPr lang="en-IN"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59421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63C8C0-C996-4FD5-B849-D31B7B6CCA9F}"/>
              </a:ext>
            </a:extLst>
          </p:cNvPr>
          <p:cNvSpPr>
            <a:spLocks noGrp="1"/>
          </p:cNvSpPr>
          <p:nvPr>
            <p:ph idx="1"/>
          </p:nvPr>
        </p:nvSpPr>
        <p:spPr>
          <a:xfrm>
            <a:off x="518308" y="467139"/>
            <a:ext cx="9049762" cy="5923722"/>
          </a:xfrm>
        </p:spPr>
        <p:txBody>
          <a:bodyPr>
            <a:normAutofit/>
          </a:bodyPr>
          <a:lstStyle/>
          <a:p>
            <a:pPr marL="0" indent="0" algn="just">
              <a:buNone/>
            </a:pPr>
            <a:r>
              <a:rPr lang="en-IN" sz="20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Saloman</a:t>
            </a:r>
            <a:r>
              <a:rPr lang="en-IN"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and Perkins (1989) </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define two types of transfer as follow:</a:t>
            </a:r>
            <a:endParaRPr lang="en-IN"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q"/>
            </a:pPr>
            <a:r>
              <a:rPr lang="en-IN" sz="20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Low road transfer</a:t>
            </a:r>
            <a:r>
              <a:rPr lang="en-IN"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takes place when the initial learning task and the transfer task are so similar that the learner automatically applies his initial learning to the transfer task. </a:t>
            </a:r>
            <a:endParaRPr lang="en-IN"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
            </a:pPr>
            <a:r>
              <a:rPr lang="en-IN" sz="20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0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When a competent reader encounters new sentences in their native language, they read them automatically.</a:t>
            </a:r>
            <a:endParaRPr lang="en-IN"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q"/>
            </a:pPr>
            <a:r>
              <a:rPr lang="en-IN" sz="20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High road transfer</a:t>
            </a:r>
            <a:r>
              <a:rPr lang="en-IN"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transfer occurs when the initial learning task and transfer task are different enough that the learner has to do some thinking and make a conscious effort to apply his initial learning to the transfer task.</a:t>
            </a:r>
            <a:endParaRPr lang="en-IN"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buFont typeface="Wingdings" panose="05000000000000000000" pitchFamily="2" charset="2"/>
              <a:buChar char="§"/>
            </a:pPr>
            <a:r>
              <a:rPr lang="en-IN" sz="20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Selecting and using a statistical test with new and different kind of data.</a:t>
            </a:r>
            <a:endParaRPr lang="en-IN"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60629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B05B0-8ED1-4369-9571-C124C06AD6FA}"/>
              </a:ext>
            </a:extLst>
          </p:cNvPr>
          <p:cNvSpPr>
            <a:spLocks noGrp="1"/>
          </p:cNvSpPr>
          <p:nvPr>
            <p:ph type="title"/>
          </p:nvPr>
        </p:nvSpPr>
        <p:spPr/>
        <p:txBody>
          <a:bodyPr/>
          <a:lstStyle/>
          <a:p>
            <a:r>
              <a:rPr lang="en-IN" dirty="0">
                <a:solidFill>
                  <a:srgbClr val="FF0000"/>
                </a:solidFill>
                <a:latin typeface="Times New Roman" panose="02020603050405020304" pitchFamily="18" charset="0"/>
                <a:cs typeface="Times New Roman" panose="02020603050405020304" pitchFamily="18" charset="0"/>
              </a:rPr>
              <a:t>Theories of Transfer of Learning</a:t>
            </a:r>
          </a:p>
        </p:txBody>
      </p:sp>
      <p:sp>
        <p:nvSpPr>
          <p:cNvPr id="3" name="Content Placeholder 2">
            <a:extLst>
              <a:ext uri="{FF2B5EF4-FFF2-40B4-BE49-F238E27FC236}">
                <a16:creationId xmlns:a16="http://schemas.microsoft.com/office/drawing/2014/main" id="{621AC29E-F38D-4C5D-8D27-FB488E698965}"/>
              </a:ext>
            </a:extLst>
          </p:cNvPr>
          <p:cNvSpPr>
            <a:spLocks noGrp="1"/>
          </p:cNvSpPr>
          <p:nvPr>
            <p:ph idx="1"/>
          </p:nvPr>
        </p:nvSpPr>
        <p:spPr/>
        <p:txBody>
          <a:bodyPr>
            <a:normAutofit/>
          </a:bodyPr>
          <a:lstStyle/>
          <a:p>
            <a:pPr>
              <a:buFont typeface="Wingdings" panose="05000000000000000000" pitchFamily="2" charset="2"/>
              <a:buChar char="q"/>
            </a:pPr>
            <a:r>
              <a:rPr lang="en-IN" sz="2800" dirty="0">
                <a:latin typeface="Times New Roman" panose="02020603050405020304" pitchFamily="18" charset="0"/>
                <a:cs typeface="Times New Roman" panose="02020603050405020304" pitchFamily="18" charset="0"/>
              </a:rPr>
              <a:t>Theory of Mental Discipline</a:t>
            </a:r>
          </a:p>
          <a:p>
            <a:pPr>
              <a:buFont typeface="Wingdings" panose="05000000000000000000" pitchFamily="2" charset="2"/>
              <a:buChar char="q"/>
            </a:pPr>
            <a:r>
              <a:rPr lang="en-IN" sz="2800" dirty="0">
                <a:latin typeface="Times New Roman" panose="02020603050405020304" pitchFamily="18" charset="0"/>
                <a:cs typeface="Times New Roman" panose="02020603050405020304" pitchFamily="18" charset="0"/>
              </a:rPr>
              <a:t>Theory of Identical Elements</a:t>
            </a:r>
          </a:p>
          <a:p>
            <a:pPr>
              <a:buFont typeface="Wingdings" panose="05000000000000000000" pitchFamily="2" charset="2"/>
              <a:buChar char="q"/>
            </a:pPr>
            <a:r>
              <a:rPr lang="en-IN" sz="2800" dirty="0">
                <a:latin typeface="Times New Roman" panose="02020603050405020304" pitchFamily="18" charset="0"/>
                <a:cs typeface="Times New Roman" panose="02020603050405020304" pitchFamily="18" charset="0"/>
              </a:rPr>
              <a:t>Theory of Generalization</a:t>
            </a:r>
          </a:p>
          <a:p>
            <a:pPr>
              <a:buFont typeface="Wingdings" panose="05000000000000000000" pitchFamily="2" charset="2"/>
              <a:buChar char="q"/>
            </a:pPr>
            <a:r>
              <a:rPr lang="en-IN" sz="2800" dirty="0">
                <a:latin typeface="Times New Roman" panose="02020603050405020304" pitchFamily="18" charset="0"/>
                <a:cs typeface="Times New Roman" panose="02020603050405020304" pitchFamily="18" charset="0"/>
              </a:rPr>
              <a:t>Theory of Configuration</a:t>
            </a:r>
          </a:p>
        </p:txBody>
      </p:sp>
    </p:spTree>
    <p:extLst>
      <p:ext uri="{BB962C8B-B14F-4D97-AF65-F5344CB8AC3E}">
        <p14:creationId xmlns:p14="http://schemas.microsoft.com/office/powerpoint/2010/main" val="3166882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3400-4759-4F0B-8D9C-1FB43EC95728}"/>
              </a:ext>
            </a:extLst>
          </p:cNvPr>
          <p:cNvSpPr>
            <a:spLocks noGrp="1"/>
          </p:cNvSpPr>
          <p:nvPr>
            <p:ph type="title"/>
          </p:nvPr>
        </p:nvSpPr>
        <p:spPr/>
        <p:txBody>
          <a:bodyPr/>
          <a:lstStyle/>
          <a:p>
            <a:r>
              <a:rPr lang="en-IN" dirty="0">
                <a:solidFill>
                  <a:srgbClr val="FF0000"/>
                </a:solidFill>
                <a:latin typeface="Times New Roman" panose="02020603050405020304" pitchFamily="18" charset="0"/>
                <a:cs typeface="Times New Roman" panose="02020603050405020304" pitchFamily="18" charset="0"/>
              </a:rPr>
              <a:t>Theory of Mental Discipline</a:t>
            </a:r>
          </a:p>
        </p:txBody>
      </p:sp>
      <p:sp>
        <p:nvSpPr>
          <p:cNvPr id="3" name="Content Placeholder 2">
            <a:extLst>
              <a:ext uri="{FF2B5EF4-FFF2-40B4-BE49-F238E27FC236}">
                <a16:creationId xmlns:a16="http://schemas.microsoft.com/office/drawing/2014/main" id="{2DCCDF35-93D5-4D24-99B4-1D283AA1859A}"/>
              </a:ext>
            </a:extLst>
          </p:cNvPr>
          <p:cNvSpPr>
            <a:spLocks noGrp="1"/>
          </p:cNvSpPr>
          <p:nvPr>
            <p:ph idx="1"/>
          </p:nvPr>
        </p:nvSpPr>
        <p:spPr/>
        <p:txBody>
          <a:bodyPr/>
          <a:lstStyle/>
          <a:p>
            <a:pPr algn="just"/>
            <a:r>
              <a:rPr lang="en-IN" sz="2400" dirty="0">
                <a:solidFill>
                  <a:schemeClr val="tx1"/>
                </a:solidFill>
                <a:latin typeface="Times New Roman" panose="02020603050405020304" pitchFamily="18" charset="0"/>
                <a:cs typeface="Times New Roman" panose="02020603050405020304" pitchFamily="18" charset="0"/>
              </a:rPr>
              <a:t>This theory states the various faculties of the mind can be developed through proper training in the same way as muscles developed through physical exercise.</a:t>
            </a:r>
          </a:p>
          <a:p>
            <a:pPr algn="just"/>
            <a:r>
              <a:rPr lang="en-IN" sz="2400" dirty="0">
                <a:solidFill>
                  <a:schemeClr val="tx1"/>
                </a:solidFill>
                <a:latin typeface="Times New Roman" panose="02020603050405020304" pitchFamily="18" charset="0"/>
                <a:cs typeface="Times New Roman" panose="02020603050405020304" pitchFamily="18" charset="0"/>
              </a:rPr>
              <a:t>These faculties can be developed through learning of specific subjects.</a:t>
            </a:r>
          </a:p>
          <a:p>
            <a:pPr algn="just"/>
            <a:r>
              <a:rPr lang="en-IN" sz="2400" dirty="0">
                <a:solidFill>
                  <a:schemeClr val="tx1"/>
                </a:solidFill>
                <a:latin typeface="Times New Roman" panose="02020603050405020304" pitchFamily="18" charset="0"/>
                <a:cs typeface="Times New Roman" panose="02020603050405020304" pitchFamily="18" charset="0"/>
              </a:rPr>
              <a:t>Example: reasoning power can be developed by learning mathematics.</a:t>
            </a:r>
          </a:p>
          <a:p>
            <a:pPr algn="just"/>
            <a:endParaRPr lang="en-IN" sz="2400"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562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624B-0539-44C9-8089-50D302A40820}"/>
              </a:ext>
            </a:extLst>
          </p:cNvPr>
          <p:cNvSpPr>
            <a:spLocks noGrp="1"/>
          </p:cNvSpPr>
          <p:nvPr>
            <p:ph type="title"/>
          </p:nvPr>
        </p:nvSpPr>
        <p:spPr/>
        <p:txBody>
          <a:bodyPr/>
          <a:lstStyle/>
          <a:p>
            <a:r>
              <a:rPr lang="en-IN" sz="3600" dirty="0">
                <a:solidFill>
                  <a:srgbClr val="FF0000"/>
                </a:solidFill>
                <a:latin typeface="Times New Roman" panose="02020603050405020304" pitchFamily="18" charset="0"/>
                <a:cs typeface="Times New Roman" panose="02020603050405020304" pitchFamily="18" charset="0"/>
              </a:rPr>
              <a:t>Theory of Identical Elements</a:t>
            </a:r>
            <a:br>
              <a:rPr lang="en-IN" sz="3600"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A5925CA-13EF-4446-A3C2-9A566450C678}"/>
              </a:ext>
            </a:extLst>
          </p:cNvPr>
          <p:cNvSpPr>
            <a:spLocks noGrp="1"/>
          </p:cNvSpPr>
          <p:nvPr>
            <p:ph idx="1"/>
          </p:nvPr>
        </p:nvSpPr>
        <p:spPr/>
        <p:txBody>
          <a:bodyPr>
            <a:normAutofit/>
          </a:bodyPr>
          <a:lstStyle/>
          <a:p>
            <a:r>
              <a:rPr lang="en-IN" sz="2400" dirty="0">
                <a:solidFill>
                  <a:schemeClr val="tx1"/>
                </a:solidFill>
                <a:latin typeface="Times New Roman" panose="02020603050405020304" pitchFamily="18" charset="0"/>
                <a:cs typeface="Times New Roman" panose="02020603050405020304" pitchFamily="18" charset="0"/>
              </a:rPr>
              <a:t>This theory was propounded by Thorndike.</a:t>
            </a:r>
          </a:p>
          <a:p>
            <a:r>
              <a:rPr lang="en-IN" sz="2400" dirty="0">
                <a:solidFill>
                  <a:schemeClr val="tx1"/>
                </a:solidFill>
                <a:latin typeface="Times New Roman" panose="02020603050405020304" pitchFamily="18" charset="0"/>
                <a:cs typeface="Times New Roman" panose="02020603050405020304" pitchFamily="18" charset="0"/>
              </a:rPr>
              <a:t>According to him the amount of transfer depends upon the identical items in both situations.</a:t>
            </a:r>
          </a:p>
          <a:p>
            <a:r>
              <a:rPr lang="en-IN" sz="2400" dirty="0">
                <a:solidFill>
                  <a:schemeClr val="tx1"/>
                </a:solidFill>
                <a:latin typeface="Times New Roman" panose="02020603050405020304" pitchFamily="18" charset="0"/>
                <a:cs typeface="Times New Roman" panose="02020603050405020304" pitchFamily="18" charset="0"/>
              </a:rPr>
              <a:t>Here identical elements can be content, method, aim or attitude present in both learning situations.</a:t>
            </a:r>
          </a:p>
        </p:txBody>
      </p:sp>
    </p:spTree>
    <p:extLst>
      <p:ext uri="{BB962C8B-B14F-4D97-AF65-F5344CB8AC3E}">
        <p14:creationId xmlns:p14="http://schemas.microsoft.com/office/powerpoint/2010/main" val="2092060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76791-5023-4105-8DD5-9E06A48E778E}"/>
              </a:ext>
            </a:extLst>
          </p:cNvPr>
          <p:cNvSpPr>
            <a:spLocks noGrp="1"/>
          </p:cNvSpPr>
          <p:nvPr>
            <p:ph type="title"/>
          </p:nvPr>
        </p:nvSpPr>
        <p:spPr/>
        <p:txBody>
          <a:bodyPr/>
          <a:lstStyle/>
          <a:p>
            <a:pPr marL="342900" marR="0" lvl="0" indent="-342900" defTabSz="457200" rtl="0" eaLnBrk="1" fontAlgn="auto" latinLnBrk="0" hangingPunct="1">
              <a:lnSpc>
                <a:spcPct val="100000"/>
              </a:lnSpc>
              <a:spcBef>
                <a:spcPts val="1000"/>
              </a:spcBef>
              <a:spcAft>
                <a:spcPts val="0"/>
              </a:spcAft>
              <a:tabLst/>
              <a:defRPr/>
            </a:pPr>
            <a:r>
              <a:rPr kumimoji="0" lang="en-IN"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Theory of Generalization</a:t>
            </a:r>
            <a:br>
              <a:rPr kumimoji="0" lang="en-IN" sz="2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BA133AF-FC61-48BC-A660-C233BE9AA816}"/>
              </a:ext>
            </a:extLst>
          </p:cNvPr>
          <p:cNvSpPr>
            <a:spLocks noGrp="1"/>
          </p:cNvSpPr>
          <p:nvPr>
            <p:ph idx="1"/>
          </p:nvPr>
        </p:nvSpPr>
        <p:spPr/>
        <p:txBody>
          <a:bodyPr/>
          <a:lstStyle/>
          <a:p>
            <a:r>
              <a:rPr lang="en-IN" sz="2800" dirty="0">
                <a:solidFill>
                  <a:schemeClr val="tx1"/>
                </a:solidFill>
                <a:latin typeface="Times New Roman" panose="02020603050405020304" pitchFamily="18" charset="0"/>
                <a:cs typeface="Times New Roman" panose="02020603050405020304" pitchFamily="18" charset="0"/>
              </a:rPr>
              <a:t>This theory was formulated by Charles H. Judd.</a:t>
            </a:r>
          </a:p>
          <a:p>
            <a:r>
              <a:rPr lang="en-IN" sz="2800" dirty="0">
                <a:solidFill>
                  <a:schemeClr val="tx1"/>
                </a:solidFill>
                <a:latin typeface="Times New Roman" panose="02020603050405020304" pitchFamily="18" charset="0"/>
                <a:cs typeface="Times New Roman" panose="02020603050405020304" pitchFamily="18" charset="0"/>
              </a:rPr>
              <a:t>He stated that transfer is a form of generalization which can be encouraged by training.</a:t>
            </a:r>
          </a:p>
          <a:p>
            <a:r>
              <a:rPr lang="en-IN" sz="2800" dirty="0">
                <a:solidFill>
                  <a:schemeClr val="tx1"/>
                </a:solidFill>
                <a:latin typeface="Times New Roman" panose="02020603050405020304" pitchFamily="18" charset="0"/>
                <a:cs typeface="Times New Roman" panose="02020603050405020304" pitchFamily="18" charset="0"/>
              </a:rPr>
              <a:t>This theory give emphasis on value to understand, organize and generalize specific experiences.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813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CC8A5-48A2-4C68-9890-C549BA603989}"/>
              </a:ext>
            </a:extLst>
          </p:cNvPr>
          <p:cNvSpPr>
            <a:spLocks noGrp="1"/>
          </p:cNvSpPr>
          <p:nvPr>
            <p:ph type="title"/>
          </p:nvPr>
        </p:nvSpPr>
        <p:spPr/>
        <p:txBody>
          <a:bodyPr/>
          <a:lstStyle/>
          <a:p>
            <a:pPr marL="342900" marR="0" lvl="0" indent="-342900" defTabSz="457200" rtl="0" eaLnBrk="1" fontAlgn="auto" latinLnBrk="0" hangingPunct="1">
              <a:lnSpc>
                <a:spcPct val="100000"/>
              </a:lnSpc>
              <a:spcBef>
                <a:spcPts val="1000"/>
              </a:spcBef>
              <a:spcAft>
                <a:spcPts val="0"/>
              </a:spcAft>
              <a:tabLst/>
              <a:defRPr/>
            </a:pPr>
            <a:r>
              <a:rPr kumimoji="0" lang="en-IN"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Theory of Configuration</a:t>
            </a:r>
            <a:br>
              <a:rPr kumimoji="0" lang="en-IN" sz="2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mn-ea"/>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29A1ED3-AB36-4179-8E6B-5A85650343EC}"/>
              </a:ext>
            </a:extLst>
          </p:cNvPr>
          <p:cNvSpPr>
            <a:spLocks noGrp="1"/>
          </p:cNvSpPr>
          <p:nvPr>
            <p:ph idx="1"/>
          </p:nvPr>
        </p:nvSpPr>
        <p:spPr/>
        <p:txBody>
          <a:bodyPr>
            <a:normAutofit/>
          </a:bodyPr>
          <a:lstStyle/>
          <a:p>
            <a:pPr algn="just"/>
            <a:r>
              <a:rPr lang="en-IN" sz="2800" dirty="0">
                <a:solidFill>
                  <a:schemeClr val="tx1"/>
                </a:solidFill>
                <a:latin typeface="Times New Roman" panose="02020603050405020304" pitchFamily="18" charset="0"/>
                <a:cs typeface="Times New Roman" panose="02020603050405020304" pitchFamily="18" charset="0"/>
              </a:rPr>
              <a:t>This theory is based on Gestalt theory of learning.</a:t>
            </a:r>
          </a:p>
          <a:p>
            <a:pPr algn="just"/>
            <a:r>
              <a:rPr lang="en-IN" sz="2800" dirty="0">
                <a:solidFill>
                  <a:schemeClr val="tx1"/>
                </a:solidFill>
                <a:latin typeface="Times New Roman" panose="02020603050405020304" pitchFamily="18" charset="0"/>
                <a:cs typeface="Times New Roman" panose="02020603050405020304" pitchFamily="18" charset="0"/>
              </a:rPr>
              <a:t>Transfer implies that what is learned in one situation can be shifted to another situation only when similarity of the two learning situations is perceived by the learner.</a:t>
            </a:r>
          </a:p>
        </p:txBody>
      </p:sp>
    </p:spTree>
    <p:extLst>
      <p:ext uri="{BB962C8B-B14F-4D97-AF65-F5344CB8AC3E}">
        <p14:creationId xmlns:p14="http://schemas.microsoft.com/office/powerpoint/2010/main" val="4240165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C55C6-38CB-4A83-B7E0-68D17CE15408}"/>
              </a:ext>
            </a:extLst>
          </p:cNvPr>
          <p:cNvSpPr>
            <a:spLocks noGrp="1"/>
          </p:cNvSpPr>
          <p:nvPr>
            <p:ph type="title"/>
          </p:nvPr>
        </p:nvSpPr>
        <p:spPr>
          <a:xfrm>
            <a:off x="677334" y="490331"/>
            <a:ext cx="8596668" cy="1320800"/>
          </a:xfrm>
          <a:effectLst>
            <a:outerShdw blurRad="50800" dist="38100" dir="2700000" algn="tl" rotWithShape="0">
              <a:prstClr val="black">
                <a:alpha val="40000"/>
              </a:prstClr>
            </a:outerShdw>
          </a:effectLst>
        </p:spPr>
        <p:txBody>
          <a:bodyPr>
            <a:normAutofit fontScale="90000"/>
          </a:bodyPr>
          <a:lstStyle/>
          <a:p>
            <a:r>
              <a:rPr lang="en-IN" sz="3100" u="sng" dirty="0">
                <a:solidFill>
                  <a:srgbClr val="FF0000"/>
                </a:solidFill>
                <a:latin typeface="Times New Roman" panose="02020603050405020304" pitchFamily="18" charset="0"/>
                <a:cs typeface="Times New Roman" panose="02020603050405020304" pitchFamily="18" charset="0"/>
              </a:rPr>
              <a:t>FACTORS AFFECTING TRANFER OF LEARNING</a:t>
            </a:r>
            <a:br>
              <a:rPr lang="en-IN" sz="4000" dirty="0">
                <a:solidFill>
                  <a:schemeClr val="tx1">
                    <a:lumMod val="95000"/>
                    <a:lumOff val="5000"/>
                  </a:schemeClr>
                </a:solidFill>
                <a:latin typeface="Times New Roman" panose="02020603050405020304" pitchFamily="18" charset="0"/>
                <a:cs typeface="Times New Roman" panose="02020603050405020304" pitchFamily="18" charset="0"/>
              </a:rPr>
            </a:br>
            <a:br>
              <a:rPr lang="en-IN" sz="4000" dirty="0">
                <a:effectLst/>
                <a:latin typeface="Times New Roman" panose="02020603050405020304" pitchFamily="18" charset="0"/>
                <a:ea typeface="Calibri" panose="020F0502020204030204" pitchFamily="34"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DD4319-C85D-42E1-A112-07D0F74D9414}"/>
              </a:ext>
            </a:extLst>
          </p:cNvPr>
          <p:cNvSpPr>
            <a:spLocks noGrp="1"/>
          </p:cNvSpPr>
          <p:nvPr>
            <p:ph idx="1"/>
          </p:nvPr>
        </p:nvSpPr>
        <p:spPr>
          <a:xfrm>
            <a:off x="677334" y="1930401"/>
            <a:ext cx="8596668" cy="4110962"/>
          </a:xfrm>
        </p:spPr>
        <p:txBody>
          <a:bodyPr/>
          <a:lstStyle/>
          <a:p>
            <a:pPr lvl="0" algn="just">
              <a:lnSpc>
                <a:spcPct val="150000"/>
              </a:lnSpc>
              <a:spcAft>
                <a:spcPts val="0"/>
              </a:spcAft>
              <a:buFont typeface="Wingdings" panose="05000000000000000000" pitchFamily="2" charset="2"/>
              <a:buChar char="q"/>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Similarities between two learning situations.</a:t>
            </a:r>
          </a:p>
          <a:p>
            <a:pPr lvl="0" algn="just">
              <a:lnSpc>
                <a:spcPct val="150000"/>
              </a:lnSpc>
              <a:spcAft>
                <a:spcPts val="0"/>
              </a:spcAft>
              <a:buFont typeface="Wingdings" panose="05000000000000000000" pitchFamily="2" charset="2"/>
              <a:buChar char="q"/>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Ability of learner.</a:t>
            </a:r>
          </a:p>
          <a:p>
            <a:pPr lvl="0" algn="just">
              <a:lnSpc>
                <a:spcPct val="150000"/>
              </a:lnSpc>
              <a:spcAft>
                <a:spcPts val="0"/>
              </a:spcAft>
              <a:buFont typeface="Wingdings" panose="05000000000000000000" pitchFamily="2" charset="2"/>
              <a:buChar char="q"/>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Degree of meaningfulness/ relevance of learning</a:t>
            </a:r>
          </a:p>
          <a:p>
            <a:pPr lvl="0" algn="just">
              <a:lnSpc>
                <a:spcPct val="150000"/>
              </a:lnSpc>
              <a:spcAft>
                <a:spcPts val="800"/>
              </a:spcAft>
              <a:buFont typeface="Wingdings" panose="05000000000000000000" pitchFamily="2" charset="2"/>
              <a:buChar char="q"/>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Length of instructional time.</a:t>
            </a:r>
          </a:p>
          <a:p>
            <a:endParaRPr lang="en-IN" dirty="0"/>
          </a:p>
        </p:txBody>
      </p:sp>
    </p:spTree>
    <p:extLst>
      <p:ext uri="{BB962C8B-B14F-4D97-AF65-F5344CB8AC3E}">
        <p14:creationId xmlns:p14="http://schemas.microsoft.com/office/powerpoint/2010/main" val="2112094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3B8E-82A1-4FF0-9DD8-1352C6389079}"/>
              </a:ext>
            </a:extLst>
          </p:cNvPr>
          <p:cNvSpPr>
            <a:spLocks noGrp="1"/>
          </p:cNvSpPr>
          <p:nvPr>
            <p:ph type="title"/>
          </p:nvPr>
        </p:nvSpPr>
        <p:spPr>
          <a:xfrm>
            <a:off x="677334" y="609600"/>
            <a:ext cx="8596668" cy="662609"/>
          </a:xfrm>
        </p:spPr>
        <p:txBody>
          <a:bodyPr>
            <a:normAutofit fontScale="90000"/>
          </a:bodyPr>
          <a:lstStyle/>
          <a:p>
            <a:r>
              <a:rPr lang="en-IN" sz="5400" b="1" u="sng" dirty="0">
                <a:solidFill>
                  <a:srgbClr val="FF0000"/>
                </a:solidFill>
              </a:rPr>
              <a:t>CONTENT</a:t>
            </a:r>
            <a:r>
              <a:rPr lang="en-IN" b="1" u="sng" dirty="0">
                <a:solidFill>
                  <a:srgbClr val="FF0000"/>
                </a:solidFill>
              </a:rPr>
              <a:t>:</a:t>
            </a:r>
          </a:p>
        </p:txBody>
      </p:sp>
      <p:sp>
        <p:nvSpPr>
          <p:cNvPr id="3" name="Content Placeholder 2">
            <a:extLst>
              <a:ext uri="{FF2B5EF4-FFF2-40B4-BE49-F238E27FC236}">
                <a16:creationId xmlns:a16="http://schemas.microsoft.com/office/drawing/2014/main" id="{2809727D-EEB8-468D-9974-515AD4AA0029}"/>
              </a:ext>
            </a:extLst>
          </p:cNvPr>
          <p:cNvSpPr>
            <a:spLocks noGrp="1"/>
          </p:cNvSpPr>
          <p:nvPr>
            <p:ph idx="1"/>
          </p:nvPr>
        </p:nvSpPr>
        <p:spPr>
          <a:xfrm>
            <a:off x="677334" y="2226365"/>
            <a:ext cx="8596668" cy="3351171"/>
          </a:xfrm>
        </p:spPr>
        <p:txBody>
          <a:bodyPr>
            <a:normAutofit/>
          </a:bodyPr>
          <a:lstStyle/>
          <a:p>
            <a:pPr>
              <a:buFont typeface="Wingdings" panose="05000000000000000000" pitchFamily="2" charset="2"/>
              <a:buChar char="q"/>
            </a:pPr>
            <a:r>
              <a:rPr lang="en-IN" sz="2400" dirty="0">
                <a:solidFill>
                  <a:schemeClr val="tx1">
                    <a:lumMod val="95000"/>
                    <a:lumOff val="5000"/>
                  </a:schemeClr>
                </a:solidFill>
                <a:latin typeface="Times New Roman" panose="02020603050405020304" pitchFamily="18" charset="0"/>
                <a:cs typeface="Times New Roman" panose="02020603050405020304" pitchFamily="18" charset="0"/>
              </a:rPr>
              <a:t>INTRODUCTION- TRANSFER OF LEARNING</a:t>
            </a:r>
          </a:p>
          <a:p>
            <a:pPr>
              <a:buFont typeface="Wingdings" panose="05000000000000000000" pitchFamily="2" charset="2"/>
              <a:buChar char="q"/>
            </a:pPr>
            <a:r>
              <a:rPr lang="en-IN" sz="2400" dirty="0">
                <a:solidFill>
                  <a:schemeClr val="tx1">
                    <a:lumMod val="95000"/>
                    <a:lumOff val="5000"/>
                  </a:schemeClr>
                </a:solidFill>
                <a:latin typeface="Times New Roman" panose="02020603050405020304" pitchFamily="18" charset="0"/>
                <a:cs typeface="Times New Roman" panose="02020603050405020304" pitchFamily="18" charset="0"/>
              </a:rPr>
              <a:t>TYPES OF TRANSFER</a:t>
            </a:r>
          </a:p>
          <a:p>
            <a:pPr>
              <a:buFont typeface="Wingdings" panose="05000000000000000000" pitchFamily="2" charset="2"/>
              <a:buChar char="q"/>
            </a:pPr>
            <a:r>
              <a:rPr lang="en-IN" sz="2400" dirty="0">
                <a:solidFill>
                  <a:schemeClr val="tx1">
                    <a:lumMod val="95000"/>
                    <a:lumOff val="5000"/>
                  </a:schemeClr>
                </a:solidFill>
                <a:latin typeface="Times New Roman" panose="02020603050405020304" pitchFamily="18" charset="0"/>
                <a:cs typeface="Times New Roman" panose="02020603050405020304" pitchFamily="18" charset="0"/>
              </a:rPr>
              <a:t>THEORIES OF TRANSFER OF LEARNING</a:t>
            </a:r>
          </a:p>
          <a:p>
            <a:pPr>
              <a:buFont typeface="Wingdings" panose="05000000000000000000" pitchFamily="2" charset="2"/>
              <a:buChar char="q"/>
            </a:pPr>
            <a:r>
              <a:rPr lang="en-IN" sz="2400" dirty="0">
                <a:solidFill>
                  <a:schemeClr val="tx1">
                    <a:lumMod val="95000"/>
                    <a:lumOff val="5000"/>
                  </a:schemeClr>
                </a:solidFill>
                <a:latin typeface="Times New Roman" panose="02020603050405020304" pitchFamily="18" charset="0"/>
                <a:cs typeface="Times New Roman" panose="02020603050405020304" pitchFamily="18" charset="0"/>
              </a:rPr>
              <a:t>FACTORS AFFECTING TRANFER OF LEARNING</a:t>
            </a:r>
          </a:p>
        </p:txBody>
      </p:sp>
    </p:spTree>
    <p:extLst>
      <p:ext uri="{BB962C8B-B14F-4D97-AF65-F5344CB8AC3E}">
        <p14:creationId xmlns:p14="http://schemas.microsoft.com/office/powerpoint/2010/main" val="2596205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BAB7B7-86C2-4E89-9F3C-A90783BF3630}"/>
              </a:ext>
            </a:extLst>
          </p:cNvPr>
          <p:cNvSpPr>
            <a:spLocks noGrp="1"/>
          </p:cNvSpPr>
          <p:nvPr>
            <p:ph idx="1"/>
          </p:nvPr>
        </p:nvSpPr>
        <p:spPr>
          <a:xfrm>
            <a:off x="677334" y="1364973"/>
            <a:ext cx="8596668" cy="4676389"/>
          </a:xfrm>
        </p:spPr>
        <p:txBody>
          <a:bodyPr/>
          <a:lstStyle/>
          <a:p>
            <a:pPr lvl="0" algn="just">
              <a:lnSpc>
                <a:spcPct val="150000"/>
              </a:lnSpc>
              <a:spcAft>
                <a:spcPts val="0"/>
              </a:spcAft>
              <a:buFont typeface="Wingdings" panose="05000000000000000000" pitchFamily="2" charset="2"/>
              <a:buChar char="q"/>
            </a:pPr>
            <a:r>
              <a:rPr lang="en-IN"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Variety of learning experiences. </a:t>
            </a:r>
          </a:p>
          <a:p>
            <a:pPr lvl="0" algn="just">
              <a:lnSpc>
                <a:spcPct val="150000"/>
              </a:lnSpc>
              <a:spcAft>
                <a:spcPts val="0"/>
              </a:spcAft>
              <a:buFont typeface="Wingdings" panose="05000000000000000000" pitchFamily="2" charset="2"/>
              <a:buChar char="q"/>
            </a:pPr>
            <a:r>
              <a:rPr lang="en-IN"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Context for learner’s experience.</a:t>
            </a:r>
          </a:p>
          <a:p>
            <a:pPr lvl="0" algn="just">
              <a:lnSpc>
                <a:spcPct val="150000"/>
              </a:lnSpc>
              <a:spcAft>
                <a:spcPts val="0"/>
              </a:spcAft>
              <a:buFont typeface="Wingdings" panose="05000000000000000000" pitchFamily="2" charset="2"/>
              <a:buChar char="q"/>
            </a:pPr>
            <a:r>
              <a:rPr lang="en-IN"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Focus on principles rather than task.</a:t>
            </a:r>
          </a:p>
          <a:p>
            <a:pPr lvl="0" algn="just">
              <a:lnSpc>
                <a:spcPct val="150000"/>
              </a:lnSpc>
              <a:spcAft>
                <a:spcPts val="800"/>
              </a:spcAft>
              <a:buFont typeface="Wingdings" panose="05000000000000000000" pitchFamily="2" charset="2"/>
              <a:buChar char="q"/>
            </a:pPr>
            <a:r>
              <a:rPr lang="en-IN"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Emphasis on metacognition.</a:t>
            </a:r>
          </a:p>
          <a:p>
            <a:pPr marL="0" indent="0">
              <a:buNone/>
            </a:pPr>
            <a:endParaRPr lang="en-IN" dirty="0"/>
          </a:p>
        </p:txBody>
      </p:sp>
    </p:spTree>
    <p:extLst>
      <p:ext uri="{BB962C8B-B14F-4D97-AF65-F5344CB8AC3E}">
        <p14:creationId xmlns:p14="http://schemas.microsoft.com/office/powerpoint/2010/main" val="172220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49AB-7631-4375-8662-2EE6CF715B43}"/>
              </a:ext>
            </a:extLst>
          </p:cNvPr>
          <p:cNvSpPr>
            <a:spLocks noGrp="1"/>
          </p:cNvSpPr>
          <p:nvPr>
            <p:ph type="title"/>
          </p:nvPr>
        </p:nvSpPr>
        <p:spPr/>
        <p:txBody>
          <a:bodyPr/>
          <a:lstStyle/>
          <a:p>
            <a:pPr algn="ctr"/>
            <a:r>
              <a:rPr lang="en-IN" u="sng">
                <a:solidFill>
                  <a:srgbClr val="FF0000"/>
                </a:solidFill>
              </a:rPr>
              <a:t>REFERENCES</a:t>
            </a:r>
            <a:br>
              <a:rPr lang="en-IN" u="sng" dirty="0">
                <a:solidFill>
                  <a:srgbClr val="FF0000"/>
                </a:solidFill>
              </a:rPr>
            </a:br>
            <a:endParaRPr lang="en-IN" u="sng" dirty="0">
              <a:solidFill>
                <a:srgbClr val="FF0000"/>
              </a:solidFill>
            </a:endParaRPr>
          </a:p>
        </p:txBody>
      </p:sp>
      <p:sp>
        <p:nvSpPr>
          <p:cNvPr id="3" name="Content Placeholder 2">
            <a:extLst>
              <a:ext uri="{FF2B5EF4-FFF2-40B4-BE49-F238E27FC236}">
                <a16:creationId xmlns:a16="http://schemas.microsoft.com/office/drawing/2014/main" id="{BD33D11D-6138-45B4-9436-614B64D620FF}"/>
              </a:ext>
            </a:extLst>
          </p:cNvPr>
          <p:cNvSpPr>
            <a:spLocks noGrp="1"/>
          </p:cNvSpPr>
          <p:nvPr>
            <p:ph idx="1"/>
          </p:nvPr>
        </p:nvSpPr>
        <p:spPr>
          <a:xfrm>
            <a:off x="677334" y="1762539"/>
            <a:ext cx="8596668" cy="4278823"/>
          </a:xfrm>
        </p:spPr>
        <p:txBody>
          <a:bodyPr>
            <a:normAutofit lnSpcReduction="10000"/>
          </a:bodyPr>
          <a:lstStyle/>
          <a:p>
            <a:pPr algn="just"/>
            <a:r>
              <a:rPr lang="en-IN" sz="2400" dirty="0">
                <a:solidFill>
                  <a:schemeClr val="tx1"/>
                </a:solidFill>
                <a:latin typeface="Times New Roman" panose="02020603050405020304" pitchFamily="18" charset="0"/>
                <a:cs typeface="Times New Roman" panose="02020603050405020304" pitchFamily="18" charset="0"/>
              </a:rPr>
              <a:t>Mangal, S.K. (2015). Advanced Educational Psychology (2</a:t>
            </a:r>
            <a:r>
              <a:rPr lang="en-IN" sz="2400" baseline="30000" dirty="0">
                <a:solidFill>
                  <a:schemeClr val="tx1"/>
                </a:solidFill>
                <a:latin typeface="Times New Roman" panose="02020603050405020304" pitchFamily="18" charset="0"/>
                <a:cs typeface="Times New Roman" panose="02020603050405020304" pitchFamily="18" charset="0"/>
              </a:rPr>
              <a:t>nd</a:t>
            </a:r>
            <a:r>
              <a:rPr lang="en-IN" sz="2400" dirty="0">
                <a:solidFill>
                  <a:schemeClr val="tx1"/>
                </a:solidFill>
                <a:latin typeface="Times New Roman" panose="02020603050405020304" pitchFamily="18" charset="0"/>
                <a:cs typeface="Times New Roman" panose="02020603050405020304" pitchFamily="18" charset="0"/>
              </a:rPr>
              <a:t>  ed.). Delhi: PHI Learning Private Limited. Pp. 246-256.</a:t>
            </a:r>
          </a:p>
          <a:p>
            <a:pPr algn="just"/>
            <a:r>
              <a:rPr lang="en-IN" sz="2400" dirty="0">
                <a:solidFill>
                  <a:schemeClr val="tx1"/>
                </a:solidFill>
                <a:latin typeface="Times New Roman" panose="02020603050405020304" pitchFamily="18" charset="0"/>
                <a:cs typeface="Times New Roman" panose="02020603050405020304" pitchFamily="18" charset="0"/>
              </a:rPr>
              <a:t>Perkins, D.N.(1992). Transfer of Learning. International </a:t>
            </a:r>
            <a:r>
              <a:rPr lang="en-IN" sz="2400" dirty="0" err="1">
                <a:solidFill>
                  <a:schemeClr val="tx1"/>
                </a:solidFill>
                <a:latin typeface="Times New Roman" panose="02020603050405020304" pitchFamily="18" charset="0"/>
                <a:cs typeface="Times New Roman" panose="02020603050405020304" pitchFamily="18" charset="0"/>
              </a:rPr>
              <a:t>Encyclopedia</a:t>
            </a:r>
            <a:r>
              <a:rPr lang="en-IN" sz="2400" dirty="0">
                <a:solidFill>
                  <a:schemeClr val="tx1"/>
                </a:solidFill>
                <a:latin typeface="Times New Roman" panose="02020603050405020304" pitchFamily="18" charset="0"/>
                <a:cs typeface="Times New Roman" panose="02020603050405020304" pitchFamily="18" charset="0"/>
              </a:rPr>
              <a:t> of Education (2</a:t>
            </a:r>
            <a:r>
              <a:rPr lang="en-IN" sz="2400" baseline="30000" dirty="0">
                <a:solidFill>
                  <a:schemeClr val="tx1"/>
                </a:solidFill>
                <a:latin typeface="Times New Roman" panose="02020603050405020304" pitchFamily="18" charset="0"/>
                <a:cs typeface="Times New Roman" panose="02020603050405020304" pitchFamily="18" charset="0"/>
              </a:rPr>
              <a:t>nd</a:t>
            </a:r>
            <a:r>
              <a:rPr lang="en-IN" sz="2400" dirty="0">
                <a:solidFill>
                  <a:schemeClr val="tx1"/>
                </a:solidFill>
                <a:latin typeface="Times New Roman" panose="02020603050405020304" pitchFamily="18" charset="0"/>
                <a:cs typeface="Times New Roman" panose="02020603050405020304" pitchFamily="18" charset="0"/>
              </a:rPr>
              <a:t> ed.). Oxford, England: Pergamon Press. Pp.1-11.</a:t>
            </a:r>
          </a:p>
          <a:p>
            <a:pPr algn="just"/>
            <a:r>
              <a:rPr lang="en-IN" sz="2400" dirty="0">
                <a:solidFill>
                  <a:schemeClr val="tx1"/>
                </a:solidFill>
                <a:latin typeface="Times New Roman" panose="02020603050405020304" pitchFamily="18" charset="0"/>
                <a:cs typeface="Times New Roman" panose="02020603050405020304" pitchFamily="18" charset="0"/>
              </a:rPr>
              <a:t>Singh, A.K.(2013). Shiksha </a:t>
            </a:r>
            <a:r>
              <a:rPr lang="en-IN" sz="2400" dirty="0" err="1">
                <a:solidFill>
                  <a:schemeClr val="tx1"/>
                </a:solidFill>
                <a:latin typeface="Times New Roman" panose="02020603050405020304" pitchFamily="18" charset="0"/>
                <a:cs typeface="Times New Roman" panose="02020603050405020304" pitchFamily="18" charset="0"/>
              </a:rPr>
              <a:t>Manovigyan</a:t>
            </a:r>
            <a:r>
              <a:rPr lang="en-IN" sz="2400" dirty="0">
                <a:solidFill>
                  <a:schemeClr val="tx1"/>
                </a:solidFill>
                <a:latin typeface="Times New Roman" panose="02020603050405020304" pitchFamily="18" charset="0"/>
                <a:cs typeface="Times New Roman" panose="02020603050405020304" pitchFamily="18" charset="0"/>
              </a:rPr>
              <a:t> (3</a:t>
            </a:r>
            <a:r>
              <a:rPr lang="en-IN" sz="2400" baseline="30000" dirty="0">
                <a:solidFill>
                  <a:schemeClr val="tx1"/>
                </a:solidFill>
                <a:latin typeface="Times New Roman" panose="02020603050405020304" pitchFamily="18" charset="0"/>
                <a:cs typeface="Times New Roman" panose="02020603050405020304" pitchFamily="18" charset="0"/>
              </a:rPr>
              <a:t>rd</a:t>
            </a:r>
            <a:r>
              <a:rPr lang="en-IN" sz="2400" dirty="0">
                <a:solidFill>
                  <a:schemeClr val="tx1"/>
                </a:solidFill>
                <a:latin typeface="Times New Roman" panose="02020603050405020304" pitchFamily="18" charset="0"/>
                <a:cs typeface="Times New Roman" panose="02020603050405020304" pitchFamily="18" charset="0"/>
              </a:rPr>
              <a:t> ed.). Mumbai: Repro India Limited. Pp. 365-384.</a:t>
            </a:r>
          </a:p>
          <a:p>
            <a:pPr algn="just"/>
            <a:r>
              <a:rPr lang="en-IN" sz="2400" dirty="0">
                <a:solidFill>
                  <a:schemeClr val="tx1"/>
                </a:solidFill>
                <a:latin typeface="Times New Roman" panose="02020603050405020304" pitchFamily="18" charset="0"/>
                <a:cs typeface="Times New Roman" panose="02020603050405020304" pitchFamily="18" charset="0"/>
              </a:rPr>
              <a:t>Woolfolk, A.(2013). Educational Psychology (12</a:t>
            </a:r>
            <a:r>
              <a:rPr lang="en-IN" sz="2400" baseline="30000" dirty="0">
                <a:solidFill>
                  <a:schemeClr val="tx1"/>
                </a:solidFill>
                <a:latin typeface="Times New Roman" panose="02020603050405020304" pitchFamily="18" charset="0"/>
                <a:cs typeface="Times New Roman" panose="02020603050405020304" pitchFamily="18" charset="0"/>
              </a:rPr>
              <a:t>th</a:t>
            </a:r>
            <a:r>
              <a:rPr lang="en-IN" sz="2400" dirty="0">
                <a:solidFill>
                  <a:schemeClr val="tx1"/>
                </a:solidFill>
                <a:latin typeface="Times New Roman" panose="02020603050405020304" pitchFamily="18" charset="0"/>
                <a:cs typeface="Times New Roman" panose="02020603050405020304" pitchFamily="18" charset="0"/>
              </a:rPr>
              <a:t> ed.). Pearson Education. Pp. 344-347.</a:t>
            </a:r>
          </a:p>
          <a:p>
            <a:pPr algn="just"/>
            <a:r>
              <a:rPr lang="en-IN" sz="2400" dirty="0">
                <a:solidFill>
                  <a:schemeClr val="tx1"/>
                </a:solidFill>
                <a:latin typeface="Times New Roman" panose="02020603050405020304" pitchFamily="18" charset="0"/>
                <a:cs typeface="Times New Roman" panose="02020603050405020304" pitchFamily="18" charset="0"/>
              </a:rPr>
              <a:t>https://www.slideshare.net/mobile/Richard745/transfer-of-learning--35349368</a:t>
            </a:r>
          </a:p>
        </p:txBody>
      </p:sp>
    </p:spTree>
    <p:extLst>
      <p:ext uri="{BB962C8B-B14F-4D97-AF65-F5344CB8AC3E}">
        <p14:creationId xmlns:p14="http://schemas.microsoft.com/office/powerpoint/2010/main" val="3459899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4382A-B1E6-4616-B7CE-052AF965FEBC}"/>
              </a:ext>
            </a:extLst>
          </p:cNvPr>
          <p:cNvSpPr/>
          <p:nvPr/>
        </p:nvSpPr>
        <p:spPr>
          <a:xfrm>
            <a:off x="927652" y="2967335"/>
            <a:ext cx="8881449" cy="1569660"/>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square" lIns="91440" tIns="45720" rIns="91440" bIns="45720">
            <a:spAutoFit/>
          </a:bodyPr>
          <a:lstStyle/>
          <a:p>
            <a:pPr algn="ctr"/>
            <a:r>
              <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78405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0FA5-9AEC-4BDD-88E5-0B8D78221B3E}"/>
              </a:ext>
            </a:extLst>
          </p:cNvPr>
          <p:cNvSpPr>
            <a:spLocks noGrp="1"/>
          </p:cNvSpPr>
          <p:nvPr>
            <p:ph type="title"/>
          </p:nvPr>
        </p:nvSpPr>
        <p:spPr>
          <a:xfrm>
            <a:off x="677334" y="609600"/>
            <a:ext cx="8596668" cy="795130"/>
          </a:xfrm>
        </p:spPr>
        <p:txBody>
          <a:bodyPr/>
          <a:lstStyle/>
          <a:p>
            <a:r>
              <a:rPr lang="en-IN" u="sng" dirty="0">
                <a:solidFill>
                  <a:srgbClr val="FF0000"/>
                </a:solidFill>
                <a:latin typeface="Times New Roman" panose="02020603050405020304" pitchFamily="18" charset="0"/>
                <a:cs typeface="Times New Roman" panose="02020603050405020304" pitchFamily="18" charset="0"/>
              </a:rPr>
              <a:t>INTRODUCTION:</a:t>
            </a:r>
            <a:endParaRPr lang="en-IN" u="sng" dirty="0">
              <a:solidFill>
                <a:srgbClr val="FF0000"/>
              </a:solidFill>
            </a:endParaRPr>
          </a:p>
        </p:txBody>
      </p:sp>
      <p:sp>
        <p:nvSpPr>
          <p:cNvPr id="3" name="Content Placeholder 2">
            <a:extLst>
              <a:ext uri="{FF2B5EF4-FFF2-40B4-BE49-F238E27FC236}">
                <a16:creationId xmlns:a16="http://schemas.microsoft.com/office/drawing/2014/main" id="{B74189AC-191D-43D4-9E08-482BC6333F59}"/>
              </a:ext>
            </a:extLst>
          </p:cNvPr>
          <p:cNvSpPr>
            <a:spLocks noGrp="1"/>
          </p:cNvSpPr>
          <p:nvPr>
            <p:ph idx="1"/>
          </p:nvPr>
        </p:nvSpPr>
        <p:spPr>
          <a:xfrm>
            <a:off x="677334" y="1404730"/>
            <a:ext cx="8596668" cy="2279373"/>
          </a:xfrm>
        </p:spPr>
        <p:txBody>
          <a:bodyPr>
            <a:noAutofit/>
          </a:bodyPr>
          <a:lstStyle/>
          <a:p>
            <a:pPr marL="0" indent="0" algn="just">
              <a:lnSpc>
                <a:spcPct val="120000"/>
              </a:lnSpc>
              <a:buNone/>
            </a:pPr>
            <a:r>
              <a:rPr lang="en-IN" sz="2400" dirty="0">
                <a:solidFill>
                  <a:schemeClr val="tx1"/>
                </a:solidFill>
                <a:latin typeface="Times New Roman" panose="02020603050405020304" pitchFamily="18" charset="0"/>
                <a:cs typeface="Times New Roman" panose="02020603050405020304" pitchFamily="18" charset="0"/>
              </a:rPr>
              <a:t>In our day to day life, we often notice that while learning new task there has always been an influence of previous learning on it. This influence can facilitate or hinders the new learning. </a:t>
            </a:r>
          </a:p>
          <a:p>
            <a:pPr marL="0" indent="0" algn="just">
              <a:lnSpc>
                <a:spcPct val="120000"/>
              </a:lnSpc>
              <a:buNone/>
            </a:pPr>
            <a:r>
              <a:rPr lang="en-IN" sz="2400" u="sng" dirty="0">
                <a:solidFill>
                  <a:schemeClr val="tx1"/>
                </a:solidFill>
                <a:latin typeface="Times New Roman" panose="02020603050405020304" pitchFamily="18" charset="0"/>
                <a:cs typeface="Times New Roman" panose="02020603050405020304" pitchFamily="18" charset="0"/>
              </a:rPr>
              <a:t>For example</a:t>
            </a:r>
            <a:r>
              <a:rPr lang="en-IN" sz="2400" dirty="0">
                <a:solidFill>
                  <a:schemeClr val="tx1"/>
                </a:solidFill>
                <a:latin typeface="Times New Roman" panose="02020603050405020304" pitchFamily="18" charset="0"/>
                <a:cs typeface="Times New Roman" panose="02020603050405020304" pitchFamily="18" charset="0"/>
              </a:rPr>
              <a:t>:</a:t>
            </a:r>
          </a:p>
          <a:p>
            <a:pPr marL="0" indent="0" algn="just">
              <a:lnSpc>
                <a:spcPct val="120000"/>
              </a:lnSpc>
              <a:buNone/>
            </a:pPr>
            <a:r>
              <a:rPr lang="en-IN" sz="2400" dirty="0">
                <a:solidFill>
                  <a:schemeClr val="tx1"/>
                </a:solidFill>
                <a:latin typeface="Times New Roman" panose="02020603050405020304" pitchFamily="18" charset="0"/>
                <a:cs typeface="Times New Roman" panose="02020603050405020304" pitchFamily="18" charset="0"/>
              </a:rPr>
              <a:t>1. If you know, how to ride bicycle, you can learn to drive </a:t>
            </a:r>
            <a:r>
              <a:rPr lang="en-IN" sz="2400" dirty="0" err="1">
                <a:solidFill>
                  <a:schemeClr val="tx1"/>
                </a:solidFill>
                <a:latin typeface="Times New Roman" panose="02020603050405020304" pitchFamily="18" charset="0"/>
                <a:cs typeface="Times New Roman" panose="02020603050405020304" pitchFamily="18" charset="0"/>
              </a:rPr>
              <a:t>scooty</a:t>
            </a:r>
            <a:r>
              <a:rPr lang="en-IN" sz="2400" dirty="0">
                <a:solidFill>
                  <a:schemeClr val="tx1"/>
                </a:solidFill>
                <a:latin typeface="Times New Roman" panose="02020603050405020304" pitchFamily="18" charset="0"/>
                <a:cs typeface="Times New Roman" panose="02020603050405020304" pitchFamily="18" charset="0"/>
              </a:rPr>
              <a:t> more easily.</a:t>
            </a:r>
          </a:p>
        </p:txBody>
      </p:sp>
      <p:sp>
        <p:nvSpPr>
          <p:cNvPr id="7" name="Arrow: Right 6">
            <a:extLst>
              <a:ext uri="{FF2B5EF4-FFF2-40B4-BE49-F238E27FC236}">
                <a16:creationId xmlns:a16="http://schemas.microsoft.com/office/drawing/2014/main" id="{C19B425F-D947-4F03-84DB-C3E0667BB155}"/>
              </a:ext>
            </a:extLst>
          </p:cNvPr>
          <p:cNvSpPr/>
          <p:nvPr/>
        </p:nvSpPr>
        <p:spPr>
          <a:xfrm>
            <a:off x="3935896" y="4558748"/>
            <a:ext cx="1451527" cy="662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8">
            <a:extLst>
              <a:ext uri="{FF2B5EF4-FFF2-40B4-BE49-F238E27FC236}">
                <a16:creationId xmlns:a16="http://schemas.microsoft.com/office/drawing/2014/main" id="{6FD5F265-D880-48B4-B27C-2172D211727B}"/>
              </a:ext>
            </a:extLst>
          </p:cNvPr>
          <p:cNvPicPr>
            <a:picLocks noChangeAspect="1"/>
          </p:cNvPicPr>
          <p:nvPr/>
        </p:nvPicPr>
        <p:blipFill>
          <a:blip r:embed="rId2"/>
          <a:stretch>
            <a:fillRect/>
          </a:stretch>
        </p:blipFill>
        <p:spPr>
          <a:xfrm>
            <a:off x="5387423" y="4558746"/>
            <a:ext cx="2921692" cy="1689653"/>
          </a:xfrm>
          <a:prstGeom prst="rect">
            <a:avLst/>
          </a:prstGeom>
        </p:spPr>
      </p:pic>
      <p:pic>
        <p:nvPicPr>
          <p:cNvPr id="5" name="Picture 4">
            <a:extLst>
              <a:ext uri="{FF2B5EF4-FFF2-40B4-BE49-F238E27FC236}">
                <a16:creationId xmlns:a16="http://schemas.microsoft.com/office/drawing/2014/main" id="{E5D9904E-EB01-4B92-96F8-B58FD7921A60}"/>
              </a:ext>
            </a:extLst>
          </p:cNvPr>
          <p:cNvPicPr>
            <a:picLocks noChangeAspect="1"/>
          </p:cNvPicPr>
          <p:nvPr/>
        </p:nvPicPr>
        <p:blipFill>
          <a:blip r:embed="rId3"/>
          <a:stretch>
            <a:fillRect/>
          </a:stretch>
        </p:blipFill>
        <p:spPr>
          <a:xfrm>
            <a:off x="1709531" y="4558748"/>
            <a:ext cx="2226366" cy="1689652"/>
          </a:xfrm>
          <a:prstGeom prst="rect">
            <a:avLst/>
          </a:prstGeom>
        </p:spPr>
      </p:pic>
    </p:spTree>
    <p:extLst>
      <p:ext uri="{BB962C8B-B14F-4D97-AF65-F5344CB8AC3E}">
        <p14:creationId xmlns:p14="http://schemas.microsoft.com/office/powerpoint/2010/main" val="461782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F66579-7732-40B4-8D40-014350627777}"/>
              </a:ext>
            </a:extLst>
          </p:cNvPr>
          <p:cNvSpPr>
            <a:spLocks noGrp="1"/>
          </p:cNvSpPr>
          <p:nvPr>
            <p:ph idx="1"/>
          </p:nvPr>
        </p:nvSpPr>
        <p:spPr>
          <a:xfrm>
            <a:off x="677334" y="543339"/>
            <a:ext cx="8596668" cy="5498023"/>
          </a:xfrm>
        </p:spPr>
        <p:txBody>
          <a:bodyPr/>
          <a:lstStyle/>
          <a:p>
            <a:pPr marL="0" indent="0" algn="just">
              <a:lnSpc>
                <a:spcPct val="150000"/>
              </a:lnSpc>
              <a:buNone/>
            </a:pPr>
            <a:r>
              <a:rPr lang="en-IN" sz="2400" dirty="0">
                <a:solidFill>
                  <a:schemeClr val="tx1"/>
                </a:solidFill>
                <a:latin typeface="Times New Roman" panose="02020603050405020304" pitchFamily="18" charset="0"/>
                <a:cs typeface="Times New Roman" panose="02020603050405020304" pitchFamily="18" charset="0"/>
              </a:rPr>
              <a:t>2.Knowledge of mathematical concepts helps in better understanding of Physics subject.</a:t>
            </a:r>
          </a:p>
          <a:p>
            <a:pPr marL="0" indent="0" algn="just">
              <a:lnSpc>
                <a:spcPct val="150000"/>
              </a:lnSpc>
              <a:buNone/>
            </a:pPr>
            <a:r>
              <a:rPr lang="en-IN" sz="2400" dirty="0">
                <a:solidFill>
                  <a:schemeClr val="tx1"/>
                </a:solidFill>
                <a:latin typeface="Times New Roman" panose="02020603050405020304" pitchFamily="18" charset="0"/>
                <a:cs typeface="Times New Roman" panose="02020603050405020304" pitchFamily="18" charset="0"/>
              </a:rPr>
              <a:t>3.One who is driving an auto-start motorcycle may find difficulty in driving kick-start motorcycle.</a:t>
            </a:r>
            <a:endParaRPr lang="en-IN" sz="2400" dirty="0"/>
          </a:p>
          <a:p>
            <a:pPr marL="0" indent="0" algn="just">
              <a:lnSpc>
                <a:spcPct val="150000"/>
              </a:lnSpc>
              <a:spcAft>
                <a:spcPts val="800"/>
              </a:spcAft>
              <a:buNone/>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reason behind all this is a transfer of knowledge or skills from prior learning to new learning. This is referred to as </a:t>
            </a: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‘Transfer of Learning’.</a:t>
            </a:r>
          </a:p>
          <a:p>
            <a:pPr marL="0" indent="0" algn="just">
              <a:lnSpc>
                <a:spcPct val="150000"/>
              </a:lnSpc>
              <a:spcAft>
                <a:spcPts val="800"/>
              </a:spcAft>
              <a:buNone/>
            </a:pPr>
            <a:endPar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400" dirty="0"/>
          </a:p>
        </p:txBody>
      </p:sp>
    </p:spTree>
    <p:extLst>
      <p:ext uri="{BB962C8B-B14F-4D97-AF65-F5344CB8AC3E}">
        <p14:creationId xmlns:p14="http://schemas.microsoft.com/office/powerpoint/2010/main" val="1650598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8AE16E8-E7EA-40BC-A2D7-7A3F83ABC50B}"/>
              </a:ext>
            </a:extLst>
          </p:cNvPr>
          <p:cNvSpPr>
            <a:spLocks noGrp="1"/>
          </p:cNvSpPr>
          <p:nvPr>
            <p:ph sz="half" idx="1"/>
          </p:nvPr>
        </p:nvSpPr>
        <p:spPr>
          <a:xfrm>
            <a:off x="677334" y="1656948"/>
            <a:ext cx="4184035" cy="4384413"/>
          </a:xfrm>
        </p:spPr>
        <p:txBody>
          <a:bodyPr>
            <a:normAutofit/>
          </a:bodyPr>
          <a:lstStyle/>
          <a:p>
            <a:r>
              <a:rPr lang="en-IN" sz="3200" dirty="0">
                <a:latin typeface="Times New Roman" panose="02020603050405020304" pitchFamily="18" charset="0"/>
                <a:cs typeface="Times New Roman" panose="02020603050405020304" pitchFamily="18" charset="0"/>
              </a:rPr>
              <a:t>The notion was originally introduced as </a:t>
            </a:r>
            <a:r>
              <a:rPr lang="en-IN" sz="3200" i="1" dirty="0">
                <a:solidFill>
                  <a:srgbClr val="FF0000"/>
                </a:solidFill>
                <a:latin typeface="Times New Roman" panose="02020603050405020304" pitchFamily="18" charset="0"/>
                <a:cs typeface="Times New Roman" panose="02020603050405020304" pitchFamily="18" charset="0"/>
              </a:rPr>
              <a:t>transfer of practice by </a:t>
            </a:r>
            <a:r>
              <a:rPr lang="en-IN" sz="3200" dirty="0">
                <a:solidFill>
                  <a:schemeClr val="tx1"/>
                </a:solidFill>
                <a:latin typeface="Times New Roman" panose="02020603050405020304" pitchFamily="18" charset="0"/>
                <a:cs typeface="Times New Roman" panose="02020603050405020304" pitchFamily="18" charset="0"/>
              </a:rPr>
              <a:t>Edward Thorndike and Robert S. Woodworth.</a:t>
            </a:r>
          </a:p>
        </p:txBody>
      </p:sp>
      <p:pic>
        <p:nvPicPr>
          <p:cNvPr id="8" name="Content Placeholder 7">
            <a:extLst>
              <a:ext uri="{FF2B5EF4-FFF2-40B4-BE49-F238E27FC236}">
                <a16:creationId xmlns:a16="http://schemas.microsoft.com/office/drawing/2014/main" id="{761E30A1-2F64-4641-A2B0-278027CACDCD}"/>
              </a:ext>
            </a:extLst>
          </p:cNvPr>
          <p:cNvPicPr>
            <a:picLocks noGrp="1" noChangeAspect="1"/>
          </p:cNvPicPr>
          <p:nvPr>
            <p:ph sz="half" idx="2"/>
          </p:nvPr>
        </p:nvPicPr>
        <p:blipFill>
          <a:blip r:embed="rId2"/>
          <a:stretch>
            <a:fillRect/>
          </a:stretch>
        </p:blipFill>
        <p:spPr>
          <a:xfrm>
            <a:off x="4872700" y="1656948"/>
            <a:ext cx="4915866" cy="3544103"/>
          </a:xfrm>
        </p:spPr>
      </p:pic>
    </p:spTree>
    <p:extLst>
      <p:ext uri="{BB962C8B-B14F-4D97-AF65-F5344CB8AC3E}">
        <p14:creationId xmlns:p14="http://schemas.microsoft.com/office/powerpoint/2010/main" val="36746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F04B386-5A3F-4CDB-811E-ADA92996AEB3}"/>
              </a:ext>
            </a:extLst>
          </p:cNvPr>
          <p:cNvSpPr>
            <a:spLocks noGrp="1"/>
          </p:cNvSpPr>
          <p:nvPr>
            <p:ph type="title"/>
          </p:nvPr>
        </p:nvSpPr>
        <p:spPr>
          <a:xfrm>
            <a:off x="677334" y="1113183"/>
            <a:ext cx="8596668" cy="4757529"/>
          </a:xfrm>
        </p:spPr>
        <p:txBody>
          <a:bodyPr>
            <a:normAutofit/>
          </a:bodyPr>
          <a:lstStyle/>
          <a:p>
            <a:pPr algn="just">
              <a:lnSpc>
                <a:spcPct val="150000"/>
              </a:lnSpc>
            </a:pPr>
            <a:r>
              <a:rPr lang="en-IN" sz="2800" dirty="0">
                <a:solidFill>
                  <a:schemeClr val="tx1"/>
                </a:solidFill>
                <a:latin typeface="Times New Roman" panose="02020603050405020304" pitchFamily="18" charset="0"/>
                <a:cs typeface="Times New Roman" panose="02020603050405020304" pitchFamily="18" charset="0"/>
              </a:rPr>
              <a:t>Thorndike and Woodworth explored how individuals would transfer of learning in context to another context that shared similar characteristics. Their theory implied that transfer of learning depends on the proportion to which learning task and the transfer task are similar. This is known as </a:t>
            </a:r>
            <a:r>
              <a:rPr lang="en-IN" sz="2800" dirty="0">
                <a:solidFill>
                  <a:srgbClr val="FF0000"/>
                </a:solidFill>
                <a:latin typeface="Times New Roman" panose="02020603050405020304" pitchFamily="18" charset="0"/>
                <a:cs typeface="Times New Roman" panose="02020603050405020304" pitchFamily="18" charset="0"/>
              </a:rPr>
              <a:t>Theory of Identical Elements</a:t>
            </a:r>
            <a:r>
              <a:rPr lang="en-IN" sz="2800" dirty="0">
                <a:solidFill>
                  <a:schemeClr val="tx1"/>
                </a:solidFill>
                <a:latin typeface="Times New Roman" panose="02020603050405020304" pitchFamily="18" charset="0"/>
                <a:cs typeface="Times New Roman" panose="02020603050405020304" pitchFamily="18" charset="0"/>
              </a:rPr>
              <a:t>.</a:t>
            </a:r>
            <a:br>
              <a:rPr lang="en-IN" sz="2800" dirty="0">
                <a:solidFill>
                  <a:schemeClr val="tx1"/>
                </a:solidFill>
                <a:latin typeface="Times New Roman" panose="02020603050405020304" pitchFamily="18" charset="0"/>
                <a:cs typeface="Times New Roman" panose="02020603050405020304" pitchFamily="18" charset="0"/>
              </a:rPr>
            </a:br>
            <a:endParaRPr lang="en-I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777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9297-CB91-42A3-830D-EB1A0ADF7471}"/>
              </a:ext>
            </a:extLst>
          </p:cNvPr>
          <p:cNvSpPr>
            <a:spLocks noGrp="1"/>
          </p:cNvSpPr>
          <p:nvPr>
            <p:ph type="title"/>
          </p:nvPr>
        </p:nvSpPr>
        <p:spPr/>
        <p:txBody>
          <a:bodyPr/>
          <a:lstStyle/>
          <a:p>
            <a:r>
              <a:rPr lang="en-IN" sz="360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DEFINITIONS:</a:t>
            </a:r>
            <a:br>
              <a:rPr lang="en-IN" sz="3600" u="sng" dirty="0">
                <a:effectLst/>
                <a:latin typeface="Calibri" panose="020F0502020204030204" pitchFamily="34" charset="0"/>
                <a:ea typeface="Calibri" panose="020F0502020204030204" pitchFamily="34" charset="0"/>
                <a:cs typeface="Times New Roman" panose="02020603050405020304" pitchFamily="18" charset="0"/>
              </a:rPr>
            </a:br>
            <a:endParaRPr lang="en-IN" u="sng" dirty="0"/>
          </a:p>
        </p:txBody>
      </p:sp>
      <p:sp>
        <p:nvSpPr>
          <p:cNvPr id="3" name="Content Placeholder 2">
            <a:extLst>
              <a:ext uri="{FF2B5EF4-FFF2-40B4-BE49-F238E27FC236}">
                <a16:creationId xmlns:a16="http://schemas.microsoft.com/office/drawing/2014/main" id="{14068C3D-0B16-4872-BAE6-5040FBD090B7}"/>
              </a:ext>
            </a:extLst>
          </p:cNvPr>
          <p:cNvSpPr>
            <a:spLocks noGrp="1"/>
          </p:cNvSpPr>
          <p:nvPr>
            <p:ph idx="1"/>
          </p:nvPr>
        </p:nvSpPr>
        <p:spPr>
          <a:xfrm>
            <a:off x="677334" y="1457739"/>
            <a:ext cx="8596668" cy="4583623"/>
          </a:xfrm>
        </p:spPr>
        <p:txBody>
          <a:bodyPr>
            <a:normAutofit fontScale="92500" lnSpcReduction="20000"/>
          </a:bodyPr>
          <a:lstStyle/>
          <a:p>
            <a:pPr marL="0" lvl="0" indent="0" algn="just">
              <a:lnSpc>
                <a:spcPct val="150000"/>
              </a:lnSpc>
              <a:spcAft>
                <a:spcPts val="0"/>
              </a:spcAft>
              <a:buNone/>
            </a:pPr>
            <a:r>
              <a:rPr lang="en-IN" sz="2400"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According to Sorenson (1948), “Transfer refers to the transfer of knowledge, training and habits acquired in one situation to another situation.”</a:t>
            </a:r>
          </a:p>
          <a:p>
            <a:pPr marL="0" lvl="0" indent="0">
              <a:lnSpc>
                <a:spcPct val="150000"/>
              </a:lnSpc>
              <a:spcAft>
                <a:spcPts val="0"/>
              </a:spcAft>
              <a:buNone/>
            </a:pPr>
            <a:r>
              <a:rPr lang="en-I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According to Blair, Jones &amp; Simpson (1962), “Transfer of learning exists whenever a previous learning has influence upon the learning or performance of new responses.”</a:t>
            </a:r>
          </a:p>
          <a:p>
            <a:pPr marL="0" lvl="0" indent="0">
              <a:lnSpc>
                <a:spcPct val="150000"/>
              </a:lnSpc>
              <a:spcAft>
                <a:spcPts val="800"/>
              </a:spcAft>
              <a:buNone/>
            </a:pPr>
            <a:r>
              <a:rPr lang="en-IN"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IN"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According to Perkins and Salomon (2012), “Transfer of learning occurs when learning in one context or with one set of materials impacts on performance in another context or with other related materials.”</a:t>
            </a:r>
          </a:p>
          <a:p>
            <a:endParaRPr lang="en-IN" dirty="0"/>
          </a:p>
        </p:txBody>
      </p:sp>
    </p:spTree>
    <p:extLst>
      <p:ext uri="{BB962C8B-B14F-4D97-AF65-F5344CB8AC3E}">
        <p14:creationId xmlns:p14="http://schemas.microsoft.com/office/powerpoint/2010/main" val="3547577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34A7-5E2F-4656-A818-86335F9A803F}"/>
              </a:ext>
            </a:extLst>
          </p:cNvPr>
          <p:cNvSpPr>
            <a:spLocks noGrp="1"/>
          </p:cNvSpPr>
          <p:nvPr>
            <p:ph type="title"/>
          </p:nvPr>
        </p:nvSpPr>
        <p:spPr>
          <a:xfrm>
            <a:off x="677334" y="609600"/>
            <a:ext cx="8596668" cy="662609"/>
          </a:xfrm>
        </p:spPr>
        <p:txBody>
          <a:bodyPr/>
          <a:lstStyle/>
          <a:p>
            <a:r>
              <a:rPr lang="en-IN" u="sng" dirty="0">
                <a:solidFill>
                  <a:srgbClr val="FF0000"/>
                </a:solidFill>
              </a:rPr>
              <a:t>CONCLUSION</a:t>
            </a:r>
            <a:r>
              <a:rPr lang="en-IN" dirty="0">
                <a:solidFill>
                  <a:srgbClr val="FF0000"/>
                </a:solidFill>
              </a:rPr>
              <a:t>:</a:t>
            </a:r>
          </a:p>
        </p:txBody>
      </p:sp>
      <p:sp>
        <p:nvSpPr>
          <p:cNvPr id="3" name="Content Placeholder 2">
            <a:extLst>
              <a:ext uri="{FF2B5EF4-FFF2-40B4-BE49-F238E27FC236}">
                <a16:creationId xmlns:a16="http://schemas.microsoft.com/office/drawing/2014/main" id="{184B6DEB-58B1-44E0-890A-0B4F5E7F578B}"/>
              </a:ext>
            </a:extLst>
          </p:cNvPr>
          <p:cNvSpPr>
            <a:spLocks noGrp="1"/>
          </p:cNvSpPr>
          <p:nvPr>
            <p:ph idx="1"/>
          </p:nvPr>
        </p:nvSpPr>
        <p:spPr>
          <a:xfrm>
            <a:off x="677334" y="1537253"/>
            <a:ext cx="8596668" cy="4504110"/>
          </a:xfrm>
        </p:spPr>
        <p:txBody>
          <a:bodyPr>
            <a:normAutofit/>
          </a:bodyPr>
          <a:lstStyle/>
          <a:p>
            <a:pPr algn="just">
              <a:lnSpc>
                <a:spcPct val="150000"/>
              </a:lnSpc>
              <a:spcAft>
                <a:spcPts val="800"/>
              </a:spcAft>
              <a:buFont typeface="Wingdings" panose="05000000000000000000" pitchFamily="2" charset="2"/>
              <a:buChar char="v"/>
            </a:pP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Transfer of learning refers to the application of acquired knowledge, skills, habits and attitudes to situations different from those in which these were acquired by the learner. In simple words, it can be said that it involves the application of learning to new situations. </a:t>
            </a:r>
          </a:p>
          <a:p>
            <a:pPr algn="just">
              <a:lnSpc>
                <a:spcPct val="150000"/>
              </a:lnSpc>
              <a:spcAft>
                <a:spcPts val="800"/>
              </a:spcAft>
              <a:buFont typeface="Wingdings" panose="05000000000000000000" pitchFamily="2" charset="2"/>
              <a:buChar char="v"/>
            </a:pPr>
            <a:r>
              <a:rPr lang="en-IN" sz="240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a:t>
            </a:r>
            <a:r>
              <a:rPr lang="en-IN"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Application of mathematical concepts in solving numerical problems in Physics.</a:t>
            </a:r>
          </a:p>
          <a:p>
            <a:endParaRPr lang="en-IN" dirty="0"/>
          </a:p>
        </p:txBody>
      </p:sp>
    </p:spTree>
    <p:extLst>
      <p:ext uri="{BB962C8B-B14F-4D97-AF65-F5344CB8AC3E}">
        <p14:creationId xmlns:p14="http://schemas.microsoft.com/office/powerpoint/2010/main" val="1778449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68E3-5623-4101-8995-3E11F333CC27}"/>
              </a:ext>
            </a:extLst>
          </p:cNvPr>
          <p:cNvSpPr>
            <a:spLocks noGrp="1"/>
          </p:cNvSpPr>
          <p:nvPr>
            <p:ph type="title"/>
          </p:nvPr>
        </p:nvSpPr>
        <p:spPr>
          <a:ln>
            <a:noFill/>
          </a:ln>
          <a:effectLst>
            <a:outerShdw blurRad="50800" dist="38100" dir="10800000" algn="r" rotWithShape="0">
              <a:prstClr val="black">
                <a:alpha val="40000"/>
              </a:prstClr>
            </a:outerShdw>
            <a:reflection blurRad="6350" stA="50000" endA="300" endPos="55500" dist="101600" dir="5400000" sy="-100000" algn="bl" rotWithShape="0"/>
          </a:effectLst>
        </p:spPr>
        <p:txBody>
          <a:bodyPr/>
          <a:lstStyle/>
          <a:p>
            <a:r>
              <a:rPr lang="en-IN" dirty="0">
                <a:solidFill>
                  <a:srgbClr val="FF0000"/>
                </a:solidFill>
                <a:latin typeface="Times New Roman" panose="02020603050405020304" pitchFamily="18" charset="0"/>
                <a:cs typeface="Times New Roman" panose="02020603050405020304" pitchFamily="18" charset="0"/>
              </a:rPr>
              <a:t>TYPES OF TRANSFER:</a:t>
            </a:r>
          </a:p>
        </p:txBody>
      </p:sp>
      <p:sp>
        <p:nvSpPr>
          <p:cNvPr id="3" name="Content Placeholder 2">
            <a:extLst>
              <a:ext uri="{FF2B5EF4-FFF2-40B4-BE49-F238E27FC236}">
                <a16:creationId xmlns:a16="http://schemas.microsoft.com/office/drawing/2014/main" id="{55E1EA3D-7B0A-4551-BAB3-E502EBC2E31C}"/>
              </a:ext>
            </a:extLst>
          </p:cNvPr>
          <p:cNvSpPr>
            <a:spLocks noGrp="1"/>
          </p:cNvSpPr>
          <p:nvPr>
            <p:ph idx="1"/>
          </p:nvPr>
        </p:nvSpPr>
        <p:spPr>
          <a:xfrm>
            <a:off x="677333" y="1470991"/>
            <a:ext cx="9434075" cy="4570371"/>
          </a:xfrm>
          <a:ln>
            <a:noFill/>
          </a:ln>
        </p:spPr>
        <p:txBody>
          <a:bodyPr>
            <a:normAutofit lnSpcReduction="10000"/>
          </a:bodyPr>
          <a:lstStyle/>
          <a:p>
            <a:pPr algn="just">
              <a:lnSpc>
                <a:spcPct val="150000"/>
              </a:lnSpc>
              <a:spcAft>
                <a:spcPts val="800"/>
              </a:spcAft>
            </a:pPr>
            <a:r>
              <a:rPr lang="en-IN"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Positive Transfer</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happens when learning in one situation facilitates learning and performance in another situation.</a:t>
            </a:r>
          </a:p>
          <a:p>
            <a:pPr marL="0" indent="0" algn="just">
              <a:lnSpc>
                <a:spcPct val="150000"/>
              </a:lnSpc>
              <a:spcAft>
                <a:spcPts val="800"/>
              </a:spcAft>
              <a:buNone/>
            </a:pP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Example: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Driving a scooter facilitates driving a motorbike.</a:t>
            </a:r>
          </a:p>
          <a:p>
            <a:pPr algn="just">
              <a:lnSpc>
                <a:spcPct val="150000"/>
              </a:lnSpc>
              <a:spcAft>
                <a:spcPts val="800"/>
              </a:spcAft>
            </a:pPr>
            <a:r>
              <a:rPr lang="en-IN"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Negative Transfer</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happens when learning in a previous situation interferes with, or inhibits learning in a new situation.</a:t>
            </a:r>
            <a:endParaRPr lang="en-IN"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en-I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Example</a:t>
            </a:r>
            <a:r>
              <a:rPr lang="en-IN"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left hand drive vehicles hindering the learning of right-hand              drive.   </a:t>
            </a:r>
          </a:p>
          <a:p>
            <a:endParaRPr lang="en-IN" dirty="0"/>
          </a:p>
        </p:txBody>
      </p:sp>
    </p:spTree>
    <p:extLst>
      <p:ext uri="{BB962C8B-B14F-4D97-AF65-F5344CB8AC3E}">
        <p14:creationId xmlns:p14="http://schemas.microsoft.com/office/powerpoint/2010/main" val="4012374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drape"/>
      </p:transition>
    </mc:Choice>
    <mc:Fallback xmlns="">
      <p:transition>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392</TotalTime>
  <Words>1294</Words>
  <Application>Microsoft Office PowerPoint</Application>
  <PresentationFormat>Widescreen</PresentationFormat>
  <Paragraphs>89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Facet</vt:lpstr>
      <vt:lpstr>TRANSFER OF LEARNING</vt:lpstr>
      <vt:lpstr>CONTENT:</vt:lpstr>
      <vt:lpstr>INTRODUCTION:</vt:lpstr>
      <vt:lpstr>PowerPoint Presentation</vt:lpstr>
      <vt:lpstr>PowerPoint Presentation</vt:lpstr>
      <vt:lpstr>Thorndike and Woodworth explored how individuals would transfer of learning in context to another context that shared similar characteristics. Their theory implied that transfer of learning depends on the proportion to which learning task and the transfer task are similar. This is known as Theory of Identical Elements. </vt:lpstr>
      <vt:lpstr>DEFINITIONS: </vt:lpstr>
      <vt:lpstr>CONCLUSION:</vt:lpstr>
      <vt:lpstr>TYPES OF TRANSFER:</vt:lpstr>
      <vt:lpstr>PowerPoint Presentation</vt:lpstr>
      <vt:lpstr>PowerPoint Presentation</vt:lpstr>
      <vt:lpstr>PowerPoint Presentation</vt:lpstr>
      <vt:lpstr>PowerPoint Presentation</vt:lpstr>
      <vt:lpstr>Theories of Transfer of Learning</vt:lpstr>
      <vt:lpstr>Theory of Mental Discipline</vt:lpstr>
      <vt:lpstr>Theory of Identical Elements </vt:lpstr>
      <vt:lpstr>Theory of Generalization </vt:lpstr>
      <vt:lpstr>Theory of Configuration </vt:lpstr>
      <vt:lpstr>FACTORS AFFECTING TRANFER OF LEARNING  </vt:lpstr>
      <vt:lpstr>PowerPoint Presentation</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DELL</dc:creator>
  <cp:lastModifiedBy>DELL</cp:lastModifiedBy>
  <cp:revision>82</cp:revision>
  <dcterms:created xsi:type="dcterms:W3CDTF">2020-08-05T07:35:15Z</dcterms:created>
  <dcterms:modified xsi:type="dcterms:W3CDTF">2021-11-20T20:32:32Z</dcterms:modified>
</cp:coreProperties>
</file>