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7785-10B1-EE0F-69BF-D5EDEA5F8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DB8F0-F039-A13B-EBA3-CA7CA4FB4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45F98-B7F1-763F-8697-235CF5FD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B455-DB35-498B-BB16-1A9C8A98F120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B6D7-A0D8-A0F7-6D5C-6FDA2DD8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51FDC-2921-68C6-BF42-7D90CB4A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E3C-A3E1-40F8-A172-B745E82BFD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105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5BF1-179B-C1D0-99DA-0E13CB77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32337-056A-235A-597A-0D15C56F4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175B6-5790-ED5A-1B55-CBF07F46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B455-DB35-498B-BB16-1A9C8A98F120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BCC1D-90A9-32FD-1700-9C9A0DC3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BA903-F10A-F10D-1219-4FA00D44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E3C-A3E1-40F8-A172-B745E82BFD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22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602461-7B1F-11FA-70C3-5AF096CD0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39549-1526-CAAB-3B09-160886B7B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2C9C7-9FF9-EEFA-6160-EE78FDB7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B455-DB35-498B-BB16-1A9C8A98F120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CE8F-6989-7CF7-A25C-20ED5304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3669B-3647-C0C0-BC35-7023F34A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E3C-A3E1-40F8-A172-B745E82BFD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554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F3CEF-DF0A-240E-E0E3-715188BA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9233-FA2D-52DD-00C1-B07256E95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55D69-DAC8-EA95-42BB-2036F9DD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B455-DB35-498B-BB16-1A9C8A98F120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24B2B-6C69-46F8-A861-4BBEF5A0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AB61-E515-00E2-1E17-FAB188F3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E3C-A3E1-40F8-A172-B745E82BFD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473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BB42-D4D0-51A7-F558-FB6BC925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1C634-E201-98B7-75E8-67C0459F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7B8B7-4B72-F3AB-56E7-45841CB1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B455-DB35-498B-BB16-1A9C8A98F120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864E0-6D86-B214-A9CE-B4E2BCE4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DDA4F-4193-6C2C-5BAA-45776BB3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E3C-A3E1-40F8-A172-B745E82BFD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94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32E9-2CCD-6928-BF36-099CCDE8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10099-E709-C507-0DE9-8AD96489F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1E8A7-7F26-3250-2D0E-B0C268339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E5F73-338A-3768-F594-DCFF095C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B455-DB35-498B-BB16-1A9C8A98F120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D75F8-F437-DDC4-C03D-3186E5F8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B2C8-20F7-EF6B-9ABC-FE266342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E3C-A3E1-40F8-A172-B745E82BFD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52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25A6-7A57-1507-CFED-D62BD27E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7D7FE-C22C-0B87-C0AC-8D43C255F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1EC90-B9E4-C8CF-FF42-DA631E285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9964A-B2BD-8339-4904-B88AFB6CE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AD4D0-DC7C-2B35-1638-CE1C8B6EA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197992-DD28-F7E7-2C7F-1BD68EB3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B455-DB35-498B-BB16-1A9C8A98F120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40794A-28BB-4FB3-0C5C-37511B79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EB874-D06F-C4DA-A77C-42A8BCD8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E3C-A3E1-40F8-A172-B745E82BFD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722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E449-9E04-B5C5-2373-CADF16348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C78C5-6AE6-C231-00CA-D81A6A2A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B455-DB35-498B-BB16-1A9C8A98F120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E3362-AB17-5240-E005-C7AB1DB7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BA1D7-16A0-4D07-66FD-BA024991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E3C-A3E1-40F8-A172-B745E82BFD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798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C2EFE-AF17-F55E-D3C4-E2007BF8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B455-DB35-498B-BB16-1A9C8A98F120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65098-6A35-CF4A-BAF6-38A938609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49493-EC2E-7C52-FD8A-E960DE5A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E3C-A3E1-40F8-A172-B745E82BFD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706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B732-ED66-0DDF-1EC0-67F64E05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FBA5-AC99-156B-03C6-85B7917C2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236D1-8DF1-69AD-D392-DED1DEF14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094BB-C152-9CD4-0EB4-C139B795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B455-DB35-498B-BB16-1A9C8A98F120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72159-6F48-AB80-ECE3-38242BFCC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7B423-51E9-B1B7-5140-83880E2C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E3C-A3E1-40F8-A172-B745E82BFD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07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7E1E5-E688-8966-AE1B-16D49F06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B551B7-BD3E-EFC3-8623-4CEDC647E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E9170-D24B-A17E-F34D-F2405C35B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7BEE7-726D-79CA-BB54-A85B224E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B455-DB35-498B-BB16-1A9C8A98F120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71813-8637-5498-4E77-AC266CC3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FBC2B-A01A-B470-7B48-55B8FAFE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E3C-A3E1-40F8-A172-B745E82BFD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7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10470A-9060-A4A2-0C77-333175B0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9B043-359B-3EF4-305B-B272DD8A5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01C28-56D3-4204-C3D3-30C18C06D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6B455-DB35-498B-BB16-1A9C8A98F120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27CC7-A62B-FAE6-6C50-A0F7ADD7DF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8A104-47D0-548B-D202-EB64C91AF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5E3C-A3E1-40F8-A172-B745E82BFD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037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AEBB-0FA9-0FE4-4394-CD54083BB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443"/>
            <a:ext cx="9144000" cy="2387600"/>
          </a:xfrm>
        </p:spPr>
        <p:txBody>
          <a:bodyPr>
            <a:normAutofit/>
          </a:bodyPr>
          <a:lstStyle/>
          <a:p>
            <a:r>
              <a:rPr lang="en-IN" sz="7200" b="1" dirty="0">
                <a:latin typeface="Algerian" panose="04020705040A02060702" pitchFamily="82" charset="0"/>
              </a:rPr>
              <a:t>TYPES OF MUSCLE ACTIONS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8057D5B-37BB-866D-2ECA-9881A957B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IN" sz="2400" b="1" dirty="0"/>
              <a:t>BY:</a:t>
            </a:r>
          </a:p>
          <a:p>
            <a:r>
              <a:rPr lang="en-IN" sz="2400" b="1" dirty="0"/>
              <a:t>DR. DIGVIJAY SHARMA</a:t>
            </a:r>
          </a:p>
          <a:p>
            <a:r>
              <a:rPr lang="en-IN" sz="2400" b="1" dirty="0"/>
              <a:t>DIRECTOR</a:t>
            </a:r>
          </a:p>
          <a:p>
            <a:r>
              <a:rPr lang="en-IN" sz="2400" b="1" dirty="0"/>
              <a:t>SCHOOL OF HEALTH SCIENCES, CSJMU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744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8C85E-2176-C09F-1C85-BD625D41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Isokinetic contractions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BB18C-CB99-F158-346B-7357F6B8E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60"/>
            <a:ext cx="10515600" cy="524256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In this the angular velocity of the bony compartment is present and kept constant by a mechanical device throughout a joint ROM</a:t>
            </a:r>
          </a:p>
          <a:p>
            <a:r>
              <a:rPr lang="en-IN" dirty="0"/>
              <a:t>To maintain a constant velocity the resistance produced by the device is directly proportional to the torque produced by the muscle at all points in the ROM</a:t>
            </a:r>
          </a:p>
          <a:p>
            <a:r>
              <a:rPr lang="en-IN" dirty="0"/>
              <a:t>Hence as the torque produced by the muscle increases the magnitude of the resistance increases</a:t>
            </a:r>
          </a:p>
          <a:p>
            <a:r>
              <a:rPr lang="en-IN" dirty="0"/>
              <a:t>This may be done by using devices such as </a:t>
            </a:r>
            <a:r>
              <a:rPr lang="en-IN" dirty="0" err="1"/>
              <a:t>Biodex</a:t>
            </a:r>
            <a:r>
              <a:rPr lang="en-IN" dirty="0"/>
              <a:t>, Cybex, KINCOM, </a:t>
            </a:r>
            <a:r>
              <a:rPr lang="en-IN" dirty="0" err="1"/>
              <a:t>Orthotron</a:t>
            </a:r>
            <a:r>
              <a:rPr lang="en-IN" dirty="0"/>
              <a:t>, etc</a:t>
            </a:r>
          </a:p>
          <a:p>
            <a:r>
              <a:rPr lang="en-IN" dirty="0"/>
              <a:t>The advantage of isokinetic exercise over the weight lifting is that the isokinetic exercises accommodate for the changing torque created by the muscle throughout range of motion</a:t>
            </a:r>
          </a:p>
          <a:p>
            <a:r>
              <a:rPr lang="en-IN" dirty="0"/>
              <a:t>Throughout the ROM this equipment is used for determining amount of torque that a muscle can develop at different velocities, for strength training and for comparing the relative strength of one muscle group with another</a:t>
            </a:r>
          </a:p>
        </p:txBody>
      </p:sp>
    </p:spTree>
    <p:extLst>
      <p:ext uri="{BB962C8B-B14F-4D97-AF65-F5344CB8AC3E}">
        <p14:creationId xmlns:p14="http://schemas.microsoft.com/office/powerpoint/2010/main" val="198818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sokinetic Exercises: The Science, Examples and How You Can Benefit?">
            <a:extLst>
              <a:ext uri="{FF2B5EF4-FFF2-40B4-BE49-F238E27FC236}">
                <a16:creationId xmlns:a16="http://schemas.microsoft.com/office/drawing/2014/main" id="{7798C8B2-C105-EF95-803A-BF62B102A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808673"/>
            <a:ext cx="7620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CA36BA-8CBF-B586-3AE0-DC25EAF97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2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F4E0-7569-4FE5-B61C-462969C2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Iso-inertial contractions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6CC1A-EF69-F1D0-166B-408A0722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20"/>
            <a:ext cx="10515600" cy="5181600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It has been designed to quantify dynamic muscle work</a:t>
            </a:r>
          </a:p>
          <a:p>
            <a:r>
              <a:rPr lang="en-IN" dirty="0"/>
              <a:t>It is defined as a type of muscle action in which muscles act against a constant load or resistance and the measured torque is determined while the constant load is accelerating or decelerating</a:t>
            </a:r>
          </a:p>
          <a:p>
            <a:r>
              <a:rPr lang="en-IN" dirty="0"/>
              <a:t>It is thought to be more closely mimic the normal joint function than isokinetic testing and exercising</a:t>
            </a:r>
          </a:p>
          <a:p>
            <a:r>
              <a:rPr lang="en-IN" dirty="0"/>
              <a:t>Is the torque produced by the muscle is equal to the resistance, the muscle contracts isometrically</a:t>
            </a:r>
          </a:p>
          <a:p>
            <a:r>
              <a:rPr lang="en-IN" dirty="0"/>
              <a:t>If the torque produced by the muscle is greater than the resistance, the muscle shortens and contracts concentrically</a:t>
            </a:r>
          </a:p>
          <a:p>
            <a:r>
              <a:rPr lang="en-IN" dirty="0"/>
              <a:t>Conversely, if the torque produced by the muscle is less than the resistance, the muscle will contract eccentrically</a:t>
            </a:r>
          </a:p>
          <a:p>
            <a:r>
              <a:rPr lang="en-IN" dirty="0"/>
              <a:t>The advantage of both isokinetic and iso-inertial devices are that they are capable of quantifying muscle activity</a:t>
            </a:r>
          </a:p>
        </p:txBody>
      </p:sp>
    </p:spTree>
    <p:extLst>
      <p:ext uri="{BB962C8B-B14F-4D97-AF65-F5344CB8AC3E}">
        <p14:creationId xmlns:p14="http://schemas.microsoft.com/office/powerpoint/2010/main" val="369981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soinertial Strength Training in Older Adults: A Systematic Review - INEFC">
            <a:extLst>
              <a:ext uri="{FF2B5EF4-FFF2-40B4-BE49-F238E27FC236}">
                <a16:creationId xmlns:a16="http://schemas.microsoft.com/office/drawing/2014/main" id="{03AFA1DD-B372-8553-6FBE-7C56D9A82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57188"/>
            <a:ext cx="120777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0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55D-A6E5-69D4-B76F-B40514EF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Angular velocity and torque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B3BF5-FA82-4452-C49C-F57916F1D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5019675"/>
          </a:xfrm>
        </p:spPr>
        <p:txBody>
          <a:bodyPr>
            <a:normAutofit lnSpcReduction="10000"/>
          </a:bodyPr>
          <a:lstStyle/>
          <a:p>
            <a:r>
              <a:rPr lang="en-IN" dirty="0"/>
              <a:t>When a bony component moves around a joint axis</a:t>
            </a:r>
          </a:p>
          <a:p>
            <a:r>
              <a:rPr lang="en-IN" dirty="0"/>
              <a:t>The rate of change of position of the bony component is referred to as its rotational or angular velocity</a:t>
            </a:r>
          </a:p>
          <a:p>
            <a:r>
              <a:rPr lang="en-IN" dirty="0"/>
              <a:t>The angular velocity of a bony lever during dynamic muscle contraction is a function of the magnitude of the net torque applied to the lever</a:t>
            </a:r>
          </a:p>
          <a:p>
            <a:r>
              <a:rPr lang="en-IN" dirty="0"/>
              <a:t>When total muscle force (</a:t>
            </a:r>
            <a:r>
              <a:rPr lang="en-IN" dirty="0" err="1"/>
              <a:t>fms</a:t>
            </a:r>
            <a:r>
              <a:rPr lang="en-IN" dirty="0"/>
              <a:t>) and quantity or an external load (</a:t>
            </a:r>
            <a:r>
              <a:rPr lang="en-IN" dirty="0" err="1"/>
              <a:t>Fext</a:t>
            </a:r>
            <a:r>
              <a:rPr lang="en-IN" dirty="0"/>
              <a:t>) or both applied in opposite directions, the net torque can be calculated by:</a:t>
            </a:r>
          </a:p>
          <a:p>
            <a:pPr marL="0" indent="0" algn="ctr">
              <a:buNone/>
            </a:pPr>
            <a:r>
              <a:rPr lang="en-IN" b="1" dirty="0"/>
              <a:t>Net Torque= (</a:t>
            </a:r>
            <a:r>
              <a:rPr lang="en-IN" b="1" dirty="0" err="1"/>
              <a:t>Fms</a:t>
            </a:r>
            <a:r>
              <a:rPr lang="en-IN" b="1" dirty="0"/>
              <a:t> × MA) – (</a:t>
            </a:r>
            <a:r>
              <a:rPr lang="en-IN" b="1" dirty="0" err="1"/>
              <a:t>Fext</a:t>
            </a:r>
            <a:r>
              <a:rPr lang="en-IN" b="1" dirty="0"/>
              <a:t> × MA)</a:t>
            </a:r>
          </a:p>
          <a:p>
            <a:r>
              <a:rPr lang="en-IN" dirty="0"/>
              <a:t>In case of concentric contraction the net torque is the positive while negative in case of eccentric while 0 in case of isometric contraction</a:t>
            </a:r>
          </a:p>
        </p:txBody>
      </p:sp>
    </p:spTree>
    <p:extLst>
      <p:ext uri="{BB962C8B-B14F-4D97-AF65-F5344CB8AC3E}">
        <p14:creationId xmlns:p14="http://schemas.microsoft.com/office/powerpoint/2010/main" val="289273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028D-0D1D-C9BA-7D9D-6E0E82E4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4400" b="1" dirty="0">
                <a:latin typeface="Algerian" panose="04020705040A02060702" pitchFamily="82" charset="0"/>
              </a:rPr>
              <a:t>TYPES OF MUSCLE ACTIONS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3EF38-E967-657F-6B93-53D926E36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Muscle actions or muscular contractions are broadly divided into following types:</a:t>
            </a:r>
          </a:p>
          <a:p>
            <a:pPr lvl="1"/>
            <a:r>
              <a:rPr lang="en-IN" dirty="0"/>
              <a:t>Isometric contractions or constant length</a:t>
            </a:r>
          </a:p>
          <a:p>
            <a:pPr lvl="1"/>
            <a:r>
              <a:rPr lang="en-IN" dirty="0"/>
              <a:t>Isotonic contractions</a:t>
            </a:r>
          </a:p>
          <a:p>
            <a:pPr lvl="1"/>
            <a:r>
              <a:rPr lang="en-IN" dirty="0"/>
              <a:t>Concentric contractions</a:t>
            </a:r>
          </a:p>
          <a:p>
            <a:pPr lvl="1"/>
            <a:r>
              <a:rPr lang="en-IN" dirty="0"/>
              <a:t>Eccentric contractions</a:t>
            </a:r>
          </a:p>
          <a:p>
            <a:pPr lvl="1"/>
            <a:r>
              <a:rPr lang="en-IN" dirty="0"/>
              <a:t>Isokinetic contractions</a:t>
            </a:r>
          </a:p>
          <a:p>
            <a:pPr lvl="1"/>
            <a:r>
              <a:rPr lang="en-IN" dirty="0"/>
              <a:t>Iso-inertial contractions </a:t>
            </a:r>
          </a:p>
        </p:txBody>
      </p:sp>
    </p:spTree>
    <p:extLst>
      <p:ext uri="{BB962C8B-B14F-4D97-AF65-F5344CB8AC3E}">
        <p14:creationId xmlns:p14="http://schemas.microsoft.com/office/powerpoint/2010/main" val="238180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94FF-FE64-D43F-928D-DACEF949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Isometric contractions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FD38-1471-27FF-4847-19228776D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When both the distal and proximal attachments of a muscle are fixed and the torque produced by a muscle is equal to the torque of the resistances, the visible muscle length will remain unchanged although shortening of muscle occurs at the myofibril level.</a:t>
            </a:r>
          </a:p>
          <a:p>
            <a:r>
              <a:rPr lang="en-IN" dirty="0"/>
              <a:t>When there is no visible change in the joint angle, the muscle action is called an Isometric contraction</a:t>
            </a:r>
          </a:p>
          <a:p>
            <a:r>
              <a:rPr lang="en-IN" dirty="0"/>
              <a:t>No mechanical work is done in an isometric contraction because the Force (F) has not moved the lever through a distance (d).</a:t>
            </a:r>
          </a:p>
          <a:p>
            <a:r>
              <a:rPr lang="en-IN" dirty="0"/>
              <a:t>However, energy is being expended to produce cross bridge cycling</a:t>
            </a:r>
          </a:p>
        </p:txBody>
      </p:sp>
    </p:spTree>
    <p:extLst>
      <p:ext uri="{BB962C8B-B14F-4D97-AF65-F5344CB8AC3E}">
        <p14:creationId xmlns:p14="http://schemas.microsoft.com/office/powerpoint/2010/main" val="114644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otonic and isometric">
            <a:extLst>
              <a:ext uri="{FF2B5EF4-FFF2-40B4-BE49-F238E27FC236}">
                <a16:creationId xmlns:a16="http://schemas.microsoft.com/office/drawing/2014/main" id="{B2B9ADB8-3F75-D23D-B39A-45F7CBBF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1178560"/>
            <a:ext cx="53644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ypes of muscle contraction – HSC PDHPE">
            <a:extLst>
              <a:ext uri="{FF2B5EF4-FFF2-40B4-BE49-F238E27FC236}">
                <a16:creationId xmlns:a16="http://schemas.microsoft.com/office/drawing/2014/main" id="{016770C0-71DA-7421-9F68-38FB0B88E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93" y="626863"/>
            <a:ext cx="4969827" cy="560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6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8BFF-8BEB-9E19-F118-5A19B20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Isotonic contractions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609D3-E6CF-990B-1C71-C33A576A3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690688"/>
            <a:ext cx="4820920" cy="4351338"/>
          </a:xfrm>
        </p:spPr>
        <p:txBody>
          <a:bodyPr/>
          <a:lstStyle/>
          <a:p>
            <a:r>
              <a:rPr lang="en-IN" dirty="0"/>
              <a:t>It refers to the equal or constant tension in muscle through out the range of motion, which is unphysiological so the term is not commonly used. </a:t>
            </a:r>
          </a:p>
        </p:txBody>
      </p:sp>
      <p:pic>
        <p:nvPicPr>
          <p:cNvPr id="2050" name="Picture 2" descr="A.4.5. Types of Skeletal Muscle Contractions">
            <a:extLst>
              <a:ext uri="{FF2B5EF4-FFF2-40B4-BE49-F238E27FC236}">
                <a16:creationId xmlns:a16="http://schemas.microsoft.com/office/drawing/2014/main" id="{BF0F2B17-D84E-B847-616D-60CF87288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54" y="1690688"/>
            <a:ext cx="3355975" cy="37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ypes of contractions - ms. gallagher's classroom">
            <a:extLst>
              <a:ext uri="{FF2B5EF4-FFF2-40B4-BE49-F238E27FC236}">
                <a16:creationId xmlns:a16="http://schemas.microsoft.com/office/drawing/2014/main" id="{A9563207-4B4F-3D28-E69F-7A77C6C49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949" y="1384562"/>
            <a:ext cx="2944811" cy="527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7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6A66-0ABB-0B17-C7DC-DC3F0650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concentric contractions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309E-5F2C-D0EE-1037-3B32C0617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320"/>
            <a:ext cx="10515600" cy="4632643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When muscle attached to bones are free to move and the force generated by the muscle can produce torque sufficient to overcome the load, then the muscle will undergo a shortening or concentric contraction</a:t>
            </a:r>
          </a:p>
          <a:p>
            <a:r>
              <a:rPr lang="en-IN" dirty="0"/>
              <a:t>Both the bones will be pulled towards each other and towards the centre of the muscle usually during functional activity</a:t>
            </a:r>
          </a:p>
          <a:p>
            <a:r>
              <a:rPr lang="en-IN" dirty="0"/>
              <a:t>One attachment of a muscle is stabilized and the other attachment is free to move.</a:t>
            </a:r>
          </a:p>
          <a:p>
            <a:r>
              <a:rPr lang="en-IN" dirty="0"/>
              <a:t>So if the proximal is fixed the distal bony component and if the distal is fixed the proximal bony component moves</a:t>
            </a:r>
          </a:p>
          <a:p>
            <a:r>
              <a:rPr lang="en-IN" dirty="0"/>
              <a:t>During this contraction, work is done by muscle as the muscle move the bony lever through a distance in the direction of the muscle pull.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So,                                                    </a:t>
            </a:r>
            <a:r>
              <a:rPr lang="en-IN" sz="3900" b="1" dirty="0"/>
              <a:t>W= F× d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83812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scle Contraction Types: Isotonic, Isometric and Isokinetic">
            <a:extLst>
              <a:ext uri="{FF2B5EF4-FFF2-40B4-BE49-F238E27FC236}">
                <a16:creationId xmlns:a16="http://schemas.microsoft.com/office/drawing/2014/main" id="{A7B46786-C128-45BD-5844-612AB8F5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1" y="419609"/>
            <a:ext cx="5221288" cy="347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EBD0F1-1C15-D811-34B4-1A1F9C350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4" y="3802697"/>
            <a:ext cx="5117465" cy="2902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FCDBF8-C658-6B7F-C41B-49CB4F9C6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302" y="740092"/>
            <a:ext cx="47910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1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F8313-569F-7F1C-6F20-D45B2EE7D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eccentric contractions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BA8A7-8A8C-817B-4E2F-EF78A754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4663123"/>
          </a:xfrm>
        </p:spPr>
        <p:txBody>
          <a:bodyPr>
            <a:normAutofit fontScale="85000" lnSpcReduction="10000"/>
          </a:bodyPr>
          <a:lstStyle/>
          <a:p>
            <a:r>
              <a:rPr lang="en-IN" dirty="0"/>
              <a:t>When the force and resulting  torque that a muscle generates is insufficient to affect an opposing torque on a lever, the muscle will undergo lengthening or eccentric contraction</a:t>
            </a:r>
          </a:p>
          <a:p>
            <a:r>
              <a:rPr lang="en-IN" dirty="0"/>
              <a:t>In this activity, the two ends of the muscle move apart or away from each other</a:t>
            </a:r>
          </a:p>
          <a:p>
            <a:r>
              <a:rPr lang="en-IN" dirty="0"/>
              <a:t>The mechanical work that is done by a muscle during eccentric contraction is called negative work because work is done on the muscle rather than by the muscle</a:t>
            </a:r>
          </a:p>
          <a:p>
            <a:r>
              <a:rPr lang="en-IN" dirty="0"/>
              <a:t>The energy consumption is comparatively lesser than concentric contraction</a:t>
            </a:r>
          </a:p>
          <a:p>
            <a:r>
              <a:rPr lang="en-IN" dirty="0"/>
              <a:t>When equal loads are used because fewer motor units are being activated in an eccentric contraction than a concentric contraction</a:t>
            </a:r>
          </a:p>
          <a:p>
            <a:r>
              <a:rPr lang="en-IN" dirty="0"/>
              <a:t>In this type of contraction muscle acts as a brake as if attempts to control the movement at bony component while lever moves in opposite direction to eccentric muscle pull</a:t>
            </a:r>
          </a:p>
        </p:txBody>
      </p:sp>
    </p:spTree>
    <p:extLst>
      <p:ext uri="{BB962C8B-B14F-4D97-AF65-F5344CB8AC3E}">
        <p14:creationId xmlns:p14="http://schemas.microsoft.com/office/powerpoint/2010/main" val="94605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ccentric Exercise Is Powerful but Can Be Painful · Frontiers for Young  Minds">
            <a:extLst>
              <a:ext uri="{FF2B5EF4-FFF2-40B4-BE49-F238E27FC236}">
                <a16:creationId xmlns:a16="http://schemas.microsoft.com/office/drawing/2014/main" id="{CBDB6342-17BE-B7E8-768E-B57F317F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8" y="795337"/>
            <a:ext cx="7286625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CCF009-D913-B4CF-E9F6-90E408C4B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650241"/>
            <a:ext cx="4581270" cy="2598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F8DEEA-48EC-1087-689F-D5A0FE2C5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954" y="3609656"/>
            <a:ext cx="3894112" cy="259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75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851</Words>
  <Application>Microsoft Office PowerPoint</Application>
  <PresentationFormat>Widescreen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Office Theme</vt:lpstr>
      <vt:lpstr>TYPES OF MUSCLE ACTIONS</vt:lpstr>
      <vt:lpstr>TYPES OF MUSCLE ACTIONS</vt:lpstr>
      <vt:lpstr>Isometric contractions</vt:lpstr>
      <vt:lpstr>PowerPoint Presentation</vt:lpstr>
      <vt:lpstr>Isotonic contractions</vt:lpstr>
      <vt:lpstr>concentric contractions</vt:lpstr>
      <vt:lpstr>PowerPoint Presentation</vt:lpstr>
      <vt:lpstr>eccentric contractions</vt:lpstr>
      <vt:lpstr>PowerPoint Presentation</vt:lpstr>
      <vt:lpstr>Isokinetic contractions</vt:lpstr>
      <vt:lpstr>PowerPoint Presentation</vt:lpstr>
      <vt:lpstr>Iso-inertial contractions</vt:lpstr>
      <vt:lpstr>PowerPoint Presentation</vt:lpstr>
      <vt:lpstr>Angular velocity and torque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FUNCTIONS</dc:title>
  <dc:creator>apoorva srivastava</dc:creator>
  <cp:lastModifiedBy>apoorva srivastava</cp:lastModifiedBy>
  <cp:revision>6</cp:revision>
  <dcterms:created xsi:type="dcterms:W3CDTF">2022-11-02T19:45:02Z</dcterms:created>
  <dcterms:modified xsi:type="dcterms:W3CDTF">2022-11-20T17:03:40Z</dcterms:modified>
</cp:coreProperties>
</file>