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DF45D6-3F95-4075-838B-9205A6BC995B}" type="datetimeFigureOut">
              <a:rPr lang="en-IN" smtClean="0"/>
              <a:t>27-07-2020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299738-CC52-42D5-A3E1-3F8E0E73A947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80920" cy="5328592"/>
          </a:xfrm>
        </p:spPr>
        <p:txBody>
          <a:bodyPr>
            <a:noAutofit/>
          </a:bodyPr>
          <a:lstStyle/>
          <a:p>
            <a:r>
              <a:rPr lang="en-IN" sz="6000" b="1" dirty="0" smtClean="0"/>
              <a:t>  </a:t>
            </a:r>
            <a:r>
              <a:rPr lang="hi-IN" sz="6000" b="1" dirty="0" smtClean="0"/>
              <a:t>शिक्षक एवम् पाठ्यचर्या </a:t>
            </a:r>
            <a:endParaRPr lang="hi-IN" sz="6000" b="1" dirty="0" smtClean="0"/>
          </a:p>
          <a:p>
            <a:r>
              <a:rPr lang="en-IN" sz="6600" b="1" dirty="0" smtClean="0"/>
              <a:t>  (</a:t>
            </a:r>
            <a:r>
              <a:rPr lang="en-IN" sz="6000" b="1" dirty="0" smtClean="0"/>
              <a:t>Teacher &amp; Curriculum)</a:t>
            </a:r>
            <a:r>
              <a:rPr lang="hi-IN" sz="6000" b="1" dirty="0" smtClean="0"/>
              <a:t>   </a:t>
            </a:r>
            <a:r>
              <a:rPr lang="en-IN" sz="6000" b="1" dirty="0" smtClean="0"/>
              <a:t>           </a:t>
            </a:r>
            <a:r>
              <a:rPr lang="hi-IN" sz="6000" b="1" dirty="0" smtClean="0"/>
              <a:t> </a:t>
            </a:r>
            <a:r>
              <a:rPr lang="en-IN" sz="6000" b="1" dirty="0" smtClean="0"/>
              <a:t> </a:t>
            </a:r>
            <a:endParaRPr lang="hi-IN" sz="6000" b="1" dirty="0" smtClean="0"/>
          </a:p>
          <a:p>
            <a:r>
              <a:rPr lang="hi-IN" sz="6000" b="1" dirty="0" smtClean="0"/>
              <a:t>                                             </a:t>
            </a:r>
          </a:p>
          <a:p>
            <a:r>
              <a:rPr lang="hi-IN" sz="2800" b="1" dirty="0" smtClean="0"/>
              <a:t>                                         </a:t>
            </a:r>
          </a:p>
          <a:p>
            <a:r>
              <a:rPr lang="en-IN" sz="2800" dirty="0"/>
              <a:t> </a:t>
            </a:r>
            <a:r>
              <a:rPr lang="en-IN" sz="2800" dirty="0" smtClean="0"/>
              <a:t>                                </a:t>
            </a:r>
            <a:r>
              <a:rPr lang="en-IN" sz="3600" dirty="0" smtClean="0"/>
              <a:t>By-  </a:t>
            </a:r>
            <a:r>
              <a:rPr lang="en-IN" sz="3600" dirty="0" err="1" smtClean="0"/>
              <a:t>Mr.</a:t>
            </a:r>
            <a:r>
              <a:rPr lang="en-IN" sz="3600" dirty="0" smtClean="0"/>
              <a:t>  Shiv </a:t>
            </a:r>
            <a:r>
              <a:rPr lang="en-IN" sz="3600" dirty="0" err="1" smtClean="0"/>
              <a:t>charan</a:t>
            </a:r>
            <a:r>
              <a:rPr lang="en-IN" sz="3600" dirty="0" smtClean="0"/>
              <a:t> </a:t>
            </a:r>
            <a:r>
              <a:rPr lang="en-IN" sz="3600" dirty="0" err="1" smtClean="0"/>
              <a:t>patel</a:t>
            </a:r>
            <a:r>
              <a:rPr lang="en-IN" sz="3600" dirty="0" smtClean="0"/>
              <a:t> </a:t>
            </a:r>
            <a:endParaRPr lang="hi-IN" sz="3600" dirty="0" smtClean="0"/>
          </a:p>
          <a:p>
            <a:r>
              <a:rPr lang="hi-IN" sz="3600" dirty="0"/>
              <a:t> </a:t>
            </a:r>
            <a:r>
              <a:rPr lang="hi-IN" sz="3600" dirty="0" smtClean="0"/>
              <a:t>                      </a:t>
            </a:r>
            <a:r>
              <a:rPr lang="hi-IN" sz="3600" dirty="0" smtClean="0"/>
              <a:t> 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74700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sz="5400" b="1" dirty="0" smtClean="0"/>
              <a:t>शिक्षक(Teacher) </a:t>
            </a:r>
            <a:r>
              <a:rPr lang="hi-IN" dirty="0" smtClean="0"/>
              <a:t>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8752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i-IN" sz="3900" dirty="0" smtClean="0"/>
              <a:t>शिक्षा </a:t>
            </a:r>
            <a:r>
              <a:rPr lang="hi-IN" sz="3900" dirty="0" smtClean="0"/>
              <a:t>एक सामाजिक प्रक्रिया है,शिक्षक समाज का अभिन्न अंग होता है| इसलिए किसी भी शैक्षिक कार्यक्रम की सफलता या असफलता शिक्षक पर निर्भर करती है | पाठ्यचर्या मे शिक्षक का प्रकार दो रूपों मे पड़ता है </a:t>
            </a:r>
            <a:r>
              <a:rPr lang="hi-IN" sz="3900" dirty="0"/>
              <a:t>-</a:t>
            </a:r>
            <a:endParaRPr lang="hi-IN" sz="3900" dirty="0" smtClean="0"/>
          </a:p>
          <a:p>
            <a:pPr marL="0" indent="0">
              <a:buNone/>
            </a:pPr>
            <a:endParaRPr lang="en-IN" sz="3900" dirty="0" smtClean="0"/>
          </a:p>
          <a:p>
            <a:pPr marL="0" indent="0">
              <a:buNone/>
            </a:pPr>
            <a:r>
              <a:rPr lang="en-IN" sz="3900" dirty="0" smtClean="0"/>
              <a:t>1.</a:t>
            </a:r>
            <a:r>
              <a:rPr lang="hi-IN" sz="3900" dirty="0" smtClean="0"/>
              <a:t>वैयक्तिक रूप से </a:t>
            </a:r>
          </a:p>
          <a:p>
            <a:pPr marL="0" indent="0">
              <a:buNone/>
            </a:pPr>
            <a:r>
              <a:rPr lang="hi-IN" sz="3900" dirty="0" smtClean="0"/>
              <a:t>2.संगठित शक्ति के रूप मे    </a:t>
            </a:r>
            <a:endParaRPr lang="hi-IN" sz="3900" dirty="0" smtClean="0"/>
          </a:p>
          <a:p>
            <a:pPr marL="0" indent="0">
              <a:buNone/>
            </a:pPr>
            <a:r>
              <a:rPr lang="hi-IN" sz="3900" dirty="0" smtClean="0"/>
              <a:t>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90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</p:spPr>
        <p:txBody>
          <a:bodyPr/>
          <a:lstStyle/>
          <a:p>
            <a:pPr marL="0" indent="0">
              <a:buNone/>
            </a:pPr>
            <a:r>
              <a:rPr lang="hi-IN" dirty="0" smtClean="0"/>
              <a:t>शिक्षण प्रक्रिया के तीन प्रमुख बिन्दु होते है –</a:t>
            </a:r>
          </a:p>
          <a:p>
            <a:pPr marL="0" indent="0">
              <a:buNone/>
            </a:pPr>
            <a:r>
              <a:rPr lang="hi-IN" dirty="0" smtClean="0"/>
              <a:t>शिक्षक ,छात्र तथा पाठ्यचर्या| शिक्षण की सफलता इन तीनों की सुसंबद्धता पर निर्भर होती है| इनमे शिक्षक एक चेतनशील एवम् क्रियाशील बिन्दु है| इसका शैक्षिक प्रक्रिया मे सर्वाधिक महत्वपूर्ण स्थान है| हमारी पाठ्यचर्या विद्यालय ,फर्नीचर ,शिक्षण विधियाँ ,प्रविधियाँ ,सहायक सामग्री आदि कितनी भी अच्छी क्यों न हो ये सभी तब तक निरर्थक है ,जब तक एक योग्य शिक्षक के द्वारा इन्हे संचालित न किया जाए |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81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i-IN" sz="3600" dirty="0" smtClean="0"/>
              <a:t>पाठ्यचर्या के दोनों पक्षों अर्थात निर्माण एवम् क्रियान्वयन मे अध्यापक का विशेष महत्व है| शिक्षा का विशिष्ट भाग पाठ्यचर्या ही होती है| शिक्षा के उद्देश्य तभी सार्थक होते है जब पाठ्यचर्या का निर्माण एवम् क्रियान्वयन प्रभावपूर्ण तरीके से होता है| पाठ्यचर्या निर्माण एवम् क्रियान्वयन तभी हो सकता है जब शिक्षक सजग एवम् जागरूक हो साथ ही उत्साह एवम् लगन के साथ इस कार्य मे भाग ले|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4423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शिक्षक के गुण ( Qualities of </a:t>
            </a:r>
            <a:r>
              <a:rPr lang="en-IN" dirty="0" smtClean="0"/>
              <a:t>Teacher</a:t>
            </a:r>
            <a:r>
              <a:rPr lang="hi-IN" dirty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hi-IN" dirty="0" smtClean="0"/>
              <a:t>सामाजिकता 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hi-IN" dirty="0" smtClean="0"/>
              <a:t>धैर्य व सहनशीलता 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hi-IN" dirty="0" smtClean="0"/>
              <a:t>व्यावसायिक दक्षता 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hi-IN" dirty="0" smtClean="0"/>
              <a:t>अध्ययनशीलता 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hi-IN" dirty="0" smtClean="0"/>
              <a:t>असाम्प्रदायिकता और जाति निरपेक्षता 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hi-IN" dirty="0" smtClean="0"/>
              <a:t>मौलिकता 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hi-IN" dirty="0" smtClean="0"/>
              <a:t>विनोदप्रियता 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hi-IN" dirty="0" smtClean="0"/>
              <a:t>बाल मनोविज्ञान का ज्ञान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hi-IN" dirty="0" smtClean="0"/>
              <a:t>आशावादी दृष्टिकोण  </a:t>
            </a:r>
          </a:p>
        </p:txBody>
      </p:sp>
    </p:spTree>
    <p:extLst>
      <p:ext uri="{BB962C8B-B14F-4D97-AF65-F5344CB8AC3E}">
        <p14:creationId xmlns:p14="http://schemas.microsoft.com/office/powerpoint/2010/main" val="15092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544616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i-IN" dirty="0" smtClean="0"/>
              <a:t>नवीन तकनीकी का ज्ञान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i-IN" dirty="0" smtClean="0"/>
              <a:t>संतुलित व्यक्तित्व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i-IN" dirty="0" smtClean="0"/>
              <a:t>सहानुभूतिपूर्ण व्यवहार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i-IN" dirty="0" smtClean="0"/>
              <a:t>कुशल वक्ता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i-IN" dirty="0" smtClean="0"/>
              <a:t>अभिप्रेरित करने की क्षमता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i-IN" dirty="0" smtClean="0"/>
              <a:t>राष्ट्र निर्माता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i-IN" dirty="0" smtClean="0"/>
              <a:t>कल्पनाशीलता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i-IN" dirty="0" smtClean="0"/>
              <a:t>निष्पक्षता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i-IN" dirty="0" smtClean="0"/>
              <a:t>समय का पाबंद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45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772816"/>
          </a:xfrm>
        </p:spPr>
        <p:txBody>
          <a:bodyPr>
            <a:normAutofit/>
          </a:bodyPr>
          <a:lstStyle/>
          <a:p>
            <a:r>
              <a:rPr lang="hi-IN" dirty="0" smtClean="0"/>
              <a:t>पाठ्यचर्या विकास मे शिक्षक की भूमिका (teacher’s role in curriculum development 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680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i-IN" dirty="0" smtClean="0"/>
              <a:t>डॉ. राधाकृष्णन के अनुसार “समाज मे शिक्षक का स्थान सशक्त तथा महत्वपूर्ण है| यह एक पीढ़ी से दूसरी पीढ़ी तक बौद्धिक परम्पराओ एवम् तकनीकी कौशल संचालित करने मे केन्द्रीय भूमिका निभाता है और सभ्यता की ज्योति प्रज्वलित रखने मे सहायता प्रदान करता है |”</a:t>
            </a:r>
          </a:p>
          <a:p>
            <a:pPr marL="0" indent="0">
              <a:buNone/>
            </a:pPr>
            <a:r>
              <a:rPr lang="hi-IN" dirty="0" smtClean="0"/>
              <a:t>“संसार मे सबसे श्रेष्ठ शिक्षक ही होता है|” वास्तव मे ये कथन कितना सत्य है यह अनुभव करना अत्यंत कठिन है किन्तु शिक्षक स्वयं मे ज्ञान का भंडार है|शिक्षक की छात्र के जीवन मे माता-पिता के सामान </a:t>
            </a:r>
          </a:p>
          <a:p>
            <a:pPr marL="0" indent="0">
              <a:buNone/>
            </a:pPr>
            <a:r>
              <a:rPr lang="hi-IN" dirty="0" smtClean="0"/>
              <a:t>महत्वपूर्ण भूमिका होती है|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41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>पाठ्यचर्या निर्माण के समय शिक्षक उचित सुझाव और विचार प्रस्तुत कर सकता है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/>
          <a:lstStyle/>
          <a:p>
            <a:r>
              <a:rPr lang="hi-IN" dirty="0" smtClean="0"/>
              <a:t>शिक्षक की निष्पक्षता </a:t>
            </a:r>
          </a:p>
          <a:p>
            <a:r>
              <a:rPr lang="hi-IN" dirty="0" smtClean="0"/>
              <a:t>शिक्षक के अनुभव </a:t>
            </a:r>
          </a:p>
          <a:p>
            <a:r>
              <a:rPr lang="hi-IN" dirty="0" smtClean="0"/>
              <a:t>शिक्षक की योग्यता एवम् ज्ञान </a:t>
            </a:r>
          </a:p>
          <a:p>
            <a:r>
              <a:rPr lang="hi-IN" dirty="0" smtClean="0"/>
              <a:t>प्रजातान्त्रिक विचारधारा </a:t>
            </a:r>
          </a:p>
          <a:p>
            <a:r>
              <a:rPr lang="hi-IN" dirty="0" smtClean="0"/>
              <a:t>सामाजिक आवश्यकताओं का ज्ञान </a:t>
            </a:r>
          </a:p>
          <a:p>
            <a:r>
              <a:rPr lang="hi-IN" dirty="0" smtClean="0"/>
              <a:t>छात्रों की शैक्षिक समस्याओ का समाधान </a:t>
            </a:r>
          </a:p>
          <a:p>
            <a:r>
              <a:rPr lang="hi-IN" dirty="0" smtClean="0"/>
              <a:t>तात्कालिक परिस्थितियों का ज्ञान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645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419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PowerPoint Presentation</vt:lpstr>
      <vt:lpstr>शिक्षक(Teacher) -</vt:lpstr>
      <vt:lpstr>PowerPoint Presentation</vt:lpstr>
      <vt:lpstr>PowerPoint Presentation</vt:lpstr>
      <vt:lpstr>शिक्षक के गुण ( Qualities of Teacher)</vt:lpstr>
      <vt:lpstr>PowerPoint Presentation</vt:lpstr>
      <vt:lpstr>पाठ्यचर्या विकास मे शिक्षक की भूमिका (teacher’s role in curriculum development )</vt:lpstr>
      <vt:lpstr>पाठ्यचर्या निर्माण के समय शिक्षक उचित सुझाव और विचार प्रस्तुत कर सकता है -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14</cp:revision>
  <dcterms:created xsi:type="dcterms:W3CDTF">2020-07-25T09:24:06Z</dcterms:created>
  <dcterms:modified xsi:type="dcterms:W3CDTF">2020-07-27T10:30:46Z</dcterms:modified>
</cp:coreProperties>
</file>